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media/image38.jpg" ContentType="image/jpg"/>
  <Override PartName="/ppt/media/image39.jpg" ContentType="image/jpg"/>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313" r:id="rId3"/>
    <p:sldId id="258" r:id="rId4"/>
    <p:sldId id="307" r:id="rId5"/>
    <p:sldId id="308" r:id="rId6"/>
    <p:sldId id="259" r:id="rId7"/>
    <p:sldId id="263" r:id="rId8"/>
    <p:sldId id="264" r:id="rId9"/>
    <p:sldId id="265" r:id="rId10"/>
    <p:sldId id="266" r:id="rId11"/>
    <p:sldId id="271" r:id="rId12"/>
    <p:sldId id="272" r:id="rId13"/>
    <p:sldId id="273" r:id="rId14"/>
    <p:sldId id="274" r:id="rId15"/>
    <p:sldId id="275" r:id="rId16"/>
    <p:sldId id="276" r:id="rId17"/>
    <p:sldId id="277" r:id="rId18"/>
    <p:sldId id="278" r:id="rId19"/>
    <p:sldId id="260" r:id="rId20"/>
    <p:sldId id="309" r:id="rId21"/>
    <p:sldId id="279" r:id="rId22"/>
    <p:sldId id="261" r:id="rId23"/>
    <p:sldId id="280" r:id="rId24"/>
    <p:sldId id="262"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310" r:id="rId39"/>
    <p:sldId id="294" r:id="rId40"/>
    <p:sldId id="295" r:id="rId41"/>
    <p:sldId id="296" r:id="rId42"/>
    <p:sldId id="297" r:id="rId43"/>
    <p:sldId id="298" r:id="rId44"/>
    <p:sldId id="299" r:id="rId45"/>
    <p:sldId id="300" r:id="rId46"/>
    <p:sldId id="301" r:id="rId47"/>
    <p:sldId id="302" r:id="rId48"/>
    <p:sldId id="303" r:id="rId49"/>
    <p:sldId id="304" r:id="rId50"/>
    <p:sldId id="311" r:id="rId51"/>
    <p:sldId id="312" r:id="rId52"/>
    <p:sldId id="305" r:id="rId53"/>
    <p:sldId id="306"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D63CF3-4020-4ECC-8190-1B989ECBA85C}" type="doc">
      <dgm:prSet loTypeId="urn:microsoft.com/office/officeart/2005/8/layout/hProcess9" loCatId="process" qsTypeId="urn:microsoft.com/office/officeart/2005/8/quickstyle/simple1" qsCatId="simple" csTypeId="urn:microsoft.com/office/officeart/2005/8/colors/colorful1" csCatId="colorful" phldr="1"/>
      <dgm:spPr/>
    </dgm:pt>
    <dgm:pt modelId="{4F53F610-205F-44FA-B53B-F139C32CDF14}">
      <dgm:prSet phldrT="[Szöveg]"/>
      <dgm:spPr/>
      <dgm:t>
        <a:bodyPr/>
        <a:lstStyle/>
        <a:p>
          <a:r>
            <a:rPr lang="hu-HU" b="1" dirty="0"/>
            <a:t>Customer base</a:t>
          </a:r>
        </a:p>
        <a:p>
          <a:r>
            <a:rPr lang="hu-HU" dirty="0"/>
            <a:t>(customer groups)</a:t>
          </a:r>
        </a:p>
      </dgm:t>
    </dgm:pt>
    <dgm:pt modelId="{ED068A52-A27A-4E7F-A43F-82270E170466}" type="parTrans" cxnId="{961F96DF-A08B-4055-AE80-3E1B32004CB0}">
      <dgm:prSet/>
      <dgm:spPr/>
      <dgm:t>
        <a:bodyPr/>
        <a:lstStyle/>
        <a:p>
          <a:endParaRPr lang="hu-HU"/>
        </a:p>
      </dgm:t>
    </dgm:pt>
    <dgm:pt modelId="{72A4D05E-5EC0-4CCC-A70C-9F7316DAAD48}" type="sibTrans" cxnId="{961F96DF-A08B-4055-AE80-3E1B32004CB0}">
      <dgm:prSet/>
      <dgm:spPr/>
      <dgm:t>
        <a:bodyPr/>
        <a:lstStyle/>
        <a:p>
          <a:endParaRPr lang="hu-HU"/>
        </a:p>
      </dgm:t>
    </dgm:pt>
    <dgm:pt modelId="{D834D175-C9C7-4295-9CA3-FF0951E371E3}">
      <dgm:prSet phldrT="[Szöveg]"/>
      <dgm:spPr/>
      <dgm:t>
        <a:bodyPr/>
        <a:lstStyle/>
        <a:p>
          <a:r>
            <a:rPr lang="hu-HU" b="1" dirty="0"/>
            <a:t>Target market</a:t>
          </a:r>
        </a:p>
        <a:p>
          <a:r>
            <a:rPr lang="hu-HU" dirty="0"/>
            <a:t>(demand)</a:t>
          </a:r>
        </a:p>
      </dgm:t>
    </dgm:pt>
    <dgm:pt modelId="{2E346CA3-939D-4CBA-BF3B-4CFD5A88B393}" type="parTrans" cxnId="{F7DEB8AB-C1F2-44FE-A772-29F1EC5EC83E}">
      <dgm:prSet/>
      <dgm:spPr/>
      <dgm:t>
        <a:bodyPr/>
        <a:lstStyle/>
        <a:p>
          <a:endParaRPr lang="hu-HU"/>
        </a:p>
      </dgm:t>
    </dgm:pt>
    <dgm:pt modelId="{DCEEB63C-8B3E-4A33-A07A-DC4A94B4F49B}" type="sibTrans" cxnId="{F7DEB8AB-C1F2-44FE-A772-29F1EC5EC83E}">
      <dgm:prSet/>
      <dgm:spPr/>
      <dgm:t>
        <a:bodyPr/>
        <a:lstStyle/>
        <a:p>
          <a:endParaRPr lang="hu-HU"/>
        </a:p>
      </dgm:t>
    </dgm:pt>
    <dgm:pt modelId="{C4926748-CE3D-4298-9F46-9B74A934D582}" type="pres">
      <dgm:prSet presAssocID="{D1D63CF3-4020-4ECC-8190-1B989ECBA85C}" presName="CompostProcess" presStyleCnt="0">
        <dgm:presLayoutVars>
          <dgm:dir/>
          <dgm:resizeHandles val="exact"/>
        </dgm:presLayoutVars>
      </dgm:prSet>
      <dgm:spPr/>
    </dgm:pt>
    <dgm:pt modelId="{130397FC-2720-4AAC-8C96-0D0B22E3E179}" type="pres">
      <dgm:prSet presAssocID="{D1D63CF3-4020-4ECC-8190-1B989ECBA85C}" presName="arrow" presStyleLbl="bgShp" presStyleIdx="0" presStyleCnt="1"/>
      <dgm:spPr/>
    </dgm:pt>
    <dgm:pt modelId="{4F2CE119-FDF1-4C6B-978A-6FA9C2325CB6}" type="pres">
      <dgm:prSet presAssocID="{D1D63CF3-4020-4ECC-8190-1B989ECBA85C}" presName="linearProcess" presStyleCnt="0"/>
      <dgm:spPr/>
    </dgm:pt>
    <dgm:pt modelId="{A9585740-D6A2-46B3-B936-AEA50A69575B}" type="pres">
      <dgm:prSet presAssocID="{4F53F610-205F-44FA-B53B-F139C32CDF14}" presName="textNode" presStyleLbl="node1" presStyleIdx="0" presStyleCnt="2">
        <dgm:presLayoutVars>
          <dgm:bulletEnabled val="1"/>
        </dgm:presLayoutVars>
      </dgm:prSet>
      <dgm:spPr/>
    </dgm:pt>
    <dgm:pt modelId="{6602FC2A-8E7E-4A65-9967-C8EB3F113874}" type="pres">
      <dgm:prSet presAssocID="{72A4D05E-5EC0-4CCC-A70C-9F7316DAAD48}" presName="sibTrans" presStyleCnt="0"/>
      <dgm:spPr/>
    </dgm:pt>
    <dgm:pt modelId="{643A3803-594F-4FC1-9F87-C27D3B8C1392}" type="pres">
      <dgm:prSet presAssocID="{D834D175-C9C7-4295-9CA3-FF0951E371E3}" presName="textNode" presStyleLbl="node1" presStyleIdx="1" presStyleCnt="2">
        <dgm:presLayoutVars>
          <dgm:bulletEnabled val="1"/>
        </dgm:presLayoutVars>
      </dgm:prSet>
      <dgm:spPr/>
    </dgm:pt>
  </dgm:ptLst>
  <dgm:cxnLst>
    <dgm:cxn modelId="{999A3143-AF20-432C-B6D1-59E31CB59EC5}" type="presOf" srcId="{D834D175-C9C7-4295-9CA3-FF0951E371E3}" destId="{643A3803-594F-4FC1-9F87-C27D3B8C1392}" srcOrd="0" destOrd="0" presId="urn:microsoft.com/office/officeart/2005/8/layout/hProcess9"/>
    <dgm:cxn modelId="{F7DEB8AB-C1F2-44FE-A772-29F1EC5EC83E}" srcId="{D1D63CF3-4020-4ECC-8190-1B989ECBA85C}" destId="{D834D175-C9C7-4295-9CA3-FF0951E371E3}" srcOrd="1" destOrd="0" parTransId="{2E346CA3-939D-4CBA-BF3B-4CFD5A88B393}" sibTransId="{DCEEB63C-8B3E-4A33-A07A-DC4A94B4F49B}"/>
    <dgm:cxn modelId="{961F96DF-A08B-4055-AE80-3E1B32004CB0}" srcId="{D1D63CF3-4020-4ECC-8190-1B989ECBA85C}" destId="{4F53F610-205F-44FA-B53B-F139C32CDF14}" srcOrd="0" destOrd="0" parTransId="{ED068A52-A27A-4E7F-A43F-82270E170466}" sibTransId="{72A4D05E-5EC0-4CCC-A70C-9F7316DAAD48}"/>
    <dgm:cxn modelId="{E582CCE2-B203-4E57-9213-43692D9A0518}" type="presOf" srcId="{4F53F610-205F-44FA-B53B-F139C32CDF14}" destId="{A9585740-D6A2-46B3-B936-AEA50A69575B}" srcOrd="0" destOrd="0" presId="urn:microsoft.com/office/officeart/2005/8/layout/hProcess9"/>
    <dgm:cxn modelId="{72AAB5EA-23D4-468A-9AEF-95D63E550B39}" type="presOf" srcId="{D1D63CF3-4020-4ECC-8190-1B989ECBA85C}" destId="{C4926748-CE3D-4298-9F46-9B74A934D582}" srcOrd="0" destOrd="0" presId="urn:microsoft.com/office/officeart/2005/8/layout/hProcess9"/>
    <dgm:cxn modelId="{EE640F0A-0CFE-4E0C-BF1D-6D57D860B791}" type="presParOf" srcId="{C4926748-CE3D-4298-9F46-9B74A934D582}" destId="{130397FC-2720-4AAC-8C96-0D0B22E3E179}" srcOrd="0" destOrd="0" presId="urn:microsoft.com/office/officeart/2005/8/layout/hProcess9"/>
    <dgm:cxn modelId="{BD88BAEB-12FB-42C2-9E25-E87F86713488}" type="presParOf" srcId="{C4926748-CE3D-4298-9F46-9B74A934D582}" destId="{4F2CE119-FDF1-4C6B-978A-6FA9C2325CB6}" srcOrd="1" destOrd="0" presId="urn:microsoft.com/office/officeart/2005/8/layout/hProcess9"/>
    <dgm:cxn modelId="{7AC28DAA-AAE6-42A4-896C-1EE30C731DC9}" type="presParOf" srcId="{4F2CE119-FDF1-4C6B-978A-6FA9C2325CB6}" destId="{A9585740-D6A2-46B3-B936-AEA50A69575B}" srcOrd="0" destOrd="0" presId="urn:microsoft.com/office/officeart/2005/8/layout/hProcess9"/>
    <dgm:cxn modelId="{DB513887-01D7-4E05-9B8B-FBEDF74461B2}" type="presParOf" srcId="{4F2CE119-FDF1-4C6B-978A-6FA9C2325CB6}" destId="{6602FC2A-8E7E-4A65-9967-C8EB3F113874}" srcOrd="1" destOrd="0" presId="urn:microsoft.com/office/officeart/2005/8/layout/hProcess9"/>
    <dgm:cxn modelId="{DB227B67-9DD1-4855-91A7-040948D15659}" type="presParOf" srcId="{4F2CE119-FDF1-4C6B-978A-6FA9C2325CB6}" destId="{643A3803-594F-4FC1-9F87-C27D3B8C1392}" srcOrd="2"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A30BF59-912C-4B60-9D17-0453B60FE12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hu-HU"/>
        </a:p>
      </dgm:t>
    </dgm:pt>
    <dgm:pt modelId="{0BBAAA91-DEBC-4E12-8DC5-E20ABB7BC63C}">
      <dgm:prSet phldrT="[Szöveg]"/>
      <dgm:spPr/>
      <dgm:t>
        <a:bodyPr/>
        <a:lstStyle/>
        <a:p>
          <a:r>
            <a:rPr lang="hu-HU" dirty="0"/>
            <a:t>Product sales</a:t>
          </a:r>
        </a:p>
      </dgm:t>
    </dgm:pt>
    <dgm:pt modelId="{210CA129-91F6-4252-9781-52009DD8ED2C}" type="parTrans" cxnId="{5FC438FF-CEF0-4488-96AA-E4D34A2FB2FA}">
      <dgm:prSet/>
      <dgm:spPr/>
      <dgm:t>
        <a:bodyPr/>
        <a:lstStyle/>
        <a:p>
          <a:endParaRPr lang="hu-HU"/>
        </a:p>
      </dgm:t>
    </dgm:pt>
    <dgm:pt modelId="{3A4D6AD6-E4CC-440A-9BE9-26950F2E7156}" type="sibTrans" cxnId="{5FC438FF-CEF0-4488-96AA-E4D34A2FB2FA}">
      <dgm:prSet/>
      <dgm:spPr/>
      <dgm:t>
        <a:bodyPr/>
        <a:lstStyle/>
        <a:p>
          <a:endParaRPr lang="hu-HU"/>
        </a:p>
      </dgm:t>
    </dgm:pt>
    <dgm:pt modelId="{442FC32A-A906-4702-8BC8-15AAD903A6ED}">
      <dgm:prSet/>
      <dgm:spPr/>
      <dgm:t>
        <a:bodyPr/>
        <a:lstStyle/>
        <a:p>
          <a:r>
            <a:rPr lang="hu-HU"/>
            <a:t>Usage fee</a:t>
          </a:r>
          <a:endParaRPr lang="hu-HU" dirty="0"/>
        </a:p>
      </dgm:t>
    </dgm:pt>
    <dgm:pt modelId="{EEEB5495-4961-4BF4-982C-C09C3BAD2E1C}" type="parTrans" cxnId="{8C1C7349-FFD4-4614-A03E-BBBE5D4429F7}">
      <dgm:prSet/>
      <dgm:spPr/>
      <dgm:t>
        <a:bodyPr/>
        <a:lstStyle/>
        <a:p>
          <a:endParaRPr lang="hu-HU"/>
        </a:p>
      </dgm:t>
    </dgm:pt>
    <dgm:pt modelId="{8901764D-F1F6-4696-8D4E-4F622C115E1C}" type="sibTrans" cxnId="{8C1C7349-FFD4-4614-A03E-BBBE5D4429F7}">
      <dgm:prSet/>
      <dgm:spPr/>
      <dgm:t>
        <a:bodyPr/>
        <a:lstStyle/>
        <a:p>
          <a:endParaRPr lang="hu-HU"/>
        </a:p>
      </dgm:t>
    </dgm:pt>
    <dgm:pt modelId="{3FF22510-D073-459C-98CD-01016AA910A3}">
      <dgm:prSet/>
      <dgm:spPr/>
      <dgm:t>
        <a:bodyPr/>
        <a:lstStyle/>
        <a:p>
          <a:r>
            <a:rPr lang="hu-HU"/>
            <a:t>Rental fee</a:t>
          </a:r>
          <a:endParaRPr lang="hu-HU" dirty="0"/>
        </a:p>
      </dgm:t>
    </dgm:pt>
    <dgm:pt modelId="{2294D239-0F48-4602-9C4B-5918F57B0AAA}" type="parTrans" cxnId="{B6559A4B-1C18-4711-9904-6205BB521D74}">
      <dgm:prSet/>
      <dgm:spPr/>
      <dgm:t>
        <a:bodyPr/>
        <a:lstStyle/>
        <a:p>
          <a:endParaRPr lang="hu-HU"/>
        </a:p>
      </dgm:t>
    </dgm:pt>
    <dgm:pt modelId="{7575B800-B379-445A-A711-34A951AFB59C}" type="sibTrans" cxnId="{B6559A4B-1C18-4711-9904-6205BB521D74}">
      <dgm:prSet/>
      <dgm:spPr/>
      <dgm:t>
        <a:bodyPr/>
        <a:lstStyle/>
        <a:p>
          <a:endParaRPr lang="hu-HU"/>
        </a:p>
      </dgm:t>
    </dgm:pt>
    <dgm:pt modelId="{336B5D69-BC84-4E00-92AB-C8EC16CC47C9}">
      <dgm:prSet/>
      <dgm:spPr/>
      <dgm:t>
        <a:bodyPr/>
        <a:lstStyle/>
        <a:p>
          <a:r>
            <a:rPr lang="hu-HU"/>
            <a:t>Loan</a:t>
          </a:r>
          <a:endParaRPr lang="hu-HU" dirty="0"/>
        </a:p>
      </dgm:t>
    </dgm:pt>
    <dgm:pt modelId="{2CD9C8E9-9004-4159-A566-2B4044EF4B4B}" type="parTrans" cxnId="{83D0D4D4-A68F-410F-B4F9-43C0F9155720}">
      <dgm:prSet/>
      <dgm:spPr/>
      <dgm:t>
        <a:bodyPr/>
        <a:lstStyle/>
        <a:p>
          <a:endParaRPr lang="hu-HU"/>
        </a:p>
      </dgm:t>
    </dgm:pt>
    <dgm:pt modelId="{F43F74C0-A870-4F30-B3CD-B95ACC95C7EB}" type="sibTrans" cxnId="{83D0D4D4-A68F-410F-B4F9-43C0F9155720}">
      <dgm:prSet/>
      <dgm:spPr/>
      <dgm:t>
        <a:bodyPr/>
        <a:lstStyle/>
        <a:p>
          <a:endParaRPr lang="hu-HU"/>
        </a:p>
      </dgm:t>
    </dgm:pt>
    <dgm:pt modelId="{9B7D3BED-B2FE-43DF-87A5-F48502B6A693}">
      <dgm:prSet/>
      <dgm:spPr/>
      <dgm:t>
        <a:bodyPr/>
        <a:lstStyle/>
        <a:p>
          <a:r>
            <a:rPr lang="hu-HU"/>
            <a:t>Leasing</a:t>
          </a:r>
          <a:endParaRPr lang="hu-HU" dirty="0"/>
        </a:p>
      </dgm:t>
    </dgm:pt>
    <dgm:pt modelId="{848DEE17-05DA-4C4E-9B80-BFED11348894}" type="parTrans" cxnId="{FC81F333-F79A-49AC-8406-0BB8CDFED242}">
      <dgm:prSet/>
      <dgm:spPr/>
      <dgm:t>
        <a:bodyPr/>
        <a:lstStyle/>
        <a:p>
          <a:endParaRPr lang="hu-HU"/>
        </a:p>
      </dgm:t>
    </dgm:pt>
    <dgm:pt modelId="{EEDBA74F-F0AF-494F-B863-C30096E5418F}" type="sibTrans" cxnId="{FC81F333-F79A-49AC-8406-0BB8CDFED242}">
      <dgm:prSet/>
      <dgm:spPr/>
      <dgm:t>
        <a:bodyPr/>
        <a:lstStyle/>
        <a:p>
          <a:endParaRPr lang="hu-HU"/>
        </a:p>
      </dgm:t>
    </dgm:pt>
    <dgm:pt modelId="{BA8E66A5-D00F-4A8C-A474-E766BF06DDDC}">
      <dgm:prSet/>
      <dgm:spPr/>
      <dgm:t>
        <a:bodyPr/>
        <a:lstStyle/>
        <a:p>
          <a:r>
            <a:rPr lang="hu-HU"/>
            <a:t>Licence</a:t>
          </a:r>
          <a:endParaRPr lang="hu-HU" dirty="0"/>
        </a:p>
      </dgm:t>
    </dgm:pt>
    <dgm:pt modelId="{92BE4D2F-5343-48AC-AB1D-351BE6401F8A}" type="parTrans" cxnId="{603D068C-5698-4140-960A-42C352604F21}">
      <dgm:prSet/>
      <dgm:spPr/>
      <dgm:t>
        <a:bodyPr/>
        <a:lstStyle/>
        <a:p>
          <a:endParaRPr lang="hu-HU"/>
        </a:p>
      </dgm:t>
    </dgm:pt>
    <dgm:pt modelId="{E11F0032-B9D6-4392-A2E4-864D288DAEBE}" type="sibTrans" cxnId="{603D068C-5698-4140-960A-42C352604F21}">
      <dgm:prSet/>
      <dgm:spPr/>
      <dgm:t>
        <a:bodyPr/>
        <a:lstStyle/>
        <a:p>
          <a:endParaRPr lang="hu-HU"/>
        </a:p>
      </dgm:t>
    </dgm:pt>
    <dgm:pt modelId="{EBF206DA-D097-4485-ABA7-80A3F08584E2}">
      <dgm:prSet/>
      <dgm:spPr/>
      <dgm:t>
        <a:bodyPr/>
        <a:lstStyle/>
        <a:p>
          <a:r>
            <a:rPr lang="hu-HU"/>
            <a:t>Brokerage fee/commission</a:t>
          </a:r>
          <a:endParaRPr lang="hu-HU" dirty="0"/>
        </a:p>
      </dgm:t>
    </dgm:pt>
    <dgm:pt modelId="{CA091927-4FBD-4499-B1AC-009B9CFA9170}" type="parTrans" cxnId="{57BA25DF-D18C-4460-A89C-3807D51AE13C}">
      <dgm:prSet/>
      <dgm:spPr/>
      <dgm:t>
        <a:bodyPr/>
        <a:lstStyle/>
        <a:p>
          <a:endParaRPr lang="hu-HU"/>
        </a:p>
      </dgm:t>
    </dgm:pt>
    <dgm:pt modelId="{786605CF-B575-4F50-B8A6-EEBF939B01EF}" type="sibTrans" cxnId="{57BA25DF-D18C-4460-A89C-3807D51AE13C}">
      <dgm:prSet/>
      <dgm:spPr/>
      <dgm:t>
        <a:bodyPr/>
        <a:lstStyle/>
        <a:p>
          <a:endParaRPr lang="hu-HU"/>
        </a:p>
      </dgm:t>
    </dgm:pt>
    <dgm:pt modelId="{D5D87523-F094-4E29-891C-ABBB82373A47}">
      <dgm:prSet/>
      <dgm:spPr/>
      <dgm:t>
        <a:bodyPr/>
        <a:lstStyle/>
        <a:p>
          <a:r>
            <a:rPr lang="hu-HU"/>
            <a:t>Advertisement</a:t>
          </a:r>
          <a:endParaRPr lang="hu-HU" dirty="0"/>
        </a:p>
      </dgm:t>
    </dgm:pt>
    <dgm:pt modelId="{2A6AD088-87AE-4148-89E9-B08E08E8DDFE}" type="parTrans" cxnId="{E8219885-64B6-4C06-AB7A-23F37D4BB196}">
      <dgm:prSet/>
      <dgm:spPr/>
      <dgm:t>
        <a:bodyPr/>
        <a:lstStyle/>
        <a:p>
          <a:endParaRPr lang="hu-HU"/>
        </a:p>
      </dgm:t>
    </dgm:pt>
    <dgm:pt modelId="{8E2DB0BC-F6D9-436F-B890-5F9A484489C4}" type="sibTrans" cxnId="{E8219885-64B6-4C06-AB7A-23F37D4BB196}">
      <dgm:prSet/>
      <dgm:spPr/>
      <dgm:t>
        <a:bodyPr/>
        <a:lstStyle/>
        <a:p>
          <a:endParaRPr lang="hu-HU"/>
        </a:p>
      </dgm:t>
    </dgm:pt>
    <dgm:pt modelId="{71B74D22-12B3-4FD0-A053-5BA8D7E2C501}" type="pres">
      <dgm:prSet presAssocID="{FA30BF59-912C-4B60-9D17-0453B60FE125}" presName="diagram" presStyleCnt="0">
        <dgm:presLayoutVars>
          <dgm:dir/>
          <dgm:resizeHandles val="exact"/>
        </dgm:presLayoutVars>
      </dgm:prSet>
      <dgm:spPr/>
    </dgm:pt>
    <dgm:pt modelId="{36E4490D-CFF4-4288-8762-FC81B164400A}" type="pres">
      <dgm:prSet presAssocID="{0BBAAA91-DEBC-4E12-8DC5-E20ABB7BC63C}" presName="node" presStyleLbl="node1" presStyleIdx="0" presStyleCnt="8">
        <dgm:presLayoutVars>
          <dgm:bulletEnabled val="1"/>
        </dgm:presLayoutVars>
      </dgm:prSet>
      <dgm:spPr/>
    </dgm:pt>
    <dgm:pt modelId="{DF2AA2DC-EF26-4354-9E76-808E09C53F1E}" type="pres">
      <dgm:prSet presAssocID="{3A4D6AD6-E4CC-440A-9BE9-26950F2E7156}" presName="sibTrans" presStyleCnt="0"/>
      <dgm:spPr/>
    </dgm:pt>
    <dgm:pt modelId="{B66D5B03-916A-463C-9D2C-1395B662B149}" type="pres">
      <dgm:prSet presAssocID="{442FC32A-A906-4702-8BC8-15AAD903A6ED}" presName="node" presStyleLbl="node1" presStyleIdx="1" presStyleCnt="8">
        <dgm:presLayoutVars>
          <dgm:bulletEnabled val="1"/>
        </dgm:presLayoutVars>
      </dgm:prSet>
      <dgm:spPr/>
    </dgm:pt>
    <dgm:pt modelId="{BD3F4D9C-3DEF-43C6-8E99-5E0D2C839ED5}" type="pres">
      <dgm:prSet presAssocID="{8901764D-F1F6-4696-8D4E-4F622C115E1C}" presName="sibTrans" presStyleCnt="0"/>
      <dgm:spPr/>
    </dgm:pt>
    <dgm:pt modelId="{2DB9287C-A23D-4105-AC28-D6C09FAC8258}" type="pres">
      <dgm:prSet presAssocID="{3FF22510-D073-459C-98CD-01016AA910A3}" presName="node" presStyleLbl="node1" presStyleIdx="2" presStyleCnt="8">
        <dgm:presLayoutVars>
          <dgm:bulletEnabled val="1"/>
        </dgm:presLayoutVars>
      </dgm:prSet>
      <dgm:spPr/>
    </dgm:pt>
    <dgm:pt modelId="{85F49E83-47A7-462D-86E1-0EB45A0CB50E}" type="pres">
      <dgm:prSet presAssocID="{7575B800-B379-445A-A711-34A951AFB59C}" presName="sibTrans" presStyleCnt="0"/>
      <dgm:spPr/>
    </dgm:pt>
    <dgm:pt modelId="{4F6D11DE-722E-42A7-B691-421764555441}" type="pres">
      <dgm:prSet presAssocID="{336B5D69-BC84-4E00-92AB-C8EC16CC47C9}" presName="node" presStyleLbl="node1" presStyleIdx="3" presStyleCnt="8">
        <dgm:presLayoutVars>
          <dgm:bulletEnabled val="1"/>
        </dgm:presLayoutVars>
      </dgm:prSet>
      <dgm:spPr/>
    </dgm:pt>
    <dgm:pt modelId="{730EF93D-BD1C-417D-B671-4B357B686640}" type="pres">
      <dgm:prSet presAssocID="{F43F74C0-A870-4F30-B3CD-B95ACC95C7EB}" presName="sibTrans" presStyleCnt="0"/>
      <dgm:spPr/>
    </dgm:pt>
    <dgm:pt modelId="{4A38304F-9951-45AB-86AF-D2439B206F91}" type="pres">
      <dgm:prSet presAssocID="{9B7D3BED-B2FE-43DF-87A5-F48502B6A693}" presName="node" presStyleLbl="node1" presStyleIdx="4" presStyleCnt="8">
        <dgm:presLayoutVars>
          <dgm:bulletEnabled val="1"/>
        </dgm:presLayoutVars>
      </dgm:prSet>
      <dgm:spPr/>
    </dgm:pt>
    <dgm:pt modelId="{BC1D9E63-203B-4398-B16D-BA04B0612608}" type="pres">
      <dgm:prSet presAssocID="{EEDBA74F-F0AF-494F-B863-C30096E5418F}" presName="sibTrans" presStyleCnt="0"/>
      <dgm:spPr/>
    </dgm:pt>
    <dgm:pt modelId="{F838D7A2-D707-4494-BA36-7F50B4BF3AAC}" type="pres">
      <dgm:prSet presAssocID="{BA8E66A5-D00F-4A8C-A474-E766BF06DDDC}" presName="node" presStyleLbl="node1" presStyleIdx="5" presStyleCnt="8">
        <dgm:presLayoutVars>
          <dgm:bulletEnabled val="1"/>
        </dgm:presLayoutVars>
      </dgm:prSet>
      <dgm:spPr/>
    </dgm:pt>
    <dgm:pt modelId="{E69CF753-835E-43B6-B782-CB1D5CEC9EA2}" type="pres">
      <dgm:prSet presAssocID="{E11F0032-B9D6-4392-A2E4-864D288DAEBE}" presName="sibTrans" presStyleCnt="0"/>
      <dgm:spPr/>
    </dgm:pt>
    <dgm:pt modelId="{99A885F8-92E0-4B19-BA1A-6B4802407EEC}" type="pres">
      <dgm:prSet presAssocID="{EBF206DA-D097-4485-ABA7-80A3F08584E2}" presName="node" presStyleLbl="node1" presStyleIdx="6" presStyleCnt="8">
        <dgm:presLayoutVars>
          <dgm:bulletEnabled val="1"/>
        </dgm:presLayoutVars>
      </dgm:prSet>
      <dgm:spPr/>
    </dgm:pt>
    <dgm:pt modelId="{7B6D0889-852B-42B4-B2C6-C324FC84FC07}" type="pres">
      <dgm:prSet presAssocID="{786605CF-B575-4F50-B8A6-EEBF939B01EF}" presName="sibTrans" presStyleCnt="0"/>
      <dgm:spPr/>
    </dgm:pt>
    <dgm:pt modelId="{86180647-C5B2-4745-A4C3-6EFBC7E26EAE}" type="pres">
      <dgm:prSet presAssocID="{D5D87523-F094-4E29-891C-ABBB82373A47}" presName="node" presStyleLbl="node1" presStyleIdx="7" presStyleCnt="8">
        <dgm:presLayoutVars>
          <dgm:bulletEnabled val="1"/>
        </dgm:presLayoutVars>
      </dgm:prSet>
      <dgm:spPr/>
    </dgm:pt>
  </dgm:ptLst>
  <dgm:cxnLst>
    <dgm:cxn modelId="{5C5E1D02-2AE6-4B59-969B-1A5A42E318A9}" type="presOf" srcId="{0BBAAA91-DEBC-4E12-8DC5-E20ABB7BC63C}" destId="{36E4490D-CFF4-4288-8762-FC81B164400A}" srcOrd="0" destOrd="0" presId="urn:microsoft.com/office/officeart/2005/8/layout/default"/>
    <dgm:cxn modelId="{FC81F333-F79A-49AC-8406-0BB8CDFED242}" srcId="{FA30BF59-912C-4B60-9D17-0453B60FE125}" destId="{9B7D3BED-B2FE-43DF-87A5-F48502B6A693}" srcOrd="4" destOrd="0" parTransId="{848DEE17-05DA-4C4E-9B80-BFED11348894}" sibTransId="{EEDBA74F-F0AF-494F-B863-C30096E5418F}"/>
    <dgm:cxn modelId="{8C1C7349-FFD4-4614-A03E-BBBE5D4429F7}" srcId="{FA30BF59-912C-4B60-9D17-0453B60FE125}" destId="{442FC32A-A906-4702-8BC8-15AAD903A6ED}" srcOrd="1" destOrd="0" parTransId="{EEEB5495-4961-4BF4-982C-C09C3BAD2E1C}" sibTransId="{8901764D-F1F6-4696-8D4E-4F622C115E1C}"/>
    <dgm:cxn modelId="{B6559A4B-1C18-4711-9904-6205BB521D74}" srcId="{FA30BF59-912C-4B60-9D17-0453B60FE125}" destId="{3FF22510-D073-459C-98CD-01016AA910A3}" srcOrd="2" destOrd="0" parTransId="{2294D239-0F48-4602-9C4B-5918F57B0AAA}" sibTransId="{7575B800-B379-445A-A711-34A951AFB59C}"/>
    <dgm:cxn modelId="{4006956D-DC3F-45DC-BA2A-F1CF51A9E80C}" type="presOf" srcId="{EBF206DA-D097-4485-ABA7-80A3F08584E2}" destId="{99A885F8-92E0-4B19-BA1A-6B4802407EEC}" srcOrd="0" destOrd="0" presId="urn:microsoft.com/office/officeart/2005/8/layout/default"/>
    <dgm:cxn modelId="{BB63E970-0E70-4ED3-A713-E723656777A9}" type="presOf" srcId="{BA8E66A5-D00F-4A8C-A474-E766BF06DDDC}" destId="{F838D7A2-D707-4494-BA36-7F50B4BF3AAC}" srcOrd="0" destOrd="0" presId="urn:microsoft.com/office/officeart/2005/8/layout/default"/>
    <dgm:cxn modelId="{5A20D554-CC13-42D5-B362-320DA5198097}" type="presOf" srcId="{9B7D3BED-B2FE-43DF-87A5-F48502B6A693}" destId="{4A38304F-9951-45AB-86AF-D2439B206F91}" srcOrd="0" destOrd="0" presId="urn:microsoft.com/office/officeart/2005/8/layout/default"/>
    <dgm:cxn modelId="{84516F5A-EE3E-4DF2-AB31-BB965E886F3B}" type="presOf" srcId="{336B5D69-BC84-4E00-92AB-C8EC16CC47C9}" destId="{4F6D11DE-722E-42A7-B691-421764555441}" srcOrd="0" destOrd="0" presId="urn:microsoft.com/office/officeart/2005/8/layout/default"/>
    <dgm:cxn modelId="{E8219885-64B6-4C06-AB7A-23F37D4BB196}" srcId="{FA30BF59-912C-4B60-9D17-0453B60FE125}" destId="{D5D87523-F094-4E29-891C-ABBB82373A47}" srcOrd="7" destOrd="0" parTransId="{2A6AD088-87AE-4148-89E9-B08E08E8DDFE}" sibTransId="{8E2DB0BC-F6D9-436F-B890-5F9A484489C4}"/>
    <dgm:cxn modelId="{603D068C-5698-4140-960A-42C352604F21}" srcId="{FA30BF59-912C-4B60-9D17-0453B60FE125}" destId="{BA8E66A5-D00F-4A8C-A474-E766BF06DDDC}" srcOrd="5" destOrd="0" parTransId="{92BE4D2F-5343-48AC-AB1D-351BE6401F8A}" sibTransId="{E11F0032-B9D6-4392-A2E4-864D288DAEBE}"/>
    <dgm:cxn modelId="{6CFB649A-4AE1-4F2F-ABB2-8864694EFF5A}" type="presOf" srcId="{3FF22510-D073-459C-98CD-01016AA910A3}" destId="{2DB9287C-A23D-4105-AC28-D6C09FAC8258}" srcOrd="0" destOrd="0" presId="urn:microsoft.com/office/officeart/2005/8/layout/default"/>
    <dgm:cxn modelId="{83D0D4D4-A68F-410F-B4F9-43C0F9155720}" srcId="{FA30BF59-912C-4B60-9D17-0453B60FE125}" destId="{336B5D69-BC84-4E00-92AB-C8EC16CC47C9}" srcOrd="3" destOrd="0" parTransId="{2CD9C8E9-9004-4159-A566-2B4044EF4B4B}" sibTransId="{F43F74C0-A870-4F30-B3CD-B95ACC95C7EB}"/>
    <dgm:cxn modelId="{57BA25DF-D18C-4460-A89C-3807D51AE13C}" srcId="{FA30BF59-912C-4B60-9D17-0453B60FE125}" destId="{EBF206DA-D097-4485-ABA7-80A3F08584E2}" srcOrd="6" destOrd="0" parTransId="{CA091927-4FBD-4499-B1AC-009B9CFA9170}" sibTransId="{786605CF-B575-4F50-B8A6-EEBF939B01EF}"/>
    <dgm:cxn modelId="{79083BE0-C172-4EB3-A994-D00DD69C7B21}" type="presOf" srcId="{442FC32A-A906-4702-8BC8-15AAD903A6ED}" destId="{B66D5B03-916A-463C-9D2C-1395B662B149}" srcOrd="0" destOrd="0" presId="urn:microsoft.com/office/officeart/2005/8/layout/default"/>
    <dgm:cxn modelId="{78977AE2-F65D-46FE-8D77-2F00624AB4A9}" type="presOf" srcId="{D5D87523-F094-4E29-891C-ABBB82373A47}" destId="{86180647-C5B2-4745-A4C3-6EFBC7E26EAE}" srcOrd="0" destOrd="0" presId="urn:microsoft.com/office/officeart/2005/8/layout/default"/>
    <dgm:cxn modelId="{255430EC-62D7-47B2-AF5C-966E432B559C}" type="presOf" srcId="{FA30BF59-912C-4B60-9D17-0453B60FE125}" destId="{71B74D22-12B3-4FD0-A053-5BA8D7E2C501}" srcOrd="0" destOrd="0" presId="urn:microsoft.com/office/officeart/2005/8/layout/default"/>
    <dgm:cxn modelId="{5FC438FF-CEF0-4488-96AA-E4D34A2FB2FA}" srcId="{FA30BF59-912C-4B60-9D17-0453B60FE125}" destId="{0BBAAA91-DEBC-4E12-8DC5-E20ABB7BC63C}" srcOrd="0" destOrd="0" parTransId="{210CA129-91F6-4252-9781-52009DD8ED2C}" sibTransId="{3A4D6AD6-E4CC-440A-9BE9-26950F2E7156}"/>
    <dgm:cxn modelId="{2B9793B0-85AE-4192-B78C-7501B04F79C8}" type="presParOf" srcId="{71B74D22-12B3-4FD0-A053-5BA8D7E2C501}" destId="{36E4490D-CFF4-4288-8762-FC81B164400A}" srcOrd="0" destOrd="0" presId="urn:microsoft.com/office/officeart/2005/8/layout/default"/>
    <dgm:cxn modelId="{ADFB12EA-40B9-4F89-997D-1D01F28DC7B9}" type="presParOf" srcId="{71B74D22-12B3-4FD0-A053-5BA8D7E2C501}" destId="{DF2AA2DC-EF26-4354-9E76-808E09C53F1E}" srcOrd="1" destOrd="0" presId="urn:microsoft.com/office/officeart/2005/8/layout/default"/>
    <dgm:cxn modelId="{2101B41D-624A-46D2-A0B9-DC975AD3716C}" type="presParOf" srcId="{71B74D22-12B3-4FD0-A053-5BA8D7E2C501}" destId="{B66D5B03-916A-463C-9D2C-1395B662B149}" srcOrd="2" destOrd="0" presId="urn:microsoft.com/office/officeart/2005/8/layout/default"/>
    <dgm:cxn modelId="{E9A4CDA1-7C65-4DD3-BA9D-F170F20465D8}" type="presParOf" srcId="{71B74D22-12B3-4FD0-A053-5BA8D7E2C501}" destId="{BD3F4D9C-3DEF-43C6-8E99-5E0D2C839ED5}" srcOrd="3" destOrd="0" presId="urn:microsoft.com/office/officeart/2005/8/layout/default"/>
    <dgm:cxn modelId="{CAB46D13-28DA-4511-8FC8-F6A45B1009D4}" type="presParOf" srcId="{71B74D22-12B3-4FD0-A053-5BA8D7E2C501}" destId="{2DB9287C-A23D-4105-AC28-D6C09FAC8258}" srcOrd="4" destOrd="0" presId="urn:microsoft.com/office/officeart/2005/8/layout/default"/>
    <dgm:cxn modelId="{2CE425EE-5697-4083-A86A-03C874715299}" type="presParOf" srcId="{71B74D22-12B3-4FD0-A053-5BA8D7E2C501}" destId="{85F49E83-47A7-462D-86E1-0EB45A0CB50E}" srcOrd="5" destOrd="0" presId="urn:microsoft.com/office/officeart/2005/8/layout/default"/>
    <dgm:cxn modelId="{254A4163-EDD4-46A3-BFA6-28FD7C24F273}" type="presParOf" srcId="{71B74D22-12B3-4FD0-A053-5BA8D7E2C501}" destId="{4F6D11DE-722E-42A7-B691-421764555441}" srcOrd="6" destOrd="0" presId="urn:microsoft.com/office/officeart/2005/8/layout/default"/>
    <dgm:cxn modelId="{A1AA87BF-C279-432C-AA13-DA9874DB7D49}" type="presParOf" srcId="{71B74D22-12B3-4FD0-A053-5BA8D7E2C501}" destId="{730EF93D-BD1C-417D-B671-4B357B686640}" srcOrd="7" destOrd="0" presId="urn:microsoft.com/office/officeart/2005/8/layout/default"/>
    <dgm:cxn modelId="{EED21144-E998-466D-97EE-160C222D2050}" type="presParOf" srcId="{71B74D22-12B3-4FD0-A053-5BA8D7E2C501}" destId="{4A38304F-9951-45AB-86AF-D2439B206F91}" srcOrd="8" destOrd="0" presId="urn:microsoft.com/office/officeart/2005/8/layout/default"/>
    <dgm:cxn modelId="{89BD6F2F-65C6-4FD1-9CC7-248C86575699}" type="presParOf" srcId="{71B74D22-12B3-4FD0-A053-5BA8D7E2C501}" destId="{BC1D9E63-203B-4398-B16D-BA04B0612608}" srcOrd="9" destOrd="0" presId="urn:microsoft.com/office/officeart/2005/8/layout/default"/>
    <dgm:cxn modelId="{5563A340-B815-4971-B571-2C5D2F446AC6}" type="presParOf" srcId="{71B74D22-12B3-4FD0-A053-5BA8D7E2C501}" destId="{F838D7A2-D707-4494-BA36-7F50B4BF3AAC}" srcOrd="10" destOrd="0" presId="urn:microsoft.com/office/officeart/2005/8/layout/default"/>
    <dgm:cxn modelId="{C7A7DB27-590F-46DC-90B1-64756E81691E}" type="presParOf" srcId="{71B74D22-12B3-4FD0-A053-5BA8D7E2C501}" destId="{E69CF753-835E-43B6-B782-CB1D5CEC9EA2}" srcOrd="11" destOrd="0" presId="urn:microsoft.com/office/officeart/2005/8/layout/default"/>
    <dgm:cxn modelId="{89572014-6821-4CA1-B5FD-C7301ED4CE42}" type="presParOf" srcId="{71B74D22-12B3-4FD0-A053-5BA8D7E2C501}" destId="{99A885F8-92E0-4B19-BA1A-6B4802407EEC}" srcOrd="12" destOrd="0" presId="urn:microsoft.com/office/officeart/2005/8/layout/default"/>
    <dgm:cxn modelId="{EBAD68DC-46F7-4F12-8EE8-B556E2A13B3D}" type="presParOf" srcId="{71B74D22-12B3-4FD0-A053-5BA8D7E2C501}" destId="{7B6D0889-852B-42B4-B2C6-C324FC84FC07}" srcOrd="13" destOrd="0" presId="urn:microsoft.com/office/officeart/2005/8/layout/default"/>
    <dgm:cxn modelId="{F7FAE69A-F68D-4D6A-8570-0F3C1B3E8142}" type="presParOf" srcId="{71B74D22-12B3-4FD0-A053-5BA8D7E2C501}" destId="{86180647-C5B2-4745-A4C3-6EFBC7E26EAE}" srcOrd="1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E11B3DA-0089-486A-8F90-802AEC4AE2B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hu-HU"/>
        </a:p>
      </dgm:t>
    </dgm:pt>
    <dgm:pt modelId="{C30928F4-4390-4ACA-976D-E5AEA47E3B81}">
      <dgm:prSet phldrT="[Szöveg]"/>
      <dgm:spPr/>
      <dgm:t>
        <a:bodyPr/>
        <a:lstStyle/>
        <a:p>
          <a:r>
            <a:rPr lang="hu-HU" dirty="0"/>
            <a:t>The importance of videos</a:t>
          </a:r>
        </a:p>
      </dgm:t>
    </dgm:pt>
    <dgm:pt modelId="{285A8F13-9EC3-43A2-B3F4-709CF4EAAF6A}" type="parTrans" cxnId="{42EAAE55-A0C8-4305-9DCD-3C2A044A145D}">
      <dgm:prSet/>
      <dgm:spPr/>
      <dgm:t>
        <a:bodyPr/>
        <a:lstStyle/>
        <a:p>
          <a:endParaRPr lang="hu-HU"/>
        </a:p>
      </dgm:t>
    </dgm:pt>
    <dgm:pt modelId="{9C88A2B4-16B5-4353-B781-675807B37C36}" type="sibTrans" cxnId="{42EAAE55-A0C8-4305-9DCD-3C2A044A145D}">
      <dgm:prSet/>
      <dgm:spPr/>
      <dgm:t>
        <a:bodyPr/>
        <a:lstStyle/>
        <a:p>
          <a:endParaRPr lang="hu-HU"/>
        </a:p>
      </dgm:t>
    </dgm:pt>
    <dgm:pt modelId="{4C809202-84C5-4DD4-811E-9863E743C340}">
      <dgm:prSet phldrT="[Szöveg]"/>
      <dgm:spPr/>
      <dgm:t>
        <a:bodyPr/>
        <a:lstStyle/>
        <a:p>
          <a:r>
            <a:rPr lang="hu-HU" dirty="0"/>
            <a:t>Creative communities</a:t>
          </a:r>
        </a:p>
      </dgm:t>
    </dgm:pt>
    <dgm:pt modelId="{2FD139A5-0AB1-4565-8313-D57FDFF8CFED}" type="parTrans" cxnId="{01D43B73-C507-405F-B9E1-441059354338}">
      <dgm:prSet/>
      <dgm:spPr/>
      <dgm:t>
        <a:bodyPr/>
        <a:lstStyle/>
        <a:p>
          <a:endParaRPr lang="hu-HU"/>
        </a:p>
      </dgm:t>
    </dgm:pt>
    <dgm:pt modelId="{6FFEFDE8-2180-448C-8627-271D2073FBC2}" type="sibTrans" cxnId="{01D43B73-C507-405F-B9E1-441059354338}">
      <dgm:prSet/>
      <dgm:spPr/>
      <dgm:t>
        <a:bodyPr/>
        <a:lstStyle/>
        <a:p>
          <a:endParaRPr lang="hu-HU"/>
        </a:p>
      </dgm:t>
    </dgm:pt>
    <dgm:pt modelId="{24BDE7A1-C66F-4B59-8C99-6F09E1600B1C}">
      <dgm:prSet phldrT="[Szöveg]"/>
      <dgm:spPr/>
      <dgm:t>
        <a:bodyPr/>
        <a:lstStyle/>
        <a:p>
          <a:r>
            <a:rPr lang="hu-HU" dirty="0"/>
            <a:t>Sustainability</a:t>
          </a:r>
        </a:p>
      </dgm:t>
    </dgm:pt>
    <dgm:pt modelId="{96DB8558-3144-4A73-A287-45993CDE8AE7}" type="parTrans" cxnId="{8793DF40-408F-434A-86C2-D67C7CE89144}">
      <dgm:prSet/>
      <dgm:spPr/>
      <dgm:t>
        <a:bodyPr/>
        <a:lstStyle/>
        <a:p>
          <a:endParaRPr lang="hu-HU"/>
        </a:p>
      </dgm:t>
    </dgm:pt>
    <dgm:pt modelId="{239E5894-0CAD-463F-9DBF-149EE3F9BB77}" type="sibTrans" cxnId="{8793DF40-408F-434A-86C2-D67C7CE89144}">
      <dgm:prSet/>
      <dgm:spPr/>
      <dgm:t>
        <a:bodyPr/>
        <a:lstStyle/>
        <a:p>
          <a:endParaRPr lang="hu-HU"/>
        </a:p>
      </dgm:t>
    </dgm:pt>
    <dgm:pt modelId="{1AAAA85B-25E7-4891-BB68-EBAEBC5065FD}">
      <dgm:prSet phldrT="[Szöveg]"/>
      <dgm:spPr/>
      <dgm:t>
        <a:bodyPr/>
        <a:lstStyle/>
        <a:p>
          <a:r>
            <a:rPr lang="hu-HU" dirty="0"/>
            <a:t>Inclusion and diversity</a:t>
          </a:r>
        </a:p>
      </dgm:t>
    </dgm:pt>
    <dgm:pt modelId="{95B7AFFC-8F2F-49E2-A379-FCB6898A9E91}" type="parTrans" cxnId="{4C2A2D3F-5982-438B-A5A5-FC11E42BCEAD}">
      <dgm:prSet/>
      <dgm:spPr/>
      <dgm:t>
        <a:bodyPr/>
        <a:lstStyle/>
        <a:p>
          <a:endParaRPr lang="hu-HU"/>
        </a:p>
      </dgm:t>
    </dgm:pt>
    <dgm:pt modelId="{C7FED415-A307-4B1E-BD55-93726D539323}" type="sibTrans" cxnId="{4C2A2D3F-5982-438B-A5A5-FC11E42BCEAD}">
      <dgm:prSet/>
      <dgm:spPr/>
      <dgm:t>
        <a:bodyPr/>
        <a:lstStyle/>
        <a:p>
          <a:endParaRPr lang="hu-HU"/>
        </a:p>
      </dgm:t>
    </dgm:pt>
    <dgm:pt modelId="{45F18F8E-0D04-49EE-8478-4DF8B0D5DD08}">
      <dgm:prSet phldrT="[Szöveg]"/>
      <dgm:spPr/>
      <dgm:t>
        <a:bodyPr/>
        <a:lstStyle/>
        <a:p>
          <a:r>
            <a:rPr lang="hu-HU" dirty="0"/>
            <a:t>Slowing population growth</a:t>
          </a:r>
        </a:p>
      </dgm:t>
    </dgm:pt>
    <dgm:pt modelId="{EDA84DDE-2CD4-4658-B59E-2AEF72EE5BED}" type="parTrans" cxnId="{42195035-4630-4A38-AD9B-C4001C07822E}">
      <dgm:prSet/>
      <dgm:spPr/>
      <dgm:t>
        <a:bodyPr/>
        <a:lstStyle/>
        <a:p>
          <a:endParaRPr lang="hu-HU"/>
        </a:p>
      </dgm:t>
    </dgm:pt>
    <dgm:pt modelId="{39F60F84-177A-4C6E-8215-40C5EBC1E543}" type="sibTrans" cxnId="{42195035-4630-4A38-AD9B-C4001C07822E}">
      <dgm:prSet/>
      <dgm:spPr/>
      <dgm:t>
        <a:bodyPr/>
        <a:lstStyle/>
        <a:p>
          <a:endParaRPr lang="hu-HU"/>
        </a:p>
      </dgm:t>
    </dgm:pt>
    <dgm:pt modelId="{DEE63E32-6C2C-4140-9C9B-24E7E4664EAB}">
      <dgm:prSet phldrT="[Szöveg]"/>
      <dgm:spPr/>
      <dgm:t>
        <a:bodyPr/>
        <a:lstStyle/>
        <a:p>
          <a:r>
            <a:rPr lang="hu-HU" dirty="0"/>
            <a:t>The transformation of social media</a:t>
          </a:r>
        </a:p>
      </dgm:t>
    </dgm:pt>
    <dgm:pt modelId="{5B5B2F93-55F2-41E9-BDC1-407868894EC8}" type="parTrans" cxnId="{3A5BB041-3C9C-4787-A87A-3384E55CF0C7}">
      <dgm:prSet/>
      <dgm:spPr/>
      <dgm:t>
        <a:bodyPr/>
        <a:lstStyle/>
        <a:p>
          <a:endParaRPr lang="hu-HU"/>
        </a:p>
      </dgm:t>
    </dgm:pt>
    <dgm:pt modelId="{674D4EBB-3D10-4351-9239-2516F94671D3}" type="sibTrans" cxnId="{3A5BB041-3C9C-4787-A87A-3384E55CF0C7}">
      <dgm:prSet/>
      <dgm:spPr/>
      <dgm:t>
        <a:bodyPr/>
        <a:lstStyle/>
        <a:p>
          <a:endParaRPr lang="hu-HU"/>
        </a:p>
      </dgm:t>
    </dgm:pt>
    <dgm:pt modelId="{13530874-E0EB-48C6-A0FC-14E2FCBC709C}">
      <dgm:prSet phldrT="[Szöveg]"/>
      <dgm:spPr/>
      <dgm:t>
        <a:bodyPr/>
        <a:lstStyle/>
        <a:p>
          <a:r>
            <a:rPr lang="hu-HU" dirty="0"/>
            <a:t>AI</a:t>
          </a:r>
        </a:p>
      </dgm:t>
    </dgm:pt>
    <dgm:pt modelId="{AB3CEADC-661A-425B-9C45-4C707D81A720}" type="parTrans" cxnId="{90545FC3-A478-4F03-B0AC-1C53580011EA}">
      <dgm:prSet/>
      <dgm:spPr/>
      <dgm:t>
        <a:bodyPr/>
        <a:lstStyle/>
        <a:p>
          <a:endParaRPr lang="hu-HU"/>
        </a:p>
      </dgm:t>
    </dgm:pt>
    <dgm:pt modelId="{C40EB785-A663-413B-8944-45699934AF5E}" type="sibTrans" cxnId="{90545FC3-A478-4F03-B0AC-1C53580011EA}">
      <dgm:prSet/>
      <dgm:spPr/>
      <dgm:t>
        <a:bodyPr/>
        <a:lstStyle/>
        <a:p>
          <a:endParaRPr lang="hu-HU"/>
        </a:p>
      </dgm:t>
    </dgm:pt>
    <dgm:pt modelId="{D5745F02-BB89-4EB0-BA03-88F629F4A95A}">
      <dgm:prSet phldrT="[Szöveg]"/>
      <dgm:spPr/>
      <dgm:t>
        <a:bodyPr/>
        <a:lstStyle/>
        <a:p>
          <a:r>
            <a:rPr lang="hu-HU" dirty="0"/>
            <a:t>Innovation</a:t>
          </a:r>
        </a:p>
      </dgm:t>
    </dgm:pt>
    <dgm:pt modelId="{414A4918-8A3B-4821-935E-EB6192CA389C}" type="parTrans" cxnId="{AA795E34-4547-4641-A697-D6ACF0169099}">
      <dgm:prSet/>
      <dgm:spPr/>
      <dgm:t>
        <a:bodyPr/>
        <a:lstStyle/>
        <a:p>
          <a:endParaRPr lang="hu-HU"/>
        </a:p>
      </dgm:t>
    </dgm:pt>
    <dgm:pt modelId="{D4BA82FF-E425-4258-8014-D3E6DBFB5BCA}" type="sibTrans" cxnId="{AA795E34-4547-4641-A697-D6ACF0169099}">
      <dgm:prSet/>
      <dgm:spPr/>
      <dgm:t>
        <a:bodyPr/>
        <a:lstStyle/>
        <a:p>
          <a:endParaRPr lang="hu-HU"/>
        </a:p>
      </dgm:t>
    </dgm:pt>
    <dgm:pt modelId="{B3E30B4D-CDB6-4BE8-9A6C-770733814459}">
      <dgm:prSet phldrT="[Szöveg]"/>
      <dgm:spPr/>
      <dgm:t>
        <a:bodyPr/>
        <a:lstStyle/>
        <a:p>
          <a:r>
            <a:rPr lang="hu-HU" dirty="0"/>
            <a:t>Retail media</a:t>
          </a:r>
        </a:p>
      </dgm:t>
    </dgm:pt>
    <dgm:pt modelId="{4B780535-C802-4FFB-AAF5-41302B55B6CD}" type="parTrans" cxnId="{E9AD2B1E-687F-48B0-A653-EB395BBF1A3E}">
      <dgm:prSet/>
      <dgm:spPr/>
      <dgm:t>
        <a:bodyPr/>
        <a:lstStyle/>
        <a:p>
          <a:endParaRPr lang="hu-HU"/>
        </a:p>
      </dgm:t>
    </dgm:pt>
    <dgm:pt modelId="{E3A36462-836D-4BA3-AA91-98CDABE70CB3}" type="sibTrans" cxnId="{E9AD2B1E-687F-48B0-A653-EB395BBF1A3E}">
      <dgm:prSet/>
      <dgm:spPr/>
      <dgm:t>
        <a:bodyPr/>
        <a:lstStyle/>
        <a:p>
          <a:endParaRPr lang="hu-HU"/>
        </a:p>
      </dgm:t>
    </dgm:pt>
    <dgm:pt modelId="{638FA014-7DF9-4FD0-8C59-F5C2DE68EF81}">
      <dgm:prSet phldrT="[Szöveg]"/>
      <dgm:spPr/>
      <dgm:t>
        <a:bodyPr/>
        <a:lstStyle/>
        <a:p>
          <a:r>
            <a:rPr lang="hu-HU" dirty="0"/>
            <a:t>Live streaming</a:t>
          </a:r>
        </a:p>
      </dgm:t>
    </dgm:pt>
    <dgm:pt modelId="{F89A972D-6568-473B-A71B-E3EFF326AFD7}" type="parTrans" cxnId="{714628AE-8E8D-4133-AC03-F738871DB02E}">
      <dgm:prSet/>
      <dgm:spPr/>
      <dgm:t>
        <a:bodyPr/>
        <a:lstStyle/>
        <a:p>
          <a:endParaRPr lang="hu-HU"/>
        </a:p>
      </dgm:t>
    </dgm:pt>
    <dgm:pt modelId="{66A5C379-4B10-45DC-BAAD-B6A41ADAB0A8}" type="sibTrans" cxnId="{714628AE-8E8D-4133-AC03-F738871DB02E}">
      <dgm:prSet/>
      <dgm:spPr/>
      <dgm:t>
        <a:bodyPr/>
        <a:lstStyle/>
        <a:p>
          <a:endParaRPr lang="hu-HU"/>
        </a:p>
      </dgm:t>
    </dgm:pt>
    <dgm:pt modelId="{0450427B-2426-4A30-A84E-98D7B06D8DD0}" type="pres">
      <dgm:prSet presAssocID="{EE11B3DA-0089-486A-8F90-802AEC4AE2BB}" presName="diagram" presStyleCnt="0">
        <dgm:presLayoutVars>
          <dgm:dir/>
          <dgm:resizeHandles val="exact"/>
        </dgm:presLayoutVars>
      </dgm:prSet>
      <dgm:spPr/>
    </dgm:pt>
    <dgm:pt modelId="{CC483F17-9A73-4FB8-8F05-F6D3FDB7ECE4}" type="pres">
      <dgm:prSet presAssocID="{C30928F4-4390-4ACA-976D-E5AEA47E3B81}" presName="node" presStyleLbl="node1" presStyleIdx="0" presStyleCnt="10">
        <dgm:presLayoutVars>
          <dgm:bulletEnabled val="1"/>
        </dgm:presLayoutVars>
      </dgm:prSet>
      <dgm:spPr/>
    </dgm:pt>
    <dgm:pt modelId="{6A530518-C805-407F-BBF7-9138DDBAF865}" type="pres">
      <dgm:prSet presAssocID="{9C88A2B4-16B5-4353-B781-675807B37C36}" presName="sibTrans" presStyleCnt="0"/>
      <dgm:spPr/>
    </dgm:pt>
    <dgm:pt modelId="{3D167202-6D42-4DDC-9132-D36DC08BA0FE}" type="pres">
      <dgm:prSet presAssocID="{DEE63E32-6C2C-4140-9C9B-24E7E4664EAB}" presName="node" presStyleLbl="node1" presStyleIdx="1" presStyleCnt="10">
        <dgm:presLayoutVars>
          <dgm:bulletEnabled val="1"/>
        </dgm:presLayoutVars>
      </dgm:prSet>
      <dgm:spPr/>
    </dgm:pt>
    <dgm:pt modelId="{C5AB6E0F-9A35-4D29-A703-B5B12E97B27F}" type="pres">
      <dgm:prSet presAssocID="{674D4EBB-3D10-4351-9239-2516F94671D3}" presName="sibTrans" presStyleCnt="0"/>
      <dgm:spPr/>
    </dgm:pt>
    <dgm:pt modelId="{020584F9-714C-4060-BFC9-590E985CA91A}" type="pres">
      <dgm:prSet presAssocID="{13530874-E0EB-48C6-A0FC-14E2FCBC709C}" presName="node" presStyleLbl="node1" presStyleIdx="2" presStyleCnt="10">
        <dgm:presLayoutVars>
          <dgm:bulletEnabled val="1"/>
        </dgm:presLayoutVars>
      </dgm:prSet>
      <dgm:spPr/>
    </dgm:pt>
    <dgm:pt modelId="{6F446555-2D66-4707-A163-7B088A2A0D30}" type="pres">
      <dgm:prSet presAssocID="{C40EB785-A663-413B-8944-45699934AF5E}" presName="sibTrans" presStyleCnt="0"/>
      <dgm:spPr/>
    </dgm:pt>
    <dgm:pt modelId="{176FF86C-DC0C-4BCA-BC6D-35E6A6E598B5}" type="pres">
      <dgm:prSet presAssocID="{4C809202-84C5-4DD4-811E-9863E743C340}" presName="node" presStyleLbl="node1" presStyleIdx="3" presStyleCnt="10">
        <dgm:presLayoutVars>
          <dgm:bulletEnabled val="1"/>
        </dgm:presLayoutVars>
      </dgm:prSet>
      <dgm:spPr/>
    </dgm:pt>
    <dgm:pt modelId="{CD90DA7F-53CC-4DCB-9595-C0D53B99A36D}" type="pres">
      <dgm:prSet presAssocID="{6FFEFDE8-2180-448C-8627-271D2073FBC2}" presName="sibTrans" presStyleCnt="0"/>
      <dgm:spPr/>
    </dgm:pt>
    <dgm:pt modelId="{DE5F90FA-0BD1-4B9E-B643-FA8815C3AB4E}" type="pres">
      <dgm:prSet presAssocID="{24BDE7A1-C66F-4B59-8C99-6F09E1600B1C}" presName="node" presStyleLbl="node1" presStyleIdx="4" presStyleCnt="10">
        <dgm:presLayoutVars>
          <dgm:bulletEnabled val="1"/>
        </dgm:presLayoutVars>
      </dgm:prSet>
      <dgm:spPr/>
    </dgm:pt>
    <dgm:pt modelId="{92EC0A4C-ED1A-4748-A9BA-7253FDEC7049}" type="pres">
      <dgm:prSet presAssocID="{239E5894-0CAD-463F-9DBF-149EE3F9BB77}" presName="sibTrans" presStyleCnt="0"/>
      <dgm:spPr/>
    </dgm:pt>
    <dgm:pt modelId="{48D24097-3903-46C8-BAA6-D0B172D044F4}" type="pres">
      <dgm:prSet presAssocID="{1AAAA85B-25E7-4891-BB68-EBAEBC5065FD}" presName="node" presStyleLbl="node1" presStyleIdx="5" presStyleCnt="10">
        <dgm:presLayoutVars>
          <dgm:bulletEnabled val="1"/>
        </dgm:presLayoutVars>
      </dgm:prSet>
      <dgm:spPr/>
    </dgm:pt>
    <dgm:pt modelId="{FE25FF90-25C7-4D68-A30A-C70CBDDA9BA4}" type="pres">
      <dgm:prSet presAssocID="{C7FED415-A307-4B1E-BD55-93726D539323}" presName="sibTrans" presStyleCnt="0"/>
      <dgm:spPr/>
    </dgm:pt>
    <dgm:pt modelId="{BD456CD8-375F-4E43-AB33-F69AAB8C1FF5}" type="pres">
      <dgm:prSet presAssocID="{45F18F8E-0D04-49EE-8478-4DF8B0D5DD08}" presName="node" presStyleLbl="node1" presStyleIdx="6" presStyleCnt="10">
        <dgm:presLayoutVars>
          <dgm:bulletEnabled val="1"/>
        </dgm:presLayoutVars>
      </dgm:prSet>
      <dgm:spPr/>
    </dgm:pt>
    <dgm:pt modelId="{28EDF8E8-D495-473B-B637-D5C1270C329D}" type="pres">
      <dgm:prSet presAssocID="{39F60F84-177A-4C6E-8215-40C5EBC1E543}" presName="sibTrans" presStyleCnt="0"/>
      <dgm:spPr/>
    </dgm:pt>
    <dgm:pt modelId="{7F59A17A-28B6-445A-896F-665003A33B3B}" type="pres">
      <dgm:prSet presAssocID="{D5745F02-BB89-4EB0-BA03-88F629F4A95A}" presName="node" presStyleLbl="node1" presStyleIdx="7" presStyleCnt="10">
        <dgm:presLayoutVars>
          <dgm:bulletEnabled val="1"/>
        </dgm:presLayoutVars>
      </dgm:prSet>
      <dgm:spPr/>
    </dgm:pt>
    <dgm:pt modelId="{1FEA2993-2FEA-4380-BECF-C94526B78892}" type="pres">
      <dgm:prSet presAssocID="{D4BA82FF-E425-4258-8014-D3E6DBFB5BCA}" presName="sibTrans" presStyleCnt="0"/>
      <dgm:spPr/>
    </dgm:pt>
    <dgm:pt modelId="{99AB2644-06A0-46A8-B55E-AB6F1F20552E}" type="pres">
      <dgm:prSet presAssocID="{B3E30B4D-CDB6-4BE8-9A6C-770733814459}" presName="node" presStyleLbl="node1" presStyleIdx="8" presStyleCnt="10">
        <dgm:presLayoutVars>
          <dgm:bulletEnabled val="1"/>
        </dgm:presLayoutVars>
      </dgm:prSet>
      <dgm:spPr/>
    </dgm:pt>
    <dgm:pt modelId="{D91C2770-A61F-41BD-B273-0C82494927CE}" type="pres">
      <dgm:prSet presAssocID="{E3A36462-836D-4BA3-AA91-98CDABE70CB3}" presName="sibTrans" presStyleCnt="0"/>
      <dgm:spPr/>
    </dgm:pt>
    <dgm:pt modelId="{E65918BD-CEDF-4239-8507-44594C561189}" type="pres">
      <dgm:prSet presAssocID="{638FA014-7DF9-4FD0-8C59-F5C2DE68EF81}" presName="node" presStyleLbl="node1" presStyleIdx="9" presStyleCnt="10">
        <dgm:presLayoutVars>
          <dgm:bulletEnabled val="1"/>
        </dgm:presLayoutVars>
      </dgm:prSet>
      <dgm:spPr/>
    </dgm:pt>
  </dgm:ptLst>
  <dgm:cxnLst>
    <dgm:cxn modelId="{EABA9E06-2603-4299-9C7C-453B347A0548}" type="presOf" srcId="{C30928F4-4390-4ACA-976D-E5AEA47E3B81}" destId="{CC483F17-9A73-4FB8-8F05-F6D3FDB7ECE4}" srcOrd="0" destOrd="0" presId="urn:microsoft.com/office/officeart/2005/8/layout/default"/>
    <dgm:cxn modelId="{23215F0C-FC3D-4A72-8A6C-7E9098E4F5C3}" type="presOf" srcId="{EE11B3DA-0089-486A-8F90-802AEC4AE2BB}" destId="{0450427B-2426-4A30-A84E-98D7B06D8DD0}" srcOrd="0" destOrd="0" presId="urn:microsoft.com/office/officeart/2005/8/layout/default"/>
    <dgm:cxn modelId="{E9AD2B1E-687F-48B0-A653-EB395BBF1A3E}" srcId="{EE11B3DA-0089-486A-8F90-802AEC4AE2BB}" destId="{B3E30B4D-CDB6-4BE8-9A6C-770733814459}" srcOrd="8" destOrd="0" parTransId="{4B780535-C802-4FFB-AAF5-41302B55B6CD}" sibTransId="{E3A36462-836D-4BA3-AA91-98CDABE70CB3}"/>
    <dgm:cxn modelId="{170C7824-3D35-4975-BEFE-ED167514E876}" type="presOf" srcId="{24BDE7A1-C66F-4B59-8C99-6F09E1600B1C}" destId="{DE5F90FA-0BD1-4B9E-B643-FA8815C3AB4E}" srcOrd="0" destOrd="0" presId="urn:microsoft.com/office/officeart/2005/8/layout/default"/>
    <dgm:cxn modelId="{AA795E34-4547-4641-A697-D6ACF0169099}" srcId="{EE11B3DA-0089-486A-8F90-802AEC4AE2BB}" destId="{D5745F02-BB89-4EB0-BA03-88F629F4A95A}" srcOrd="7" destOrd="0" parTransId="{414A4918-8A3B-4821-935E-EB6192CA389C}" sibTransId="{D4BA82FF-E425-4258-8014-D3E6DBFB5BCA}"/>
    <dgm:cxn modelId="{42195035-4630-4A38-AD9B-C4001C07822E}" srcId="{EE11B3DA-0089-486A-8F90-802AEC4AE2BB}" destId="{45F18F8E-0D04-49EE-8478-4DF8B0D5DD08}" srcOrd="6" destOrd="0" parTransId="{EDA84DDE-2CD4-4658-B59E-2AEF72EE5BED}" sibTransId="{39F60F84-177A-4C6E-8215-40C5EBC1E543}"/>
    <dgm:cxn modelId="{4C2A2D3F-5982-438B-A5A5-FC11E42BCEAD}" srcId="{EE11B3DA-0089-486A-8F90-802AEC4AE2BB}" destId="{1AAAA85B-25E7-4891-BB68-EBAEBC5065FD}" srcOrd="5" destOrd="0" parTransId="{95B7AFFC-8F2F-49E2-A379-FCB6898A9E91}" sibTransId="{C7FED415-A307-4B1E-BD55-93726D539323}"/>
    <dgm:cxn modelId="{8793DF40-408F-434A-86C2-D67C7CE89144}" srcId="{EE11B3DA-0089-486A-8F90-802AEC4AE2BB}" destId="{24BDE7A1-C66F-4B59-8C99-6F09E1600B1C}" srcOrd="4" destOrd="0" parTransId="{96DB8558-3144-4A73-A287-45993CDE8AE7}" sibTransId="{239E5894-0CAD-463F-9DBF-149EE3F9BB77}"/>
    <dgm:cxn modelId="{3A5BB041-3C9C-4787-A87A-3384E55CF0C7}" srcId="{EE11B3DA-0089-486A-8F90-802AEC4AE2BB}" destId="{DEE63E32-6C2C-4140-9C9B-24E7E4664EAB}" srcOrd="1" destOrd="0" parTransId="{5B5B2F93-55F2-41E9-BDC1-407868894EC8}" sibTransId="{674D4EBB-3D10-4351-9239-2516F94671D3}"/>
    <dgm:cxn modelId="{BE4D6A63-3204-43FB-B5D2-51434E39EE6A}" type="presOf" srcId="{638FA014-7DF9-4FD0-8C59-F5C2DE68EF81}" destId="{E65918BD-CEDF-4239-8507-44594C561189}" srcOrd="0" destOrd="0" presId="urn:microsoft.com/office/officeart/2005/8/layout/default"/>
    <dgm:cxn modelId="{348BB04B-5A38-4C7F-ACEB-773361F56710}" type="presOf" srcId="{4C809202-84C5-4DD4-811E-9863E743C340}" destId="{176FF86C-DC0C-4BCA-BC6D-35E6A6E598B5}" srcOrd="0" destOrd="0" presId="urn:microsoft.com/office/officeart/2005/8/layout/default"/>
    <dgm:cxn modelId="{D9E9074F-A034-4C4D-AA2E-5D729BAE01A6}" type="presOf" srcId="{45F18F8E-0D04-49EE-8478-4DF8B0D5DD08}" destId="{BD456CD8-375F-4E43-AB33-F69AAB8C1FF5}" srcOrd="0" destOrd="0" presId="urn:microsoft.com/office/officeart/2005/8/layout/default"/>
    <dgm:cxn modelId="{01D43B73-C507-405F-B9E1-441059354338}" srcId="{EE11B3DA-0089-486A-8F90-802AEC4AE2BB}" destId="{4C809202-84C5-4DD4-811E-9863E743C340}" srcOrd="3" destOrd="0" parTransId="{2FD139A5-0AB1-4565-8313-D57FDFF8CFED}" sibTransId="{6FFEFDE8-2180-448C-8627-271D2073FBC2}"/>
    <dgm:cxn modelId="{42EAAE55-A0C8-4305-9DCD-3C2A044A145D}" srcId="{EE11B3DA-0089-486A-8F90-802AEC4AE2BB}" destId="{C30928F4-4390-4ACA-976D-E5AEA47E3B81}" srcOrd="0" destOrd="0" parTransId="{285A8F13-9EC3-43A2-B3F4-709CF4EAAF6A}" sibTransId="{9C88A2B4-16B5-4353-B781-675807B37C36}"/>
    <dgm:cxn modelId="{39118A56-0ECA-4C3D-9B9F-CA0B66F6781A}" type="presOf" srcId="{1AAAA85B-25E7-4891-BB68-EBAEBC5065FD}" destId="{48D24097-3903-46C8-BAA6-D0B172D044F4}" srcOrd="0" destOrd="0" presId="urn:microsoft.com/office/officeart/2005/8/layout/default"/>
    <dgm:cxn modelId="{B7580289-82FB-4FE8-9D69-3DAC878666CD}" type="presOf" srcId="{DEE63E32-6C2C-4140-9C9B-24E7E4664EAB}" destId="{3D167202-6D42-4DDC-9132-D36DC08BA0FE}" srcOrd="0" destOrd="0" presId="urn:microsoft.com/office/officeart/2005/8/layout/default"/>
    <dgm:cxn modelId="{9935928A-CF4E-4CA3-AEBF-085B695A00C6}" type="presOf" srcId="{D5745F02-BB89-4EB0-BA03-88F629F4A95A}" destId="{7F59A17A-28B6-445A-896F-665003A33B3B}" srcOrd="0" destOrd="0" presId="urn:microsoft.com/office/officeart/2005/8/layout/default"/>
    <dgm:cxn modelId="{7E600493-D0A8-4AA9-ABB6-32EED81A9432}" type="presOf" srcId="{B3E30B4D-CDB6-4BE8-9A6C-770733814459}" destId="{99AB2644-06A0-46A8-B55E-AB6F1F20552E}" srcOrd="0" destOrd="0" presId="urn:microsoft.com/office/officeart/2005/8/layout/default"/>
    <dgm:cxn modelId="{714628AE-8E8D-4133-AC03-F738871DB02E}" srcId="{EE11B3DA-0089-486A-8F90-802AEC4AE2BB}" destId="{638FA014-7DF9-4FD0-8C59-F5C2DE68EF81}" srcOrd="9" destOrd="0" parTransId="{F89A972D-6568-473B-A71B-E3EFF326AFD7}" sibTransId="{66A5C379-4B10-45DC-BAAD-B6A41ADAB0A8}"/>
    <dgm:cxn modelId="{5CCE31B8-CEB8-4388-A3CE-C6F99AA7004C}" type="presOf" srcId="{13530874-E0EB-48C6-A0FC-14E2FCBC709C}" destId="{020584F9-714C-4060-BFC9-590E985CA91A}" srcOrd="0" destOrd="0" presId="urn:microsoft.com/office/officeart/2005/8/layout/default"/>
    <dgm:cxn modelId="{90545FC3-A478-4F03-B0AC-1C53580011EA}" srcId="{EE11B3DA-0089-486A-8F90-802AEC4AE2BB}" destId="{13530874-E0EB-48C6-A0FC-14E2FCBC709C}" srcOrd="2" destOrd="0" parTransId="{AB3CEADC-661A-425B-9C45-4C707D81A720}" sibTransId="{C40EB785-A663-413B-8944-45699934AF5E}"/>
    <dgm:cxn modelId="{BB5EE684-E77A-47FC-80D7-1E59C47B8C01}" type="presParOf" srcId="{0450427B-2426-4A30-A84E-98D7B06D8DD0}" destId="{CC483F17-9A73-4FB8-8F05-F6D3FDB7ECE4}" srcOrd="0" destOrd="0" presId="urn:microsoft.com/office/officeart/2005/8/layout/default"/>
    <dgm:cxn modelId="{68A38670-BCB1-4F45-9B9D-97A1252FBA81}" type="presParOf" srcId="{0450427B-2426-4A30-A84E-98D7B06D8DD0}" destId="{6A530518-C805-407F-BBF7-9138DDBAF865}" srcOrd="1" destOrd="0" presId="urn:microsoft.com/office/officeart/2005/8/layout/default"/>
    <dgm:cxn modelId="{1614D566-5364-4122-85BC-68AE161C2E89}" type="presParOf" srcId="{0450427B-2426-4A30-A84E-98D7B06D8DD0}" destId="{3D167202-6D42-4DDC-9132-D36DC08BA0FE}" srcOrd="2" destOrd="0" presId="urn:microsoft.com/office/officeart/2005/8/layout/default"/>
    <dgm:cxn modelId="{D2A05FB4-8B93-4346-B278-8C21D2FFFAA8}" type="presParOf" srcId="{0450427B-2426-4A30-A84E-98D7B06D8DD0}" destId="{C5AB6E0F-9A35-4D29-A703-B5B12E97B27F}" srcOrd="3" destOrd="0" presId="urn:microsoft.com/office/officeart/2005/8/layout/default"/>
    <dgm:cxn modelId="{C09D171F-660F-4118-898A-02A6B9BFA98A}" type="presParOf" srcId="{0450427B-2426-4A30-A84E-98D7B06D8DD0}" destId="{020584F9-714C-4060-BFC9-590E985CA91A}" srcOrd="4" destOrd="0" presId="urn:microsoft.com/office/officeart/2005/8/layout/default"/>
    <dgm:cxn modelId="{2360396E-CD0C-43A0-84D0-7E2223D075EF}" type="presParOf" srcId="{0450427B-2426-4A30-A84E-98D7B06D8DD0}" destId="{6F446555-2D66-4707-A163-7B088A2A0D30}" srcOrd="5" destOrd="0" presId="urn:microsoft.com/office/officeart/2005/8/layout/default"/>
    <dgm:cxn modelId="{C28A01A4-232F-4DDB-9049-1292ABF2C8A9}" type="presParOf" srcId="{0450427B-2426-4A30-A84E-98D7B06D8DD0}" destId="{176FF86C-DC0C-4BCA-BC6D-35E6A6E598B5}" srcOrd="6" destOrd="0" presId="urn:microsoft.com/office/officeart/2005/8/layout/default"/>
    <dgm:cxn modelId="{ACB00183-8A33-45AE-85D2-B679FD4BEA57}" type="presParOf" srcId="{0450427B-2426-4A30-A84E-98D7B06D8DD0}" destId="{CD90DA7F-53CC-4DCB-9595-C0D53B99A36D}" srcOrd="7" destOrd="0" presId="urn:microsoft.com/office/officeart/2005/8/layout/default"/>
    <dgm:cxn modelId="{399B026F-60B2-4232-9ED5-7F183147F53A}" type="presParOf" srcId="{0450427B-2426-4A30-A84E-98D7B06D8DD0}" destId="{DE5F90FA-0BD1-4B9E-B643-FA8815C3AB4E}" srcOrd="8" destOrd="0" presId="urn:microsoft.com/office/officeart/2005/8/layout/default"/>
    <dgm:cxn modelId="{3F00BE55-A268-4CE5-8993-790AFC2E9C9C}" type="presParOf" srcId="{0450427B-2426-4A30-A84E-98D7B06D8DD0}" destId="{92EC0A4C-ED1A-4748-A9BA-7253FDEC7049}" srcOrd="9" destOrd="0" presId="urn:microsoft.com/office/officeart/2005/8/layout/default"/>
    <dgm:cxn modelId="{49E7FB88-E1C9-4CA0-932A-ACAE43850358}" type="presParOf" srcId="{0450427B-2426-4A30-A84E-98D7B06D8DD0}" destId="{48D24097-3903-46C8-BAA6-D0B172D044F4}" srcOrd="10" destOrd="0" presId="urn:microsoft.com/office/officeart/2005/8/layout/default"/>
    <dgm:cxn modelId="{D05CF33C-4CD1-4045-BAFA-FCB542623C81}" type="presParOf" srcId="{0450427B-2426-4A30-A84E-98D7B06D8DD0}" destId="{FE25FF90-25C7-4D68-A30A-C70CBDDA9BA4}" srcOrd="11" destOrd="0" presId="urn:microsoft.com/office/officeart/2005/8/layout/default"/>
    <dgm:cxn modelId="{422880A5-85EB-428D-A674-A28DB24EBF80}" type="presParOf" srcId="{0450427B-2426-4A30-A84E-98D7B06D8DD0}" destId="{BD456CD8-375F-4E43-AB33-F69AAB8C1FF5}" srcOrd="12" destOrd="0" presId="urn:microsoft.com/office/officeart/2005/8/layout/default"/>
    <dgm:cxn modelId="{18CFAC8B-5D4F-4BAC-8AC5-DD6D4AB99107}" type="presParOf" srcId="{0450427B-2426-4A30-A84E-98D7B06D8DD0}" destId="{28EDF8E8-D495-473B-B637-D5C1270C329D}" srcOrd="13" destOrd="0" presId="urn:microsoft.com/office/officeart/2005/8/layout/default"/>
    <dgm:cxn modelId="{FB881314-18FD-4F5C-BC72-28FED10F3009}" type="presParOf" srcId="{0450427B-2426-4A30-A84E-98D7B06D8DD0}" destId="{7F59A17A-28B6-445A-896F-665003A33B3B}" srcOrd="14" destOrd="0" presId="urn:microsoft.com/office/officeart/2005/8/layout/default"/>
    <dgm:cxn modelId="{6372CA38-430C-4671-9FE6-6876D7119724}" type="presParOf" srcId="{0450427B-2426-4A30-A84E-98D7B06D8DD0}" destId="{1FEA2993-2FEA-4380-BECF-C94526B78892}" srcOrd="15" destOrd="0" presId="urn:microsoft.com/office/officeart/2005/8/layout/default"/>
    <dgm:cxn modelId="{F22C3833-3C34-4D2F-973E-F1C4F2FA4E20}" type="presParOf" srcId="{0450427B-2426-4A30-A84E-98D7B06D8DD0}" destId="{99AB2644-06A0-46A8-B55E-AB6F1F20552E}" srcOrd="16" destOrd="0" presId="urn:microsoft.com/office/officeart/2005/8/layout/default"/>
    <dgm:cxn modelId="{28231F01-DB05-4F70-8A1B-5B1BDE82503F}" type="presParOf" srcId="{0450427B-2426-4A30-A84E-98D7B06D8DD0}" destId="{D91C2770-A61F-41BD-B273-0C82494927CE}" srcOrd="17" destOrd="0" presId="urn:microsoft.com/office/officeart/2005/8/layout/default"/>
    <dgm:cxn modelId="{174F8A3B-63E7-4F60-9529-F7B750CF1D8E}" type="presParOf" srcId="{0450427B-2426-4A30-A84E-98D7B06D8DD0}" destId="{E65918BD-CEDF-4239-8507-44594C561189}" srcOrd="1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7A7513-7269-47C9-AFDD-F81D93DCBBEE}" type="doc">
      <dgm:prSet loTypeId="urn:microsoft.com/office/officeart/2005/8/layout/process1" loCatId="process" qsTypeId="urn:microsoft.com/office/officeart/2005/8/quickstyle/simple1" qsCatId="simple" csTypeId="urn:microsoft.com/office/officeart/2005/8/colors/colorful2" csCatId="colorful" phldr="1"/>
      <dgm:spPr/>
    </dgm:pt>
    <dgm:pt modelId="{0269A3CE-8E04-451E-8E07-8B630463EDF9}">
      <dgm:prSet phldrT="[Szöveg]"/>
      <dgm:spPr/>
      <dgm:t>
        <a:bodyPr/>
        <a:lstStyle/>
        <a:p>
          <a:r>
            <a:rPr lang="hu-HU" dirty="0"/>
            <a:t>Contact</a:t>
          </a:r>
        </a:p>
      </dgm:t>
    </dgm:pt>
    <dgm:pt modelId="{6B30BF03-A611-404F-B2B2-32C4C85534F9}" type="parTrans" cxnId="{97E6FF6F-A3BC-4104-B03F-DD757E43B2C4}">
      <dgm:prSet/>
      <dgm:spPr/>
      <dgm:t>
        <a:bodyPr/>
        <a:lstStyle/>
        <a:p>
          <a:endParaRPr lang="hu-HU"/>
        </a:p>
      </dgm:t>
    </dgm:pt>
    <dgm:pt modelId="{18F1793E-0248-461E-8A52-612221A91FBF}" type="sibTrans" cxnId="{97E6FF6F-A3BC-4104-B03F-DD757E43B2C4}">
      <dgm:prSet/>
      <dgm:spPr/>
      <dgm:t>
        <a:bodyPr/>
        <a:lstStyle/>
        <a:p>
          <a:endParaRPr lang="hu-HU"/>
        </a:p>
      </dgm:t>
    </dgm:pt>
    <dgm:pt modelId="{098B84BD-E9FB-4EC8-B078-01F1AB556571}">
      <dgm:prSet phldrT="[Szöveg]"/>
      <dgm:spPr/>
      <dgm:t>
        <a:bodyPr/>
        <a:lstStyle/>
        <a:p>
          <a:r>
            <a:rPr lang="hu-HU" dirty="0"/>
            <a:t>Sales</a:t>
          </a:r>
        </a:p>
      </dgm:t>
    </dgm:pt>
    <dgm:pt modelId="{ABA25D17-E492-4360-A474-BAB44E8F9A6F}" type="parTrans" cxnId="{CC48447B-E050-42EE-9ABF-13648FA645C8}">
      <dgm:prSet/>
      <dgm:spPr/>
      <dgm:t>
        <a:bodyPr/>
        <a:lstStyle/>
        <a:p>
          <a:endParaRPr lang="hu-HU"/>
        </a:p>
      </dgm:t>
    </dgm:pt>
    <dgm:pt modelId="{87F8871E-1A96-4C64-8338-2CC78EC86829}" type="sibTrans" cxnId="{CC48447B-E050-42EE-9ABF-13648FA645C8}">
      <dgm:prSet/>
      <dgm:spPr/>
      <dgm:t>
        <a:bodyPr/>
        <a:lstStyle/>
        <a:p>
          <a:endParaRPr lang="hu-HU"/>
        </a:p>
      </dgm:t>
    </dgm:pt>
    <dgm:pt modelId="{39675843-4CA5-400B-BCA6-1F9CA89D5D5D}">
      <dgm:prSet phldrT="[Szöveg]"/>
      <dgm:spPr/>
      <dgm:t>
        <a:bodyPr/>
        <a:lstStyle/>
        <a:p>
          <a:r>
            <a:rPr lang="hu-HU" dirty="0"/>
            <a:t>Mobilisation</a:t>
          </a:r>
        </a:p>
      </dgm:t>
    </dgm:pt>
    <dgm:pt modelId="{8474D093-E2E9-4313-8C09-1A8E238B21A2}" type="parTrans" cxnId="{3ACE230C-F7E1-4EF4-94BD-28656CF1622C}">
      <dgm:prSet/>
      <dgm:spPr/>
      <dgm:t>
        <a:bodyPr/>
        <a:lstStyle/>
        <a:p>
          <a:endParaRPr lang="hu-HU"/>
        </a:p>
      </dgm:t>
    </dgm:pt>
    <dgm:pt modelId="{75EDA97A-952E-41EB-9961-55C5A32FE48C}" type="sibTrans" cxnId="{3ACE230C-F7E1-4EF4-94BD-28656CF1622C}">
      <dgm:prSet/>
      <dgm:spPr/>
      <dgm:t>
        <a:bodyPr/>
        <a:lstStyle/>
        <a:p>
          <a:endParaRPr lang="hu-HU"/>
        </a:p>
      </dgm:t>
    </dgm:pt>
    <dgm:pt modelId="{EA9A2F8D-FD3A-4B1D-9F94-C4081BC6441A}">
      <dgm:prSet phldrT="[Szöveg]"/>
      <dgm:spPr/>
      <dgm:t>
        <a:bodyPr/>
        <a:lstStyle/>
        <a:p>
          <a:r>
            <a:rPr lang="hu-HU" dirty="0"/>
            <a:t>Binding</a:t>
          </a:r>
        </a:p>
      </dgm:t>
    </dgm:pt>
    <dgm:pt modelId="{BE4D55C9-1EA9-4CE5-A455-0C3DA36E2714}" type="parTrans" cxnId="{A679B570-85E8-48E5-8A3D-9C664F111C96}">
      <dgm:prSet/>
      <dgm:spPr/>
      <dgm:t>
        <a:bodyPr/>
        <a:lstStyle/>
        <a:p>
          <a:endParaRPr lang="hu-HU"/>
        </a:p>
      </dgm:t>
    </dgm:pt>
    <dgm:pt modelId="{00FDE0DD-4ACD-4C79-ABEA-90C84AE4249E}" type="sibTrans" cxnId="{A679B570-85E8-48E5-8A3D-9C664F111C96}">
      <dgm:prSet/>
      <dgm:spPr/>
      <dgm:t>
        <a:bodyPr/>
        <a:lstStyle/>
        <a:p>
          <a:endParaRPr lang="hu-HU"/>
        </a:p>
      </dgm:t>
    </dgm:pt>
    <dgm:pt modelId="{A80AD440-296E-4DD0-B92C-1944D33C4FB0}" type="pres">
      <dgm:prSet presAssocID="{0F7A7513-7269-47C9-AFDD-F81D93DCBBEE}" presName="Name0" presStyleCnt="0">
        <dgm:presLayoutVars>
          <dgm:dir/>
          <dgm:resizeHandles val="exact"/>
        </dgm:presLayoutVars>
      </dgm:prSet>
      <dgm:spPr/>
    </dgm:pt>
    <dgm:pt modelId="{EE3BA16D-C5A0-4934-8B02-A4A32BEC513F}" type="pres">
      <dgm:prSet presAssocID="{0269A3CE-8E04-451E-8E07-8B630463EDF9}" presName="node" presStyleLbl="node1" presStyleIdx="0" presStyleCnt="4">
        <dgm:presLayoutVars>
          <dgm:bulletEnabled val="1"/>
        </dgm:presLayoutVars>
      </dgm:prSet>
      <dgm:spPr/>
    </dgm:pt>
    <dgm:pt modelId="{9CB6CB82-BCDF-4A3B-A8AC-70C3262E0509}" type="pres">
      <dgm:prSet presAssocID="{18F1793E-0248-461E-8A52-612221A91FBF}" presName="sibTrans" presStyleLbl="sibTrans2D1" presStyleIdx="0" presStyleCnt="3"/>
      <dgm:spPr/>
    </dgm:pt>
    <dgm:pt modelId="{93844DE6-CE7F-4C71-89DA-40314309ABDE}" type="pres">
      <dgm:prSet presAssocID="{18F1793E-0248-461E-8A52-612221A91FBF}" presName="connectorText" presStyleLbl="sibTrans2D1" presStyleIdx="0" presStyleCnt="3"/>
      <dgm:spPr/>
    </dgm:pt>
    <dgm:pt modelId="{8DB01741-70B7-4860-AFF9-49968C203AD0}" type="pres">
      <dgm:prSet presAssocID="{EA9A2F8D-FD3A-4B1D-9F94-C4081BC6441A}" presName="node" presStyleLbl="node1" presStyleIdx="1" presStyleCnt="4">
        <dgm:presLayoutVars>
          <dgm:bulletEnabled val="1"/>
        </dgm:presLayoutVars>
      </dgm:prSet>
      <dgm:spPr/>
    </dgm:pt>
    <dgm:pt modelId="{FA427C93-B89F-4749-BF6D-C1758E9C28DB}" type="pres">
      <dgm:prSet presAssocID="{00FDE0DD-4ACD-4C79-ABEA-90C84AE4249E}" presName="sibTrans" presStyleLbl="sibTrans2D1" presStyleIdx="1" presStyleCnt="3"/>
      <dgm:spPr/>
    </dgm:pt>
    <dgm:pt modelId="{E34A182E-3661-440C-BAC4-C29038E762DA}" type="pres">
      <dgm:prSet presAssocID="{00FDE0DD-4ACD-4C79-ABEA-90C84AE4249E}" presName="connectorText" presStyleLbl="sibTrans2D1" presStyleIdx="1" presStyleCnt="3"/>
      <dgm:spPr/>
    </dgm:pt>
    <dgm:pt modelId="{50B62DEE-3D2D-4C89-8608-16B3933994B5}" type="pres">
      <dgm:prSet presAssocID="{098B84BD-E9FB-4EC8-B078-01F1AB556571}" presName="node" presStyleLbl="node1" presStyleIdx="2" presStyleCnt="4">
        <dgm:presLayoutVars>
          <dgm:bulletEnabled val="1"/>
        </dgm:presLayoutVars>
      </dgm:prSet>
      <dgm:spPr/>
    </dgm:pt>
    <dgm:pt modelId="{90DB2672-AE64-48DE-92FB-311882E99799}" type="pres">
      <dgm:prSet presAssocID="{87F8871E-1A96-4C64-8338-2CC78EC86829}" presName="sibTrans" presStyleLbl="sibTrans2D1" presStyleIdx="2" presStyleCnt="3"/>
      <dgm:spPr/>
    </dgm:pt>
    <dgm:pt modelId="{DF76668E-392C-402E-AE0A-CE49B4973018}" type="pres">
      <dgm:prSet presAssocID="{87F8871E-1A96-4C64-8338-2CC78EC86829}" presName="connectorText" presStyleLbl="sibTrans2D1" presStyleIdx="2" presStyleCnt="3"/>
      <dgm:spPr/>
    </dgm:pt>
    <dgm:pt modelId="{B999FDBB-204E-418F-B156-5AF17360A2D3}" type="pres">
      <dgm:prSet presAssocID="{39675843-4CA5-400B-BCA6-1F9CA89D5D5D}" presName="node" presStyleLbl="node1" presStyleIdx="3" presStyleCnt="4">
        <dgm:presLayoutVars>
          <dgm:bulletEnabled val="1"/>
        </dgm:presLayoutVars>
      </dgm:prSet>
      <dgm:spPr/>
    </dgm:pt>
  </dgm:ptLst>
  <dgm:cxnLst>
    <dgm:cxn modelId="{15D6CE0A-627A-4A78-817E-F40764CEB757}" type="presOf" srcId="{00FDE0DD-4ACD-4C79-ABEA-90C84AE4249E}" destId="{FA427C93-B89F-4749-BF6D-C1758E9C28DB}" srcOrd="0" destOrd="0" presId="urn:microsoft.com/office/officeart/2005/8/layout/process1"/>
    <dgm:cxn modelId="{3ACE230C-F7E1-4EF4-94BD-28656CF1622C}" srcId="{0F7A7513-7269-47C9-AFDD-F81D93DCBBEE}" destId="{39675843-4CA5-400B-BCA6-1F9CA89D5D5D}" srcOrd="3" destOrd="0" parTransId="{8474D093-E2E9-4313-8C09-1A8E238B21A2}" sibTransId="{75EDA97A-952E-41EB-9961-55C5A32FE48C}"/>
    <dgm:cxn modelId="{1022351F-33EA-452E-8150-555A5FEFC5C6}" type="presOf" srcId="{18F1793E-0248-461E-8A52-612221A91FBF}" destId="{9CB6CB82-BCDF-4A3B-A8AC-70C3262E0509}" srcOrd="0" destOrd="0" presId="urn:microsoft.com/office/officeart/2005/8/layout/process1"/>
    <dgm:cxn modelId="{0231D32C-8DB7-4B2D-A9A1-934A3D1EBF34}" type="presOf" srcId="{00FDE0DD-4ACD-4C79-ABEA-90C84AE4249E}" destId="{E34A182E-3661-440C-BAC4-C29038E762DA}" srcOrd="1" destOrd="0" presId="urn:microsoft.com/office/officeart/2005/8/layout/process1"/>
    <dgm:cxn modelId="{53C3283B-6EE2-4A04-87D6-01D55775A9C3}" type="presOf" srcId="{098B84BD-E9FB-4EC8-B078-01F1AB556571}" destId="{50B62DEE-3D2D-4C89-8608-16B3933994B5}" srcOrd="0" destOrd="0" presId="urn:microsoft.com/office/officeart/2005/8/layout/process1"/>
    <dgm:cxn modelId="{6241CD3F-90B9-40A8-9797-45A434EA6016}" type="presOf" srcId="{39675843-4CA5-400B-BCA6-1F9CA89D5D5D}" destId="{B999FDBB-204E-418F-B156-5AF17360A2D3}" srcOrd="0" destOrd="0" presId="urn:microsoft.com/office/officeart/2005/8/layout/process1"/>
    <dgm:cxn modelId="{D1F08261-C31D-4901-96E2-1E628138B593}" type="presOf" srcId="{87F8871E-1A96-4C64-8338-2CC78EC86829}" destId="{DF76668E-392C-402E-AE0A-CE49B4973018}" srcOrd="1" destOrd="0" presId="urn:microsoft.com/office/officeart/2005/8/layout/process1"/>
    <dgm:cxn modelId="{6EA4C648-1AE8-4BDA-BA7D-419CF7E7FE84}" type="presOf" srcId="{0F7A7513-7269-47C9-AFDD-F81D93DCBBEE}" destId="{A80AD440-296E-4DD0-B92C-1944D33C4FB0}" srcOrd="0" destOrd="0" presId="urn:microsoft.com/office/officeart/2005/8/layout/process1"/>
    <dgm:cxn modelId="{97E6FF6F-A3BC-4104-B03F-DD757E43B2C4}" srcId="{0F7A7513-7269-47C9-AFDD-F81D93DCBBEE}" destId="{0269A3CE-8E04-451E-8E07-8B630463EDF9}" srcOrd="0" destOrd="0" parTransId="{6B30BF03-A611-404F-B2B2-32C4C85534F9}" sibTransId="{18F1793E-0248-461E-8A52-612221A91FBF}"/>
    <dgm:cxn modelId="{A679B570-85E8-48E5-8A3D-9C664F111C96}" srcId="{0F7A7513-7269-47C9-AFDD-F81D93DCBBEE}" destId="{EA9A2F8D-FD3A-4B1D-9F94-C4081BC6441A}" srcOrd="1" destOrd="0" parTransId="{BE4D55C9-1EA9-4CE5-A455-0C3DA36E2714}" sibTransId="{00FDE0DD-4ACD-4C79-ABEA-90C84AE4249E}"/>
    <dgm:cxn modelId="{CC48447B-E050-42EE-9ABF-13648FA645C8}" srcId="{0F7A7513-7269-47C9-AFDD-F81D93DCBBEE}" destId="{098B84BD-E9FB-4EC8-B078-01F1AB556571}" srcOrd="2" destOrd="0" parTransId="{ABA25D17-E492-4360-A474-BAB44E8F9A6F}" sibTransId="{87F8871E-1A96-4C64-8338-2CC78EC86829}"/>
    <dgm:cxn modelId="{92567286-A0C9-464D-993F-11FCAB5BF15B}" type="presOf" srcId="{EA9A2F8D-FD3A-4B1D-9F94-C4081BC6441A}" destId="{8DB01741-70B7-4860-AFF9-49968C203AD0}" srcOrd="0" destOrd="0" presId="urn:microsoft.com/office/officeart/2005/8/layout/process1"/>
    <dgm:cxn modelId="{9F3D37AF-97FD-461F-866F-EDAEA2A2BE1C}" type="presOf" srcId="{87F8871E-1A96-4C64-8338-2CC78EC86829}" destId="{90DB2672-AE64-48DE-92FB-311882E99799}" srcOrd="0" destOrd="0" presId="urn:microsoft.com/office/officeart/2005/8/layout/process1"/>
    <dgm:cxn modelId="{0DB8FFC0-C947-4A79-84E5-69306CFF08A2}" type="presOf" srcId="{0269A3CE-8E04-451E-8E07-8B630463EDF9}" destId="{EE3BA16D-C5A0-4934-8B02-A4A32BEC513F}" srcOrd="0" destOrd="0" presId="urn:microsoft.com/office/officeart/2005/8/layout/process1"/>
    <dgm:cxn modelId="{2260B2E6-8577-4BC6-B74A-EB471EC4F03D}" type="presOf" srcId="{18F1793E-0248-461E-8A52-612221A91FBF}" destId="{93844DE6-CE7F-4C71-89DA-40314309ABDE}" srcOrd="1" destOrd="0" presId="urn:microsoft.com/office/officeart/2005/8/layout/process1"/>
    <dgm:cxn modelId="{426730E0-B7F5-4B6D-958E-18C0DA953823}" type="presParOf" srcId="{A80AD440-296E-4DD0-B92C-1944D33C4FB0}" destId="{EE3BA16D-C5A0-4934-8B02-A4A32BEC513F}" srcOrd="0" destOrd="0" presId="urn:microsoft.com/office/officeart/2005/8/layout/process1"/>
    <dgm:cxn modelId="{5463C672-6439-4883-921F-A3C6F8E6E16C}" type="presParOf" srcId="{A80AD440-296E-4DD0-B92C-1944D33C4FB0}" destId="{9CB6CB82-BCDF-4A3B-A8AC-70C3262E0509}" srcOrd="1" destOrd="0" presId="urn:microsoft.com/office/officeart/2005/8/layout/process1"/>
    <dgm:cxn modelId="{486C4DDB-23CA-42F4-BCCB-66C95393B1D4}" type="presParOf" srcId="{9CB6CB82-BCDF-4A3B-A8AC-70C3262E0509}" destId="{93844DE6-CE7F-4C71-89DA-40314309ABDE}" srcOrd="0" destOrd="0" presId="urn:microsoft.com/office/officeart/2005/8/layout/process1"/>
    <dgm:cxn modelId="{774028BC-79ED-43F1-99F6-7C08D242F051}" type="presParOf" srcId="{A80AD440-296E-4DD0-B92C-1944D33C4FB0}" destId="{8DB01741-70B7-4860-AFF9-49968C203AD0}" srcOrd="2" destOrd="0" presId="urn:microsoft.com/office/officeart/2005/8/layout/process1"/>
    <dgm:cxn modelId="{6196C461-D77F-405D-AB24-3AC4AAFF2025}" type="presParOf" srcId="{A80AD440-296E-4DD0-B92C-1944D33C4FB0}" destId="{FA427C93-B89F-4749-BF6D-C1758E9C28DB}" srcOrd="3" destOrd="0" presId="urn:microsoft.com/office/officeart/2005/8/layout/process1"/>
    <dgm:cxn modelId="{3562F673-A73A-415F-B89C-DCEE0B213101}" type="presParOf" srcId="{FA427C93-B89F-4749-BF6D-C1758E9C28DB}" destId="{E34A182E-3661-440C-BAC4-C29038E762DA}" srcOrd="0" destOrd="0" presId="urn:microsoft.com/office/officeart/2005/8/layout/process1"/>
    <dgm:cxn modelId="{58DF3E3C-70FA-4D16-B384-D13C1070B73A}" type="presParOf" srcId="{A80AD440-296E-4DD0-B92C-1944D33C4FB0}" destId="{50B62DEE-3D2D-4C89-8608-16B3933994B5}" srcOrd="4" destOrd="0" presId="urn:microsoft.com/office/officeart/2005/8/layout/process1"/>
    <dgm:cxn modelId="{27925FCE-7176-4E6B-A5BE-B142E5C26DC2}" type="presParOf" srcId="{A80AD440-296E-4DD0-B92C-1944D33C4FB0}" destId="{90DB2672-AE64-48DE-92FB-311882E99799}" srcOrd="5" destOrd="0" presId="urn:microsoft.com/office/officeart/2005/8/layout/process1"/>
    <dgm:cxn modelId="{57F80BA8-74CC-4846-A784-1C13C1546859}" type="presParOf" srcId="{90DB2672-AE64-48DE-92FB-311882E99799}" destId="{DF76668E-392C-402E-AE0A-CE49B4973018}" srcOrd="0" destOrd="0" presId="urn:microsoft.com/office/officeart/2005/8/layout/process1"/>
    <dgm:cxn modelId="{170A3899-3E93-4ACA-A7D7-A0D3F70A24AB}" type="presParOf" srcId="{A80AD440-296E-4DD0-B92C-1944D33C4FB0}" destId="{B999FDBB-204E-418F-B156-5AF17360A2D3}"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C8A424-A40F-47FF-BBD9-0F8F194A92E2}" type="doc">
      <dgm:prSet loTypeId="urn:microsoft.com/office/officeart/2005/8/layout/default" loCatId="list" qsTypeId="urn:microsoft.com/office/officeart/2005/8/quickstyle/simple1" qsCatId="simple" csTypeId="urn:microsoft.com/office/officeart/2005/8/colors/accent3_4" csCatId="accent3" phldr="1"/>
      <dgm:spPr/>
      <dgm:t>
        <a:bodyPr/>
        <a:lstStyle/>
        <a:p>
          <a:endParaRPr lang="hu-HU"/>
        </a:p>
      </dgm:t>
    </dgm:pt>
    <dgm:pt modelId="{03B9483C-62FC-415E-860A-22475655BB06}">
      <dgm:prSet phldrT="[Szöveg]"/>
      <dgm:spPr/>
      <dgm:t>
        <a:bodyPr/>
        <a:lstStyle/>
        <a:p>
          <a:r>
            <a:rPr lang="hu-HU" dirty="0"/>
            <a:t>Value creation</a:t>
          </a:r>
        </a:p>
      </dgm:t>
    </dgm:pt>
    <dgm:pt modelId="{B59659E8-5413-4E18-85CF-1104123F9000}" type="parTrans" cxnId="{30AB3A8C-CE52-43EC-8000-A04F6D4C889E}">
      <dgm:prSet/>
      <dgm:spPr/>
      <dgm:t>
        <a:bodyPr/>
        <a:lstStyle/>
        <a:p>
          <a:endParaRPr lang="hu-HU"/>
        </a:p>
      </dgm:t>
    </dgm:pt>
    <dgm:pt modelId="{BFBC3FBB-98D9-4E1A-868A-6BE3CBE50454}" type="sibTrans" cxnId="{30AB3A8C-CE52-43EC-8000-A04F6D4C889E}">
      <dgm:prSet/>
      <dgm:spPr/>
      <dgm:t>
        <a:bodyPr/>
        <a:lstStyle/>
        <a:p>
          <a:endParaRPr lang="hu-HU"/>
        </a:p>
      </dgm:t>
    </dgm:pt>
    <dgm:pt modelId="{8BEAE822-5EB3-48E0-9385-6A3215862A05}">
      <dgm:prSet phldrT="[Szöveg]"/>
      <dgm:spPr/>
      <dgm:t>
        <a:bodyPr/>
        <a:lstStyle/>
        <a:p>
          <a:r>
            <a:rPr lang="hu-HU" dirty="0"/>
            <a:t>Reaching markets</a:t>
          </a:r>
        </a:p>
      </dgm:t>
    </dgm:pt>
    <dgm:pt modelId="{EC5BE3F3-01CC-47C6-B855-37029BB5D106}" type="parTrans" cxnId="{4889713D-763F-4D90-A0CA-8E0EF5881F98}">
      <dgm:prSet/>
      <dgm:spPr/>
      <dgm:t>
        <a:bodyPr/>
        <a:lstStyle/>
        <a:p>
          <a:endParaRPr lang="hu-HU"/>
        </a:p>
      </dgm:t>
    </dgm:pt>
    <dgm:pt modelId="{23E964BB-B9E5-43AD-9972-4B7C1557861E}" type="sibTrans" cxnId="{4889713D-763F-4D90-A0CA-8E0EF5881F98}">
      <dgm:prSet/>
      <dgm:spPr/>
      <dgm:t>
        <a:bodyPr/>
        <a:lstStyle/>
        <a:p>
          <a:endParaRPr lang="hu-HU"/>
        </a:p>
      </dgm:t>
    </dgm:pt>
    <dgm:pt modelId="{E2CA533F-6598-4334-B734-C210DCF14F69}">
      <dgm:prSet phldrT="[Szöveg]"/>
      <dgm:spPr/>
      <dgm:t>
        <a:bodyPr/>
        <a:lstStyle/>
        <a:p>
          <a:r>
            <a:rPr lang="hu-HU" dirty="0"/>
            <a:t>Building customer relationships</a:t>
          </a:r>
        </a:p>
      </dgm:t>
    </dgm:pt>
    <dgm:pt modelId="{4BBDA733-84B2-4DBB-A80A-8181F4475C72}" type="parTrans" cxnId="{9C229A48-C838-4E91-A083-1287F3803803}">
      <dgm:prSet/>
      <dgm:spPr/>
      <dgm:t>
        <a:bodyPr/>
        <a:lstStyle/>
        <a:p>
          <a:endParaRPr lang="hu-HU"/>
        </a:p>
      </dgm:t>
    </dgm:pt>
    <dgm:pt modelId="{FBFBC63A-D5AE-40D8-B576-00F3C92747D9}" type="sibTrans" cxnId="{9C229A48-C838-4E91-A083-1287F3803803}">
      <dgm:prSet/>
      <dgm:spPr/>
      <dgm:t>
        <a:bodyPr/>
        <a:lstStyle/>
        <a:p>
          <a:endParaRPr lang="hu-HU"/>
        </a:p>
      </dgm:t>
    </dgm:pt>
    <dgm:pt modelId="{5992E6A0-8DA3-4E8D-89B2-19B08E2EE1E5}">
      <dgm:prSet phldrT="[Szöveg]"/>
      <dgm:spPr/>
      <dgm:t>
        <a:bodyPr/>
        <a:lstStyle/>
        <a:p>
          <a:r>
            <a:rPr lang="hu-HU" dirty="0"/>
            <a:t>Generating revenue</a:t>
          </a:r>
        </a:p>
      </dgm:t>
    </dgm:pt>
    <dgm:pt modelId="{8AB9AEF7-593E-4888-BD71-E070EFEB86E0}" type="parTrans" cxnId="{DD69A2AE-D6C7-4B8A-9383-042CC232122C}">
      <dgm:prSet/>
      <dgm:spPr/>
      <dgm:t>
        <a:bodyPr/>
        <a:lstStyle/>
        <a:p>
          <a:endParaRPr lang="hu-HU"/>
        </a:p>
      </dgm:t>
    </dgm:pt>
    <dgm:pt modelId="{97730AF9-DB09-4769-9E71-BC4B236EDB2F}" type="sibTrans" cxnId="{DD69A2AE-D6C7-4B8A-9383-042CC232122C}">
      <dgm:prSet/>
      <dgm:spPr/>
      <dgm:t>
        <a:bodyPr/>
        <a:lstStyle/>
        <a:p>
          <a:endParaRPr lang="hu-HU"/>
        </a:p>
      </dgm:t>
    </dgm:pt>
    <dgm:pt modelId="{E7626D64-31B9-4F3E-8FB5-D5E644536B47}" type="pres">
      <dgm:prSet presAssocID="{D3C8A424-A40F-47FF-BBD9-0F8F194A92E2}" presName="diagram" presStyleCnt="0">
        <dgm:presLayoutVars>
          <dgm:dir/>
          <dgm:resizeHandles val="exact"/>
        </dgm:presLayoutVars>
      </dgm:prSet>
      <dgm:spPr/>
    </dgm:pt>
    <dgm:pt modelId="{B4EC04A7-CF6C-427A-AC39-8936B460CCF9}" type="pres">
      <dgm:prSet presAssocID="{03B9483C-62FC-415E-860A-22475655BB06}" presName="node" presStyleLbl="node1" presStyleIdx="0" presStyleCnt="4" custLinFactNeighborX="-535" custLinFactNeighborY="-4061">
        <dgm:presLayoutVars>
          <dgm:bulletEnabled val="1"/>
        </dgm:presLayoutVars>
      </dgm:prSet>
      <dgm:spPr/>
    </dgm:pt>
    <dgm:pt modelId="{5D272D6E-78C9-446D-B23F-483D11CF7911}" type="pres">
      <dgm:prSet presAssocID="{BFBC3FBB-98D9-4E1A-868A-6BE3CBE50454}" presName="sibTrans" presStyleCnt="0"/>
      <dgm:spPr/>
    </dgm:pt>
    <dgm:pt modelId="{B82C2019-A0D3-40C5-93B6-ECD04750AA1F}" type="pres">
      <dgm:prSet presAssocID="{8BEAE822-5EB3-48E0-9385-6A3215862A05}" presName="node" presStyleLbl="node1" presStyleIdx="1" presStyleCnt="4">
        <dgm:presLayoutVars>
          <dgm:bulletEnabled val="1"/>
        </dgm:presLayoutVars>
      </dgm:prSet>
      <dgm:spPr/>
    </dgm:pt>
    <dgm:pt modelId="{3922B127-4A33-4B55-81E9-F9BBAF192739}" type="pres">
      <dgm:prSet presAssocID="{23E964BB-B9E5-43AD-9972-4B7C1557861E}" presName="sibTrans" presStyleCnt="0"/>
      <dgm:spPr/>
    </dgm:pt>
    <dgm:pt modelId="{4C9554C4-022D-4F93-83FB-BE27B3F546B9}" type="pres">
      <dgm:prSet presAssocID="{E2CA533F-6598-4334-B734-C210DCF14F69}" presName="node" presStyleLbl="node1" presStyleIdx="2" presStyleCnt="4" custLinFactNeighborX="2590" custLinFactNeighborY="71123">
        <dgm:presLayoutVars>
          <dgm:bulletEnabled val="1"/>
        </dgm:presLayoutVars>
      </dgm:prSet>
      <dgm:spPr/>
    </dgm:pt>
    <dgm:pt modelId="{9887A775-E35F-4FC4-A34A-07DD0910E7E3}" type="pres">
      <dgm:prSet presAssocID="{FBFBC63A-D5AE-40D8-B576-00F3C92747D9}" presName="sibTrans" presStyleCnt="0"/>
      <dgm:spPr/>
    </dgm:pt>
    <dgm:pt modelId="{65CAA575-3123-4654-B908-E9EF43A78559}" type="pres">
      <dgm:prSet presAssocID="{5992E6A0-8DA3-4E8D-89B2-19B08E2EE1E5}" presName="node" presStyleLbl="node1" presStyleIdx="3" presStyleCnt="4">
        <dgm:presLayoutVars>
          <dgm:bulletEnabled val="1"/>
        </dgm:presLayoutVars>
      </dgm:prSet>
      <dgm:spPr/>
    </dgm:pt>
  </dgm:ptLst>
  <dgm:cxnLst>
    <dgm:cxn modelId="{4889713D-763F-4D90-A0CA-8E0EF5881F98}" srcId="{D3C8A424-A40F-47FF-BBD9-0F8F194A92E2}" destId="{8BEAE822-5EB3-48E0-9385-6A3215862A05}" srcOrd="1" destOrd="0" parTransId="{EC5BE3F3-01CC-47C6-B855-37029BB5D106}" sibTransId="{23E964BB-B9E5-43AD-9972-4B7C1557861E}"/>
    <dgm:cxn modelId="{9C229A48-C838-4E91-A083-1287F3803803}" srcId="{D3C8A424-A40F-47FF-BBD9-0F8F194A92E2}" destId="{E2CA533F-6598-4334-B734-C210DCF14F69}" srcOrd="2" destOrd="0" parTransId="{4BBDA733-84B2-4DBB-A80A-8181F4475C72}" sibTransId="{FBFBC63A-D5AE-40D8-B576-00F3C92747D9}"/>
    <dgm:cxn modelId="{A6EF8356-E26C-4DEB-9BD5-CA043699F479}" type="presOf" srcId="{03B9483C-62FC-415E-860A-22475655BB06}" destId="{B4EC04A7-CF6C-427A-AC39-8936B460CCF9}" srcOrd="0" destOrd="0" presId="urn:microsoft.com/office/officeart/2005/8/layout/default"/>
    <dgm:cxn modelId="{30AB3A8C-CE52-43EC-8000-A04F6D4C889E}" srcId="{D3C8A424-A40F-47FF-BBD9-0F8F194A92E2}" destId="{03B9483C-62FC-415E-860A-22475655BB06}" srcOrd="0" destOrd="0" parTransId="{B59659E8-5413-4E18-85CF-1104123F9000}" sibTransId="{BFBC3FBB-98D9-4E1A-868A-6BE3CBE50454}"/>
    <dgm:cxn modelId="{BCD09091-9130-4C20-AE0D-DF8A871940C4}" type="presOf" srcId="{8BEAE822-5EB3-48E0-9385-6A3215862A05}" destId="{B82C2019-A0D3-40C5-93B6-ECD04750AA1F}" srcOrd="0" destOrd="0" presId="urn:microsoft.com/office/officeart/2005/8/layout/default"/>
    <dgm:cxn modelId="{DD69A2AE-D6C7-4B8A-9383-042CC232122C}" srcId="{D3C8A424-A40F-47FF-BBD9-0F8F194A92E2}" destId="{5992E6A0-8DA3-4E8D-89B2-19B08E2EE1E5}" srcOrd="3" destOrd="0" parTransId="{8AB9AEF7-593E-4888-BD71-E070EFEB86E0}" sibTransId="{97730AF9-DB09-4769-9E71-BC4B236EDB2F}"/>
    <dgm:cxn modelId="{FD2FB0AE-F76A-4C30-B539-1AC812E967EF}" type="presOf" srcId="{5992E6A0-8DA3-4E8D-89B2-19B08E2EE1E5}" destId="{65CAA575-3123-4654-B908-E9EF43A78559}" srcOrd="0" destOrd="0" presId="urn:microsoft.com/office/officeart/2005/8/layout/default"/>
    <dgm:cxn modelId="{E7926CB4-5440-4FD5-9E2E-60FF601F5D45}" type="presOf" srcId="{E2CA533F-6598-4334-B734-C210DCF14F69}" destId="{4C9554C4-022D-4F93-83FB-BE27B3F546B9}" srcOrd="0" destOrd="0" presId="urn:microsoft.com/office/officeart/2005/8/layout/default"/>
    <dgm:cxn modelId="{546152D8-B45B-4C2C-A899-DA35AB755191}" type="presOf" srcId="{D3C8A424-A40F-47FF-BBD9-0F8F194A92E2}" destId="{E7626D64-31B9-4F3E-8FB5-D5E644536B47}" srcOrd="0" destOrd="0" presId="urn:microsoft.com/office/officeart/2005/8/layout/default"/>
    <dgm:cxn modelId="{7467BAA1-492F-4D4C-875A-39D58201CBCF}" type="presParOf" srcId="{E7626D64-31B9-4F3E-8FB5-D5E644536B47}" destId="{B4EC04A7-CF6C-427A-AC39-8936B460CCF9}" srcOrd="0" destOrd="0" presId="urn:microsoft.com/office/officeart/2005/8/layout/default"/>
    <dgm:cxn modelId="{83CD5715-1DB9-46E6-9274-C44340473FA3}" type="presParOf" srcId="{E7626D64-31B9-4F3E-8FB5-D5E644536B47}" destId="{5D272D6E-78C9-446D-B23F-483D11CF7911}" srcOrd="1" destOrd="0" presId="urn:microsoft.com/office/officeart/2005/8/layout/default"/>
    <dgm:cxn modelId="{FF11E031-7826-46C6-B288-A232CDD38D43}" type="presParOf" srcId="{E7626D64-31B9-4F3E-8FB5-D5E644536B47}" destId="{B82C2019-A0D3-40C5-93B6-ECD04750AA1F}" srcOrd="2" destOrd="0" presId="urn:microsoft.com/office/officeart/2005/8/layout/default"/>
    <dgm:cxn modelId="{2C827906-56DE-4BFF-A293-9C9B78A6C8BA}" type="presParOf" srcId="{E7626D64-31B9-4F3E-8FB5-D5E644536B47}" destId="{3922B127-4A33-4B55-81E9-F9BBAF192739}" srcOrd="3" destOrd="0" presId="urn:microsoft.com/office/officeart/2005/8/layout/default"/>
    <dgm:cxn modelId="{BB3D4F6A-5E43-42D4-9026-7F18457490D7}" type="presParOf" srcId="{E7626D64-31B9-4F3E-8FB5-D5E644536B47}" destId="{4C9554C4-022D-4F93-83FB-BE27B3F546B9}" srcOrd="4" destOrd="0" presId="urn:microsoft.com/office/officeart/2005/8/layout/default"/>
    <dgm:cxn modelId="{35D2CB69-A9F7-48E8-A7B6-6028D1A70F21}" type="presParOf" srcId="{E7626D64-31B9-4F3E-8FB5-D5E644536B47}" destId="{9887A775-E35F-4FC4-A34A-07DD0910E7E3}" srcOrd="5" destOrd="0" presId="urn:microsoft.com/office/officeart/2005/8/layout/default"/>
    <dgm:cxn modelId="{DE6282A5-7E21-4DEC-9ACB-4C6A9F9EFC8D}" type="presParOf" srcId="{E7626D64-31B9-4F3E-8FB5-D5E644536B47}" destId="{65CAA575-3123-4654-B908-E9EF43A78559}"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4D5B1F-49FD-4D24-B6C9-EAC899CF5D6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hu-HU"/>
        </a:p>
      </dgm:t>
    </dgm:pt>
    <dgm:pt modelId="{9B51F41E-B5C2-46D5-9B28-C1122C4AAC68}">
      <dgm:prSet phldrT="[Szöveg]"/>
      <dgm:spPr/>
      <dgm:t>
        <a:bodyPr/>
        <a:lstStyle/>
        <a:p>
          <a:r>
            <a:rPr lang="hu-HU" dirty="0"/>
            <a:t>Tangible/material</a:t>
          </a:r>
        </a:p>
      </dgm:t>
    </dgm:pt>
    <dgm:pt modelId="{AA880C7F-8BBA-41D8-B149-E3F300D96815}" type="parTrans" cxnId="{DF85A5FE-D10F-4776-AC2A-62857C56F173}">
      <dgm:prSet/>
      <dgm:spPr/>
      <dgm:t>
        <a:bodyPr/>
        <a:lstStyle/>
        <a:p>
          <a:endParaRPr lang="hu-HU"/>
        </a:p>
      </dgm:t>
    </dgm:pt>
    <dgm:pt modelId="{1049A5E9-3EF8-4349-979B-B43B086F8F9D}" type="sibTrans" cxnId="{DF85A5FE-D10F-4776-AC2A-62857C56F173}">
      <dgm:prSet/>
      <dgm:spPr/>
      <dgm:t>
        <a:bodyPr/>
        <a:lstStyle/>
        <a:p>
          <a:endParaRPr lang="hu-HU"/>
        </a:p>
      </dgm:t>
    </dgm:pt>
    <dgm:pt modelId="{1C81E380-F528-4522-AE23-B5631DE4C34B}">
      <dgm:prSet phldrT="[Szöveg]"/>
      <dgm:spPr/>
      <dgm:t>
        <a:bodyPr/>
        <a:lstStyle/>
        <a:p>
          <a:r>
            <a:rPr lang="hu-HU" dirty="0"/>
            <a:t>Financial</a:t>
          </a:r>
        </a:p>
      </dgm:t>
    </dgm:pt>
    <dgm:pt modelId="{EF506E5B-83E1-47F7-B64B-F21308450420}" type="parTrans" cxnId="{2C5C3901-D479-446F-9865-83731B5797DB}">
      <dgm:prSet/>
      <dgm:spPr/>
      <dgm:t>
        <a:bodyPr/>
        <a:lstStyle/>
        <a:p>
          <a:endParaRPr lang="hu-HU"/>
        </a:p>
      </dgm:t>
    </dgm:pt>
    <dgm:pt modelId="{7FC11A72-9CB6-4A71-8281-DF9DAFDF4DEF}" type="sibTrans" cxnId="{2C5C3901-D479-446F-9865-83731B5797DB}">
      <dgm:prSet/>
      <dgm:spPr/>
      <dgm:t>
        <a:bodyPr/>
        <a:lstStyle/>
        <a:p>
          <a:endParaRPr lang="hu-HU"/>
        </a:p>
      </dgm:t>
    </dgm:pt>
    <dgm:pt modelId="{258F0B0E-6B33-4DC1-A9F7-258892E9B04C}">
      <dgm:prSet phldrT="[Szöveg]"/>
      <dgm:spPr/>
      <dgm:t>
        <a:bodyPr/>
        <a:lstStyle/>
        <a:p>
          <a:r>
            <a:rPr lang="hu-HU" dirty="0"/>
            <a:t>Intellectual</a:t>
          </a:r>
        </a:p>
      </dgm:t>
    </dgm:pt>
    <dgm:pt modelId="{FA911795-62C2-4ED3-B545-42C595D390B6}" type="parTrans" cxnId="{5F95BD1A-B7F2-4D36-B27F-DBD8FE9A2D2D}">
      <dgm:prSet/>
      <dgm:spPr/>
      <dgm:t>
        <a:bodyPr/>
        <a:lstStyle/>
        <a:p>
          <a:endParaRPr lang="hu-HU"/>
        </a:p>
      </dgm:t>
    </dgm:pt>
    <dgm:pt modelId="{8BCE0B05-1EC2-48A9-9B0D-BCD8C081125D}" type="sibTrans" cxnId="{5F95BD1A-B7F2-4D36-B27F-DBD8FE9A2D2D}">
      <dgm:prSet/>
      <dgm:spPr/>
      <dgm:t>
        <a:bodyPr/>
        <a:lstStyle/>
        <a:p>
          <a:endParaRPr lang="hu-HU"/>
        </a:p>
      </dgm:t>
    </dgm:pt>
    <dgm:pt modelId="{EEFB1FC2-C33E-49F2-A41B-AECCC37D3C1C}">
      <dgm:prSet phldrT="[Szöveg]"/>
      <dgm:spPr/>
      <dgm:t>
        <a:bodyPr/>
        <a:lstStyle/>
        <a:p>
          <a:r>
            <a:rPr lang="hu-HU" dirty="0"/>
            <a:t>Human</a:t>
          </a:r>
        </a:p>
      </dgm:t>
    </dgm:pt>
    <dgm:pt modelId="{88A3EF43-E1DF-4B05-A36E-12211E9A9D59}" type="parTrans" cxnId="{CDD26609-16DD-408C-827E-90E879745A04}">
      <dgm:prSet/>
      <dgm:spPr/>
      <dgm:t>
        <a:bodyPr/>
        <a:lstStyle/>
        <a:p>
          <a:endParaRPr lang="hu-HU"/>
        </a:p>
      </dgm:t>
    </dgm:pt>
    <dgm:pt modelId="{8E532FF2-1768-4C92-8033-5CFED645EC35}" type="sibTrans" cxnId="{CDD26609-16DD-408C-827E-90E879745A04}">
      <dgm:prSet/>
      <dgm:spPr/>
      <dgm:t>
        <a:bodyPr/>
        <a:lstStyle/>
        <a:p>
          <a:endParaRPr lang="hu-HU"/>
        </a:p>
      </dgm:t>
    </dgm:pt>
    <dgm:pt modelId="{01E43D9A-949E-4356-B324-6CD72EEB8AE9}" type="pres">
      <dgm:prSet presAssocID="{9F4D5B1F-49FD-4D24-B6C9-EAC899CF5D67}" presName="linear" presStyleCnt="0">
        <dgm:presLayoutVars>
          <dgm:dir/>
          <dgm:animLvl val="lvl"/>
          <dgm:resizeHandles val="exact"/>
        </dgm:presLayoutVars>
      </dgm:prSet>
      <dgm:spPr/>
    </dgm:pt>
    <dgm:pt modelId="{2E61DA66-680B-44DC-BF5D-8422C387CDA1}" type="pres">
      <dgm:prSet presAssocID="{9B51F41E-B5C2-46D5-9B28-C1122C4AAC68}" presName="parentLin" presStyleCnt="0"/>
      <dgm:spPr/>
    </dgm:pt>
    <dgm:pt modelId="{DE030FDA-13D7-409B-AACC-0911CFE1F63E}" type="pres">
      <dgm:prSet presAssocID="{9B51F41E-B5C2-46D5-9B28-C1122C4AAC68}" presName="parentLeftMargin" presStyleLbl="node1" presStyleIdx="0" presStyleCnt="4"/>
      <dgm:spPr/>
    </dgm:pt>
    <dgm:pt modelId="{C295973C-8587-4702-AD00-BE476F42E88C}" type="pres">
      <dgm:prSet presAssocID="{9B51F41E-B5C2-46D5-9B28-C1122C4AAC68}" presName="parentText" presStyleLbl="node1" presStyleIdx="0" presStyleCnt="4">
        <dgm:presLayoutVars>
          <dgm:chMax val="0"/>
          <dgm:bulletEnabled val="1"/>
        </dgm:presLayoutVars>
      </dgm:prSet>
      <dgm:spPr/>
    </dgm:pt>
    <dgm:pt modelId="{498D400F-D363-4BC8-BFF0-F786FFF1F344}" type="pres">
      <dgm:prSet presAssocID="{9B51F41E-B5C2-46D5-9B28-C1122C4AAC68}" presName="negativeSpace" presStyleCnt="0"/>
      <dgm:spPr/>
    </dgm:pt>
    <dgm:pt modelId="{4E40F857-7220-4C0E-B74A-0D1BAD064A9F}" type="pres">
      <dgm:prSet presAssocID="{9B51F41E-B5C2-46D5-9B28-C1122C4AAC68}" presName="childText" presStyleLbl="conFgAcc1" presStyleIdx="0" presStyleCnt="4">
        <dgm:presLayoutVars>
          <dgm:bulletEnabled val="1"/>
        </dgm:presLayoutVars>
      </dgm:prSet>
      <dgm:spPr/>
    </dgm:pt>
    <dgm:pt modelId="{A89A584E-92DF-4AD1-9F9C-448AD9B1CE6E}" type="pres">
      <dgm:prSet presAssocID="{1049A5E9-3EF8-4349-979B-B43B086F8F9D}" presName="spaceBetweenRectangles" presStyleCnt="0"/>
      <dgm:spPr/>
    </dgm:pt>
    <dgm:pt modelId="{66CA8DA3-914B-4FCA-9B25-6CD58B5A830C}" type="pres">
      <dgm:prSet presAssocID="{EEFB1FC2-C33E-49F2-A41B-AECCC37D3C1C}" presName="parentLin" presStyleCnt="0"/>
      <dgm:spPr/>
    </dgm:pt>
    <dgm:pt modelId="{B6F10395-6BFA-48EA-B326-54DCDFD99E79}" type="pres">
      <dgm:prSet presAssocID="{EEFB1FC2-C33E-49F2-A41B-AECCC37D3C1C}" presName="parentLeftMargin" presStyleLbl="node1" presStyleIdx="0" presStyleCnt="4"/>
      <dgm:spPr/>
    </dgm:pt>
    <dgm:pt modelId="{C330B798-37CC-4261-AF42-C08D3B0A8336}" type="pres">
      <dgm:prSet presAssocID="{EEFB1FC2-C33E-49F2-A41B-AECCC37D3C1C}" presName="parentText" presStyleLbl="node1" presStyleIdx="1" presStyleCnt="4">
        <dgm:presLayoutVars>
          <dgm:chMax val="0"/>
          <dgm:bulletEnabled val="1"/>
        </dgm:presLayoutVars>
      </dgm:prSet>
      <dgm:spPr/>
    </dgm:pt>
    <dgm:pt modelId="{AE6E75B8-ED99-4809-B995-E90FC2B212C3}" type="pres">
      <dgm:prSet presAssocID="{EEFB1FC2-C33E-49F2-A41B-AECCC37D3C1C}" presName="negativeSpace" presStyleCnt="0"/>
      <dgm:spPr/>
    </dgm:pt>
    <dgm:pt modelId="{5A82E1D3-26BA-4E00-8018-1E877FF8209A}" type="pres">
      <dgm:prSet presAssocID="{EEFB1FC2-C33E-49F2-A41B-AECCC37D3C1C}" presName="childText" presStyleLbl="conFgAcc1" presStyleIdx="1" presStyleCnt="4">
        <dgm:presLayoutVars>
          <dgm:bulletEnabled val="1"/>
        </dgm:presLayoutVars>
      </dgm:prSet>
      <dgm:spPr/>
    </dgm:pt>
    <dgm:pt modelId="{DE235109-3AD8-42D0-810D-D74043501C45}" type="pres">
      <dgm:prSet presAssocID="{8E532FF2-1768-4C92-8033-5CFED645EC35}" presName="spaceBetweenRectangles" presStyleCnt="0"/>
      <dgm:spPr/>
    </dgm:pt>
    <dgm:pt modelId="{91D4B814-D7F5-4B47-B511-34039CA43DD5}" type="pres">
      <dgm:prSet presAssocID="{1C81E380-F528-4522-AE23-B5631DE4C34B}" presName="parentLin" presStyleCnt="0"/>
      <dgm:spPr/>
    </dgm:pt>
    <dgm:pt modelId="{857BD47B-06F8-4A71-B186-F05CBD2FE72F}" type="pres">
      <dgm:prSet presAssocID="{1C81E380-F528-4522-AE23-B5631DE4C34B}" presName="parentLeftMargin" presStyleLbl="node1" presStyleIdx="1" presStyleCnt="4"/>
      <dgm:spPr/>
    </dgm:pt>
    <dgm:pt modelId="{464F5F47-D72F-47B1-B286-11DC11A60563}" type="pres">
      <dgm:prSet presAssocID="{1C81E380-F528-4522-AE23-B5631DE4C34B}" presName="parentText" presStyleLbl="node1" presStyleIdx="2" presStyleCnt="4">
        <dgm:presLayoutVars>
          <dgm:chMax val="0"/>
          <dgm:bulletEnabled val="1"/>
        </dgm:presLayoutVars>
      </dgm:prSet>
      <dgm:spPr/>
    </dgm:pt>
    <dgm:pt modelId="{1F7CE1F7-AD9D-488C-A253-14568E96E588}" type="pres">
      <dgm:prSet presAssocID="{1C81E380-F528-4522-AE23-B5631DE4C34B}" presName="negativeSpace" presStyleCnt="0"/>
      <dgm:spPr/>
    </dgm:pt>
    <dgm:pt modelId="{B0387905-F065-437A-9062-0AF7E3A3E01D}" type="pres">
      <dgm:prSet presAssocID="{1C81E380-F528-4522-AE23-B5631DE4C34B}" presName="childText" presStyleLbl="conFgAcc1" presStyleIdx="2" presStyleCnt="4">
        <dgm:presLayoutVars>
          <dgm:bulletEnabled val="1"/>
        </dgm:presLayoutVars>
      </dgm:prSet>
      <dgm:spPr/>
    </dgm:pt>
    <dgm:pt modelId="{19F24028-0573-42B1-A409-59B333701DAD}" type="pres">
      <dgm:prSet presAssocID="{7FC11A72-9CB6-4A71-8281-DF9DAFDF4DEF}" presName="spaceBetweenRectangles" presStyleCnt="0"/>
      <dgm:spPr/>
    </dgm:pt>
    <dgm:pt modelId="{63953B2D-6B31-4C44-A402-BC8545EF2FE9}" type="pres">
      <dgm:prSet presAssocID="{258F0B0E-6B33-4DC1-A9F7-258892E9B04C}" presName="parentLin" presStyleCnt="0"/>
      <dgm:spPr/>
    </dgm:pt>
    <dgm:pt modelId="{28D4CC93-ACB7-4AC7-B1FE-C1CBDA24B4AE}" type="pres">
      <dgm:prSet presAssocID="{258F0B0E-6B33-4DC1-A9F7-258892E9B04C}" presName="parentLeftMargin" presStyleLbl="node1" presStyleIdx="2" presStyleCnt="4"/>
      <dgm:spPr/>
    </dgm:pt>
    <dgm:pt modelId="{17C8F004-8B5A-497A-AD1E-4238FE1A9002}" type="pres">
      <dgm:prSet presAssocID="{258F0B0E-6B33-4DC1-A9F7-258892E9B04C}" presName="parentText" presStyleLbl="node1" presStyleIdx="3" presStyleCnt="4">
        <dgm:presLayoutVars>
          <dgm:chMax val="0"/>
          <dgm:bulletEnabled val="1"/>
        </dgm:presLayoutVars>
      </dgm:prSet>
      <dgm:spPr/>
    </dgm:pt>
    <dgm:pt modelId="{3828A470-9D5B-4616-8188-32441A0BB2B9}" type="pres">
      <dgm:prSet presAssocID="{258F0B0E-6B33-4DC1-A9F7-258892E9B04C}" presName="negativeSpace" presStyleCnt="0"/>
      <dgm:spPr/>
    </dgm:pt>
    <dgm:pt modelId="{E4D85D2B-4EBD-49CE-AB11-4775CAB0976D}" type="pres">
      <dgm:prSet presAssocID="{258F0B0E-6B33-4DC1-A9F7-258892E9B04C}" presName="childText" presStyleLbl="conFgAcc1" presStyleIdx="3" presStyleCnt="4">
        <dgm:presLayoutVars>
          <dgm:bulletEnabled val="1"/>
        </dgm:presLayoutVars>
      </dgm:prSet>
      <dgm:spPr/>
    </dgm:pt>
  </dgm:ptLst>
  <dgm:cxnLst>
    <dgm:cxn modelId="{2C5C3901-D479-446F-9865-83731B5797DB}" srcId="{9F4D5B1F-49FD-4D24-B6C9-EAC899CF5D67}" destId="{1C81E380-F528-4522-AE23-B5631DE4C34B}" srcOrd="2" destOrd="0" parTransId="{EF506E5B-83E1-47F7-B64B-F21308450420}" sibTransId="{7FC11A72-9CB6-4A71-8281-DF9DAFDF4DEF}"/>
    <dgm:cxn modelId="{CDD26609-16DD-408C-827E-90E879745A04}" srcId="{9F4D5B1F-49FD-4D24-B6C9-EAC899CF5D67}" destId="{EEFB1FC2-C33E-49F2-A41B-AECCC37D3C1C}" srcOrd="1" destOrd="0" parTransId="{88A3EF43-E1DF-4B05-A36E-12211E9A9D59}" sibTransId="{8E532FF2-1768-4C92-8033-5CFED645EC35}"/>
    <dgm:cxn modelId="{5F95BD1A-B7F2-4D36-B27F-DBD8FE9A2D2D}" srcId="{9F4D5B1F-49FD-4D24-B6C9-EAC899CF5D67}" destId="{258F0B0E-6B33-4DC1-A9F7-258892E9B04C}" srcOrd="3" destOrd="0" parTransId="{FA911795-62C2-4ED3-B545-42C595D390B6}" sibTransId="{8BCE0B05-1EC2-48A9-9B0D-BCD8C081125D}"/>
    <dgm:cxn modelId="{F3E6451C-9FC8-428F-A8D8-7A6E95D35658}" type="presOf" srcId="{9F4D5B1F-49FD-4D24-B6C9-EAC899CF5D67}" destId="{01E43D9A-949E-4356-B324-6CD72EEB8AE9}" srcOrd="0" destOrd="0" presId="urn:microsoft.com/office/officeart/2005/8/layout/list1"/>
    <dgm:cxn modelId="{762CE627-CAC6-42A9-A1AD-7333CE905D9A}" type="presOf" srcId="{EEFB1FC2-C33E-49F2-A41B-AECCC37D3C1C}" destId="{C330B798-37CC-4261-AF42-C08D3B0A8336}" srcOrd="1" destOrd="0" presId="urn:microsoft.com/office/officeart/2005/8/layout/list1"/>
    <dgm:cxn modelId="{715F3F5E-2601-4FA7-9D74-88A0C29C4111}" type="presOf" srcId="{1C81E380-F528-4522-AE23-B5631DE4C34B}" destId="{464F5F47-D72F-47B1-B286-11DC11A60563}" srcOrd="1" destOrd="0" presId="urn:microsoft.com/office/officeart/2005/8/layout/list1"/>
    <dgm:cxn modelId="{BEBE8E97-7AB0-4A1E-A358-EAE3F8136AAF}" type="presOf" srcId="{EEFB1FC2-C33E-49F2-A41B-AECCC37D3C1C}" destId="{B6F10395-6BFA-48EA-B326-54DCDFD99E79}" srcOrd="0" destOrd="0" presId="urn:microsoft.com/office/officeart/2005/8/layout/list1"/>
    <dgm:cxn modelId="{2B0F9BB6-B934-46B9-B6E8-2158C0DABFD6}" type="presOf" srcId="{258F0B0E-6B33-4DC1-A9F7-258892E9B04C}" destId="{17C8F004-8B5A-497A-AD1E-4238FE1A9002}" srcOrd="1" destOrd="0" presId="urn:microsoft.com/office/officeart/2005/8/layout/list1"/>
    <dgm:cxn modelId="{8AAF36C0-21B9-4954-BD35-17C358B6DEAD}" type="presOf" srcId="{1C81E380-F528-4522-AE23-B5631DE4C34B}" destId="{857BD47B-06F8-4A71-B186-F05CBD2FE72F}" srcOrd="0" destOrd="0" presId="urn:microsoft.com/office/officeart/2005/8/layout/list1"/>
    <dgm:cxn modelId="{463AA8DE-08A3-4125-B358-1281867E3771}" type="presOf" srcId="{258F0B0E-6B33-4DC1-A9F7-258892E9B04C}" destId="{28D4CC93-ACB7-4AC7-B1FE-C1CBDA24B4AE}" srcOrd="0" destOrd="0" presId="urn:microsoft.com/office/officeart/2005/8/layout/list1"/>
    <dgm:cxn modelId="{D6621DDF-052D-4FD1-905F-E9C43642AD74}" type="presOf" srcId="{9B51F41E-B5C2-46D5-9B28-C1122C4AAC68}" destId="{DE030FDA-13D7-409B-AACC-0911CFE1F63E}" srcOrd="0" destOrd="0" presId="urn:microsoft.com/office/officeart/2005/8/layout/list1"/>
    <dgm:cxn modelId="{ABE048EF-AB51-462B-A298-506C9373AEC4}" type="presOf" srcId="{9B51F41E-B5C2-46D5-9B28-C1122C4AAC68}" destId="{C295973C-8587-4702-AD00-BE476F42E88C}" srcOrd="1" destOrd="0" presId="urn:microsoft.com/office/officeart/2005/8/layout/list1"/>
    <dgm:cxn modelId="{DF85A5FE-D10F-4776-AC2A-62857C56F173}" srcId="{9F4D5B1F-49FD-4D24-B6C9-EAC899CF5D67}" destId="{9B51F41E-B5C2-46D5-9B28-C1122C4AAC68}" srcOrd="0" destOrd="0" parTransId="{AA880C7F-8BBA-41D8-B149-E3F300D96815}" sibTransId="{1049A5E9-3EF8-4349-979B-B43B086F8F9D}"/>
    <dgm:cxn modelId="{4611AA39-CE75-4CC5-8098-1631B137FA65}" type="presParOf" srcId="{01E43D9A-949E-4356-B324-6CD72EEB8AE9}" destId="{2E61DA66-680B-44DC-BF5D-8422C387CDA1}" srcOrd="0" destOrd="0" presId="urn:microsoft.com/office/officeart/2005/8/layout/list1"/>
    <dgm:cxn modelId="{044AC7BF-8F12-4B02-A7E4-11479357E297}" type="presParOf" srcId="{2E61DA66-680B-44DC-BF5D-8422C387CDA1}" destId="{DE030FDA-13D7-409B-AACC-0911CFE1F63E}" srcOrd="0" destOrd="0" presId="urn:microsoft.com/office/officeart/2005/8/layout/list1"/>
    <dgm:cxn modelId="{0690DDFC-4140-4ED3-AF13-0B5401EC1A68}" type="presParOf" srcId="{2E61DA66-680B-44DC-BF5D-8422C387CDA1}" destId="{C295973C-8587-4702-AD00-BE476F42E88C}" srcOrd="1" destOrd="0" presId="urn:microsoft.com/office/officeart/2005/8/layout/list1"/>
    <dgm:cxn modelId="{360931B8-EF1F-41DA-8375-CC16565A25AE}" type="presParOf" srcId="{01E43D9A-949E-4356-B324-6CD72EEB8AE9}" destId="{498D400F-D363-4BC8-BFF0-F786FFF1F344}" srcOrd="1" destOrd="0" presId="urn:microsoft.com/office/officeart/2005/8/layout/list1"/>
    <dgm:cxn modelId="{5B241EFF-E299-4BF4-A5A2-40BE6325ADDD}" type="presParOf" srcId="{01E43D9A-949E-4356-B324-6CD72EEB8AE9}" destId="{4E40F857-7220-4C0E-B74A-0D1BAD064A9F}" srcOrd="2" destOrd="0" presId="urn:microsoft.com/office/officeart/2005/8/layout/list1"/>
    <dgm:cxn modelId="{6FD3C524-683D-4A9F-B975-699522D67287}" type="presParOf" srcId="{01E43D9A-949E-4356-B324-6CD72EEB8AE9}" destId="{A89A584E-92DF-4AD1-9F9C-448AD9B1CE6E}" srcOrd="3" destOrd="0" presId="urn:microsoft.com/office/officeart/2005/8/layout/list1"/>
    <dgm:cxn modelId="{A4841340-245A-4B3E-9A19-9741046FD09A}" type="presParOf" srcId="{01E43D9A-949E-4356-B324-6CD72EEB8AE9}" destId="{66CA8DA3-914B-4FCA-9B25-6CD58B5A830C}" srcOrd="4" destOrd="0" presId="urn:microsoft.com/office/officeart/2005/8/layout/list1"/>
    <dgm:cxn modelId="{EA2F113C-0919-4B1E-9514-3DB79042B05E}" type="presParOf" srcId="{66CA8DA3-914B-4FCA-9B25-6CD58B5A830C}" destId="{B6F10395-6BFA-48EA-B326-54DCDFD99E79}" srcOrd="0" destOrd="0" presId="urn:microsoft.com/office/officeart/2005/8/layout/list1"/>
    <dgm:cxn modelId="{4357C0AD-4596-483A-8B71-C41E794A2CFF}" type="presParOf" srcId="{66CA8DA3-914B-4FCA-9B25-6CD58B5A830C}" destId="{C330B798-37CC-4261-AF42-C08D3B0A8336}" srcOrd="1" destOrd="0" presId="urn:microsoft.com/office/officeart/2005/8/layout/list1"/>
    <dgm:cxn modelId="{7B90ADF9-0A93-4145-95B1-680996754888}" type="presParOf" srcId="{01E43D9A-949E-4356-B324-6CD72EEB8AE9}" destId="{AE6E75B8-ED99-4809-B995-E90FC2B212C3}" srcOrd="5" destOrd="0" presId="urn:microsoft.com/office/officeart/2005/8/layout/list1"/>
    <dgm:cxn modelId="{80AB088B-C953-4D24-ACE2-288D7B4AECCB}" type="presParOf" srcId="{01E43D9A-949E-4356-B324-6CD72EEB8AE9}" destId="{5A82E1D3-26BA-4E00-8018-1E877FF8209A}" srcOrd="6" destOrd="0" presId="urn:microsoft.com/office/officeart/2005/8/layout/list1"/>
    <dgm:cxn modelId="{91FE44EE-F0F6-4F37-A6B2-AF271D0F87A8}" type="presParOf" srcId="{01E43D9A-949E-4356-B324-6CD72EEB8AE9}" destId="{DE235109-3AD8-42D0-810D-D74043501C45}" srcOrd="7" destOrd="0" presId="urn:microsoft.com/office/officeart/2005/8/layout/list1"/>
    <dgm:cxn modelId="{0527EF45-5897-4E7B-9666-585FF39A5938}" type="presParOf" srcId="{01E43D9A-949E-4356-B324-6CD72EEB8AE9}" destId="{91D4B814-D7F5-4B47-B511-34039CA43DD5}" srcOrd="8" destOrd="0" presId="urn:microsoft.com/office/officeart/2005/8/layout/list1"/>
    <dgm:cxn modelId="{0CB9DE70-B37D-428B-AEA7-3462157BA7CC}" type="presParOf" srcId="{91D4B814-D7F5-4B47-B511-34039CA43DD5}" destId="{857BD47B-06F8-4A71-B186-F05CBD2FE72F}" srcOrd="0" destOrd="0" presId="urn:microsoft.com/office/officeart/2005/8/layout/list1"/>
    <dgm:cxn modelId="{85976EA5-335B-4060-9A49-F95F292C8585}" type="presParOf" srcId="{91D4B814-D7F5-4B47-B511-34039CA43DD5}" destId="{464F5F47-D72F-47B1-B286-11DC11A60563}" srcOrd="1" destOrd="0" presId="urn:microsoft.com/office/officeart/2005/8/layout/list1"/>
    <dgm:cxn modelId="{529B576A-2F85-4174-8D68-1C14CF314E02}" type="presParOf" srcId="{01E43D9A-949E-4356-B324-6CD72EEB8AE9}" destId="{1F7CE1F7-AD9D-488C-A253-14568E96E588}" srcOrd="9" destOrd="0" presId="urn:microsoft.com/office/officeart/2005/8/layout/list1"/>
    <dgm:cxn modelId="{FF205594-844B-4E38-8812-C08112B99A18}" type="presParOf" srcId="{01E43D9A-949E-4356-B324-6CD72EEB8AE9}" destId="{B0387905-F065-437A-9062-0AF7E3A3E01D}" srcOrd="10" destOrd="0" presId="urn:microsoft.com/office/officeart/2005/8/layout/list1"/>
    <dgm:cxn modelId="{37F07F13-3304-4500-9425-A89A2CAB8399}" type="presParOf" srcId="{01E43D9A-949E-4356-B324-6CD72EEB8AE9}" destId="{19F24028-0573-42B1-A409-59B333701DAD}" srcOrd="11" destOrd="0" presId="urn:microsoft.com/office/officeart/2005/8/layout/list1"/>
    <dgm:cxn modelId="{3A9A5FE6-1B67-45AD-9651-BA0916885C07}" type="presParOf" srcId="{01E43D9A-949E-4356-B324-6CD72EEB8AE9}" destId="{63953B2D-6B31-4C44-A402-BC8545EF2FE9}" srcOrd="12" destOrd="0" presId="urn:microsoft.com/office/officeart/2005/8/layout/list1"/>
    <dgm:cxn modelId="{5F446A1C-8AF9-494D-999F-73E46CBA68A4}" type="presParOf" srcId="{63953B2D-6B31-4C44-A402-BC8545EF2FE9}" destId="{28D4CC93-ACB7-4AC7-B1FE-C1CBDA24B4AE}" srcOrd="0" destOrd="0" presId="urn:microsoft.com/office/officeart/2005/8/layout/list1"/>
    <dgm:cxn modelId="{90E01714-9BB0-4835-AD78-8C376D708E65}" type="presParOf" srcId="{63953B2D-6B31-4C44-A402-BC8545EF2FE9}" destId="{17C8F004-8B5A-497A-AD1E-4238FE1A9002}" srcOrd="1" destOrd="0" presId="urn:microsoft.com/office/officeart/2005/8/layout/list1"/>
    <dgm:cxn modelId="{3B4C1E08-253E-4B47-A0CF-F661A684F8A7}" type="presParOf" srcId="{01E43D9A-949E-4356-B324-6CD72EEB8AE9}" destId="{3828A470-9D5B-4616-8188-32441A0BB2B9}" srcOrd="13" destOrd="0" presId="urn:microsoft.com/office/officeart/2005/8/layout/list1"/>
    <dgm:cxn modelId="{B5234D83-6597-427A-9B4A-9DB1E11DB2D4}" type="presParOf" srcId="{01E43D9A-949E-4356-B324-6CD72EEB8AE9}" destId="{E4D85D2B-4EBD-49CE-AB11-4775CAB0976D}"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35B39A7-B640-4ACD-A8EC-5B373056803A}" type="doc">
      <dgm:prSet loTypeId="urn:microsoft.com/office/officeart/2008/layout/AlternatingHexagons" loCatId="list" qsTypeId="urn:microsoft.com/office/officeart/2005/8/quickstyle/simple1" qsCatId="simple" csTypeId="urn:microsoft.com/office/officeart/2005/8/colors/colorful2" csCatId="colorful" phldr="1"/>
      <dgm:spPr/>
      <dgm:t>
        <a:bodyPr/>
        <a:lstStyle/>
        <a:p>
          <a:endParaRPr lang="hu-HU"/>
        </a:p>
      </dgm:t>
    </dgm:pt>
    <dgm:pt modelId="{B4FA0E50-8DD0-4554-8C3B-866FB70D35A8}">
      <dgm:prSet phldrT="[Szöveg]" custT="1"/>
      <dgm:spPr/>
      <dgm:t>
        <a:bodyPr/>
        <a:lstStyle/>
        <a:p>
          <a:r>
            <a:rPr lang="hu-HU" sz="1400" dirty="0"/>
            <a:t>Owned by the business (proprietary)</a:t>
          </a:r>
        </a:p>
      </dgm:t>
    </dgm:pt>
    <dgm:pt modelId="{657CD753-9115-48D7-B736-308B19A62761}" type="parTrans" cxnId="{B740D393-F4F6-4D0D-A814-4493172AE65E}">
      <dgm:prSet/>
      <dgm:spPr/>
      <dgm:t>
        <a:bodyPr/>
        <a:lstStyle/>
        <a:p>
          <a:endParaRPr lang="hu-HU"/>
        </a:p>
      </dgm:t>
    </dgm:pt>
    <dgm:pt modelId="{FB0EAE27-30A1-4360-A00A-A7CC4888B380}" type="sibTrans" cxnId="{B740D393-F4F6-4D0D-A814-4493172AE65E}">
      <dgm:prSet/>
      <dgm:spPr/>
      <dgm:t>
        <a:bodyPr/>
        <a:lstStyle/>
        <a:p>
          <a:r>
            <a:rPr lang="hu-HU" dirty="0"/>
            <a:t>1.</a:t>
          </a:r>
        </a:p>
      </dgm:t>
    </dgm:pt>
    <dgm:pt modelId="{772472E8-2238-4441-BD9A-6C6774983C86}">
      <dgm:prSet phldrT="[Szöveg]" custT="1"/>
      <dgm:spPr/>
      <dgm:t>
        <a:bodyPr/>
        <a:lstStyle/>
        <a:p>
          <a:r>
            <a:rPr lang="hu-HU" sz="1400" dirty="0"/>
            <a:t>Purchased from partners</a:t>
          </a:r>
        </a:p>
      </dgm:t>
    </dgm:pt>
    <dgm:pt modelId="{9A02DBAC-BBEC-47A8-950F-2CA02D6A6935}" type="parTrans" cxnId="{57AE3CC3-1602-4C52-8574-A5FD7B134067}">
      <dgm:prSet/>
      <dgm:spPr/>
      <dgm:t>
        <a:bodyPr/>
        <a:lstStyle/>
        <a:p>
          <a:endParaRPr lang="hu-HU"/>
        </a:p>
      </dgm:t>
    </dgm:pt>
    <dgm:pt modelId="{4E5A7422-360D-4553-B3A3-0DDB5D6710DB}" type="sibTrans" cxnId="{57AE3CC3-1602-4C52-8574-A5FD7B134067}">
      <dgm:prSet/>
      <dgm:spPr/>
      <dgm:t>
        <a:bodyPr/>
        <a:lstStyle/>
        <a:p>
          <a:r>
            <a:rPr lang="hu-HU" dirty="0"/>
            <a:t>2.</a:t>
          </a:r>
        </a:p>
      </dgm:t>
    </dgm:pt>
    <dgm:pt modelId="{E5FF747B-693E-43FC-9575-12470C00A40C}">
      <dgm:prSet phldrT="[Szöveg]" custT="1"/>
      <dgm:spPr/>
      <dgm:t>
        <a:bodyPr/>
        <a:lstStyle/>
        <a:p>
          <a:r>
            <a:rPr lang="hu-HU" sz="1400" dirty="0"/>
            <a:t>Renting/leasing from partners</a:t>
          </a:r>
        </a:p>
      </dgm:t>
    </dgm:pt>
    <dgm:pt modelId="{C2FA14FA-78D6-4C72-A8BD-F736147C3F99}" type="parTrans" cxnId="{0AA6178E-6A47-4E41-9521-3FC875E73D24}">
      <dgm:prSet/>
      <dgm:spPr/>
      <dgm:t>
        <a:bodyPr/>
        <a:lstStyle/>
        <a:p>
          <a:endParaRPr lang="hu-HU"/>
        </a:p>
      </dgm:t>
    </dgm:pt>
    <dgm:pt modelId="{371D8AC2-2B47-4FA0-858F-F6E6D403A52F}" type="sibTrans" cxnId="{0AA6178E-6A47-4E41-9521-3FC875E73D24}">
      <dgm:prSet/>
      <dgm:spPr/>
      <dgm:t>
        <a:bodyPr/>
        <a:lstStyle/>
        <a:p>
          <a:r>
            <a:rPr lang="hu-HU" dirty="0"/>
            <a:t>3.</a:t>
          </a:r>
        </a:p>
      </dgm:t>
    </dgm:pt>
    <dgm:pt modelId="{4209F472-2A02-4347-967B-A25E374A38C4}">
      <dgm:prSet phldrT="[Szöveg]" custT="1"/>
      <dgm:spPr/>
      <dgm:t>
        <a:bodyPr/>
        <a:lstStyle/>
        <a:p>
          <a:r>
            <a:rPr lang="hu-HU" sz="1200" dirty="0"/>
            <a:t>Joint ownership (community initiative, collaboration) </a:t>
          </a:r>
        </a:p>
      </dgm:t>
    </dgm:pt>
    <dgm:pt modelId="{ECE8669B-AA5C-4471-97F2-474460E61EE9}" type="parTrans" cxnId="{9610D401-D906-4360-931A-9BC896A17D3C}">
      <dgm:prSet/>
      <dgm:spPr/>
      <dgm:t>
        <a:bodyPr/>
        <a:lstStyle/>
        <a:p>
          <a:endParaRPr lang="hu-HU"/>
        </a:p>
      </dgm:t>
    </dgm:pt>
    <dgm:pt modelId="{0A9D4091-DF04-4F56-81F1-A28A8D7E0B8C}" type="sibTrans" cxnId="{9610D401-D906-4360-931A-9BC896A17D3C}">
      <dgm:prSet/>
      <dgm:spPr/>
      <dgm:t>
        <a:bodyPr/>
        <a:lstStyle/>
        <a:p>
          <a:r>
            <a:rPr lang="hu-HU" dirty="0"/>
            <a:t>4.</a:t>
          </a:r>
        </a:p>
      </dgm:t>
    </dgm:pt>
    <dgm:pt modelId="{CA221046-CCFE-4713-A08B-79C2AF371814}" type="pres">
      <dgm:prSet presAssocID="{835B39A7-B640-4ACD-A8EC-5B373056803A}" presName="Name0" presStyleCnt="0">
        <dgm:presLayoutVars>
          <dgm:chMax/>
          <dgm:chPref/>
          <dgm:dir/>
          <dgm:animLvl val="lvl"/>
        </dgm:presLayoutVars>
      </dgm:prSet>
      <dgm:spPr/>
    </dgm:pt>
    <dgm:pt modelId="{DF38AD7B-0DB3-44DA-BF3A-B498F809B9F1}" type="pres">
      <dgm:prSet presAssocID="{B4FA0E50-8DD0-4554-8C3B-866FB70D35A8}" presName="composite" presStyleCnt="0"/>
      <dgm:spPr/>
    </dgm:pt>
    <dgm:pt modelId="{1CA51BDA-48E5-4460-984B-51DA35DA52F6}" type="pres">
      <dgm:prSet presAssocID="{B4FA0E50-8DD0-4554-8C3B-866FB70D35A8}" presName="Parent1" presStyleLbl="node1" presStyleIdx="0" presStyleCnt="8" custScaleX="119983">
        <dgm:presLayoutVars>
          <dgm:chMax val="1"/>
          <dgm:chPref val="1"/>
          <dgm:bulletEnabled val="1"/>
        </dgm:presLayoutVars>
      </dgm:prSet>
      <dgm:spPr/>
    </dgm:pt>
    <dgm:pt modelId="{D2F5177F-F673-4140-BDCC-F2CD466FD6FF}" type="pres">
      <dgm:prSet presAssocID="{B4FA0E50-8DD0-4554-8C3B-866FB70D35A8}" presName="Childtext1" presStyleLbl="revTx" presStyleIdx="0" presStyleCnt="4">
        <dgm:presLayoutVars>
          <dgm:chMax val="0"/>
          <dgm:chPref val="0"/>
          <dgm:bulletEnabled val="1"/>
        </dgm:presLayoutVars>
      </dgm:prSet>
      <dgm:spPr/>
    </dgm:pt>
    <dgm:pt modelId="{36A715CF-C8D1-4224-AD8E-9EE6472E2D7B}" type="pres">
      <dgm:prSet presAssocID="{B4FA0E50-8DD0-4554-8C3B-866FB70D35A8}" presName="BalanceSpacing" presStyleCnt="0"/>
      <dgm:spPr/>
    </dgm:pt>
    <dgm:pt modelId="{D48D311F-711D-4584-8447-758CE8EB7BE7}" type="pres">
      <dgm:prSet presAssocID="{B4FA0E50-8DD0-4554-8C3B-866FB70D35A8}" presName="BalanceSpacing1" presStyleCnt="0"/>
      <dgm:spPr/>
    </dgm:pt>
    <dgm:pt modelId="{2BF03523-17F2-4B24-9AE4-4737BC3FD404}" type="pres">
      <dgm:prSet presAssocID="{FB0EAE27-30A1-4360-A00A-A7CC4888B380}" presName="Accent1Text" presStyleLbl="node1" presStyleIdx="1" presStyleCnt="8"/>
      <dgm:spPr/>
    </dgm:pt>
    <dgm:pt modelId="{9C036FCC-6913-433D-B64D-73CFBAF0EE5C}" type="pres">
      <dgm:prSet presAssocID="{FB0EAE27-30A1-4360-A00A-A7CC4888B380}" presName="spaceBetweenRectangles" presStyleCnt="0"/>
      <dgm:spPr/>
    </dgm:pt>
    <dgm:pt modelId="{93ED0DFE-59B7-4BA4-8A27-7006075DB45C}" type="pres">
      <dgm:prSet presAssocID="{772472E8-2238-4441-BD9A-6C6774983C86}" presName="composite" presStyleCnt="0"/>
      <dgm:spPr/>
    </dgm:pt>
    <dgm:pt modelId="{4275DD61-232F-4BFE-A067-2337A84C874F}" type="pres">
      <dgm:prSet presAssocID="{772472E8-2238-4441-BD9A-6C6774983C86}" presName="Parent1" presStyleLbl="node1" presStyleIdx="2" presStyleCnt="8" custLinFactNeighborY="0">
        <dgm:presLayoutVars>
          <dgm:chMax val="1"/>
          <dgm:chPref val="1"/>
          <dgm:bulletEnabled val="1"/>
        </dgm:presLayoutVars>
      </dgm:prSet>
      <dgm:spPr/>
    </dgm:pt>
    <dgm:pt modelId="{C8A6BF31-D7EF-4F38-89AF-305D868D16F2}" type="pres">
      <dgm:prSet presAssocID="{772472E8-2238-4441-BD9A-6C6774983C86}" presName="Childtext1" presStyleLbl="revTx" presStyleIdx="1" presStyleCnt="4">
        <dgm:presLayoutVars>
          <dgm:chMax val="0"/>
          <dgm:chPref val="0"/>
          <dgm:bulletEnabled val="1"/>
        </dgm:presLayoutVars>
      </dgm:prSet>
      <dgm:spPr/>
    </dgm:pt>
    <dgm:pt modelId="{DC141D82-25CE-4383-AE82-7F18ED9BC799}" type="pres">
      <dgm:prSet presAssocID="{772472E8-2238-4441-BD9A-6C6774983C86}" presName="BalanceSpacing" presStyleCnt="0"/>
      <dgm:spPr/>
    </dgm:pt>
    <dgm:pt modelId="{240924D1-14CA-499B-BF47-EE0D9312E8D1}" type="pres">
      <dgm:prSet presAssocID="{772472E8-2238-4441-BD9A-6C6774983C86}" presName="BalanceSpacing1" presStyleCnt="0"/>
      <dgm:spPr/>
    </dgm:pt>
    <dgm:pt modelId="{6098E04D-196A-4237-89D8-3B2ED3CDFC07}" type="pres">
      <dgm:prSet presAssocID="{4E5A7422-360D-4553-B3A3-0DDB5D6710DB}" presName="Accent1Text" presStyleLbl="node1" presStyleIdx="3" presStyleCnt="8"/>
      <dgm:spPr/>
    </dgm:pt>
    <dgm:pt modelId="{55AD5966-B532-4DB7-9A7E-77EBF59A1763}" type="pres">
      <dgm:prSet presAssocID="{4E5A7422-360D-4553-B3A3-0DDB5D6710DB}" presName="spaceBetweenRectangles" presStyleCnt="0"/>
      <dgm:spPr/>
    </dgm:pt>
    <dgm:pt modelId="{7055C505-304D-4C23-811B-4583889EAFBE}" type="pres">
      <dgm:prSet presAssocID="{E5FF747B-693E-43FC-9575-12470C00A40C}" presName="composite" presStyleCnt="0"/>
      <dgm:spPr/>
    </dgm:pt>
    <dgm:pt modelId="{0774548A-A708-43A7-9575-E2606873B53C}" type="pres">
      <dgm:prSet presAssocID="{E5FF747B-693E-43FC-9575-12470C00A40C}" presName="Parent1" presStyleLbl="node1" presStyleIdx="4" presStyleCnt="8" custScaleX="135509">
        <dgm:presLayoutVars>
          <dgm:chMax val="1"/>
          <dgm:chPref val="1"/>
          <dgm:bulletEnabled val="1"/>
        </dgm:presLayoutVars>
      </dgm:prSet>
      <dgm:spPr/>
    </dgm:pt>
    <dgm:pt modelId="{2EA1D255-E126-4200-B7B2-AEB58D796B33}" type="pres">
      <dgm:prSet presAssocID="{E5FF747B-693E-43FC-9575-12470C00A40C}" presName="Childtext1" presStyleLbl="revTx" presStyleIdx="2" presStyleCnt="4">
        <dgm:presLayoutVars>
          <dgm:chMax val="0"/>
          <dgm:chPref val="0"/>
          <dgm:bulletEnabled val="1"/>
        </dgm:presLayoutVars>
      </dgm:prSet>
      <dgm:spPr/>
    </dgm:pt>
    <dgm:pt modelId="{1540B4E6-849A-4601-BCCC-4BF35342DA98}" type="pres">
      <dgm:prSet presAssocID="{E5FF747B-693E-43FC-9575-12470C00A40C}" presName="BalanceSpacing" presStyleCnt="0"/>
      <dgm:spPr/>
    </dgm:pt>
    <dgm:pt modelId="{466910BA-5BB0-45D4-84F5-FD2831CBD72D}" type="pres">
      <dgm:prSet presAssocID="{E5FF747B-693E-43FC-9575-12470C00A40C}" presName="BalanceSpacing1" presStyleCnt="0"/>
      <dgm:spPr/>
    </dgm:pt>
    <dgm:pt modelId="{2B307967-B5EF-4139-A347-2CF91A0AFF53}" type="pres">
      <dgm:prSet presAssocID="{371D8AC2-2B47-4FA0-858F-F6E6D403A52F}" presName="Accent1Text" presStyleLbl="node1" presStyleIdx="5" presStyleCnt="8"/>
      <dgm:spPr/>
    </dgm:pt>
    <dgm:pt modelId="{40B68825-AABB-42B0-9260-1FED679D7946}" type="pres">
      <dgm:prSet presAssocID="{371D8AC2-2B47-4FA0-858F-F6E6D403A52F}" presName="spaceBetweenRectangles" presStyleCnt="0"/>
      <dgm:spPr/>
    </dgm:pt>
    <dgm:pt modelId="{10DE85AE-60B6-4139-A65D-0475BAC7CD3C}" type="pres">
      <dgm:prSet presAssocID="{4209F472-2A02-4347-967B-A25E374A38C4}" presName="composite" presStyleCnt="0"/>
      <dgm:spPr/>
    </dgm:pt>
    <dgm:pt modelId="{38B14F0E-D51C-42AE-B97D-27C85A266CF7}" type="pres">
      <dgm:prSet presAssocID="{4209F472-2A02-4347-967B-A25E374A38C4}" presName="Parent1" presStyleLbl="node1" presStyleIdx="6" presStyleCnt="8" custScaleX="144226" custScaleY="97791">
        <dgm:presLayoutVars>
          <dgm:chMax val="1"/>
          <dgm:chPref val="1"/>
          <dgm:bulletEnabled val="1"/>
        </dgm:presLayoutVars>
      </dgm:prSet>
      <dgm:spPr/>
    </dgm:pt>
    <dgm:pt modelId="{9AE4A3FA-E6AC-4F17-A012-DDE3DC86EDDE}" type="pres">
      <dgm:prSet presAssocID="{4209F472-2A02-4347-967B-A25E374A38C4}" presName="Childtext1" presStyleLbl="revTx" presStyleIdx="3" presStyleCnt="4">
        <dgm:presLayoutVars>
          <dgm:chMax val="0"/>
          <dgm:chPref val="0"/>
          <dgm:bulletEnabled val="1"/>
        </dgm:presLayoutVars>
      </dgm:prSet>
      <dgm:spPr/>
    </dgm:pt>
    <dgm:pt modelId="{4694EB8F-5EC5-45D6-8993-8AC7E431BD36}" type="pres">
      <dgm:prSet presAssocID="{4209F472-2A02-4347-967B-A25E374A38C4}" presName="BalanceSpacing" presStyleCnt="0"/>
      <dgm:spPr/>
    </dgm:pt>
    <dgm:pt modelId="{DE97B614-342C-4DF7-A6DA-7A866F54B81E}" type="pres">
      <dgm:prSet presAssocID="{4209F472-2A02-4347-967B-A25E374A38C4}" presName="BalanceSpacing1" presStyleCnt="0"/>
      <dgm:spPr/>
    </dgm:pt>
    <dgm:pt modelId="{273CC916-3BEF-4FBC-B180-55329607D8F0}" type="pres">
      <dgm:prSet presAssocID="{0A9D4091-DF04-4F56-81F1-A28A8D7E0B8C}" presName="Accent1Text" presStyleLbl="node1" presStyleIdx="7" presStyleCnt="8"/>
      <dgm:spPr/>
    </dgm:pt>
  </dgm:ptLst>
  <dgm:cxnLst>
    <dgm:cxn modelId="{9610D401-D906-4360-931A-9BC896A17D3C}" srcId="{835B39A7-B640-4ACD-A8EC-5B373056803A}" destId="{4209F472-2A02-4347-967B-A25E374A38C4}" srcOrd="3" destOrd="0" parTransId="{ECE8669B-AA5C-4471-97F2-474460E61EE9}" sibTransId="{0A9D4091-DF04-4F56-81F1-A28A8D7E0B8C}"/>
    <dgm:cxn modelId="{9B5A575D-11E2-4F75-8491-B6E0D76171F4}" type="presOf" srcId="{FB0EAE27-30A1-4360-A00A-A7CC4888B380}" destId="{2BF03523-17F2-4B24-9AE4-4737BC3FD404}" srcOrd="0" destOrd="0" presId="urn:microsoft.com/office/officeart/2008/layout/AlternatingHexagons"/>
    <dgm:cxn modelId="{AA020060-463F-4D33-AB74-E1253817A09F}" type="presOf" srcId="{4209F472-2A02-4347-967B-A25E374A38C4}" destId="{38B14F0E-D51C-42AE-B97D-27C85A266CF7}" srcOrd="0" destOrd="0" presId="urn:microsoft.com/office/officeart/2008/layout/AlternatingHexagons"/>
    <dgm:cxn modelId="{5906B465-B875-4FA8-B84A-7F58D1A5923C}" type="presOf" srcId="{B4FA0E50-8DD0-4554-8C3B-866FB70D35A8}" destId="{1CA51BDA-48E5-4460-984B-51DA35DA52F6}" srcOrd="0" destOrd="0" presId="urn:microsoft.com/office/officeart/2008/layout/AlternatingHexagons"/>
    <dgm:cxn modelId="{7D5B6751-B080-48CD-97A8-846DD8C492B4}" type="presOf" srcId="{371D8AC2-2B47-4FA0-858F-F6E6D403A52F}" destId="{2B307967-B5EF-4139-A347-2CF91A0AFF53}" srcOrd="0" destOrd="0" presId="urn:microsoft.com/office/officeart/2008/layout/AlternatingHexagons"/>
    <dgm:cxn modelId="{7F8D3A7E-0E89-4739-8CB3-70D40E9DE306}" type="presOf" srcId="{4E5A7422-360D-4553-B3A3-0DDB5D6710DB}" destId="{6098E04D-196A-4237-89D8-3B2ED3CDFC07}" srcOrd="0" destOrd="0" presId="urn:microsoft.com/office/officeart/2008/layout/AlternatingHexagons"/>
    <dgm:cxn modelId="{0AA6178E-6A47-4E41-9521-3FC875E73D24}" srcId="{835B39A7-B640-4ACD-A8EC-5B373056803A}" destId="{E5FF747B-693E-43FC-9575-12470C00A40C}" srcOrd="2" destOrd="0" parTransId="{C2FA14FA-78D6-4C72-A8BD-F736147C3F99}" sibTransId="{371D8AC2-2B47-4FA0-858F-F6E6D403A52F}"/>
    <dgm:cxn modelId="{B740D393-F4F6-4D0D-A814-4493172AE65E}" srcId="{835B39A7-B640-4ACD-A8EC-5B373056803A}" destId="{B4FA0E50-8DD0-4554-8C3B-866FB70D35A8}" srcOrd="0" destOrd="0" parTransId="{657CD753-9115-48D7-B736-308B19A62761}" sibTransId="{FB0EAE27-30A1-4360-A00A-A7CC4888B380}"/>
    <dgm:cxn modelId="{A958ECA5-DFF3-4496-93F7-4B22AFF99FDA}" type="presOf" srcId="{772472E8-2238-4441-BD9A-6C6774983C86}" destId="{4275DD61-232F-4BFE-A067-2337A84C874F}" srcOrd="0" destOrd="0" presId="urn:microsoft.com/office/officeart/2008/layout/AlternatingHexagons"/>
    <dgm:cxn modelId="{57AE3CC3-1602-4C52-8574-A5FD7B134067}" srcId="{835B39A7-B640-4ACD-A8EC-5B373056803A}" destId="{772472E8-2238-4441-BD9A-6C6774983C86}" srcOrd="1" destOrd="0" parTransId="{9A02DBAC-BBEC-47A8-950F-2CA02D6A6935}" sibTransId="{4E5A7422-360D-4553-B3A3-0DDB5D6710DB}"/>
    <dgm:cxn modelId="{B32C1AD5-0710-4201-88AA-80251EBCA848}" type="presOf" srcId="{E5FF747B-693E-43FC-9575-12470C00A40C}" destId="{0774548A-A708-43A7-9575-E2606873B53C}" srcOrd="0" destOrd="0" presId="urn:microsoft.com/office/officeart/2008/layout/AlternatingHexagons"/>
    <dgm:cxn modelId="{9A9FD7D5-DAB1-4585-9A66-52839F3CC4EC}" type="presOf" srcId="{835B39A7-B640-4ACD-A8EC-5B373056803A}" destId="{CA221046-CCFE-4713-A08B-79C2AF371814}" srcOrd="0" destOrd="0" presId="urn:microsoft.com/office/officeart/2008/layout/AlternatingHexagons"/>
    <dgm:cxn modelId="{3ED275EF-7D1E-487E-8E06-B83C94B058D4}" type="presOf" srcId="{0A9D4091-DF04-4F56-81F1-A28A8D7E0B8C}" destId="{273CC916-3BEF-4FBC-B180-55329607D8F0}" srcOrd="0" destOrd="0" presId="urn:microsoft.com/office/officeart/2008/layout/AlternatingHexagons"/>
    <dgm:cxn modelId="{E5FE2154-5E22-46ED-A702-FA76D773DFD6}" type="presParOf" srcId="{CA221046-CCFE-4713-A08B-79C2AF371814}" destId="{DF38AD7B-0DB3-44DA-BF3A-B498F809B9F1}" srcOrd="0" destOrd="0" presId="urn:microsoft.com/office/officeart/2008/layout/AlternatingHexagons"/>
    <dgm:cxn modelId="{BDBA7778-04F3-46E0-A9C1-4A7515390EF9}" type="presParOf" srcId="{DF38AD7B-0DB3-44DA-BF3A-B498F809B9F1}" destId="{1CA51BDA-48E5-4460-984B-51DA35DA52F6}" srcOrd="0" destOrd="0" presId="urn:microsoft.com/office/officeart/2008/layout/AlternatingHexagons"/>
    <dgm:cxn modelId="{A685B301-1565-452D-A5E7-1F4F2F8AF813}" type="presParOf" srcId="{DF38AD7B-0DB3-44DA-BF3A-B498F809B9F1}" destId="{D2F5177F-F673-4140-BDCC-F2CD466FD6FF}" srcOrd="1" destOrd="0" presId="urn:microsoft.com/office/officeart/2008/layout/AlternatingHexagons"/>
    <dgm:cxn modelId="{7AD43E78-DF06-4BC4-AF81-80011E2BF7DC}" type="presParOf" srcId="{DF38AD7B-0DB3-44DA-BF3A-B498F809B9F1}" destId="{36A715CF-C8D1-4224-AD8E-9EE6472E2D7B}" srcOrd="2" destOrd="0" presId="urn:microsoft.com/office/officeart/2008/layout/AlternatingHexagons"/>
    <dgm:cxn modelId="{1852035B-F219-4EB8-BB03-677B69928F6C}" type="presParOf" srcId="{DF38AD7B-0DB3-44DA-BF3A-B498F809B9F1}" destId="{D48D311F-711D-4584-8447-758CE8EB7BE7}" srcOrd="3" destOrd="0" presId="urn:microsoft.com/office/officeart/2008/layout/AlternatingHexagons"/>
    <dgm:cxn modelId="{EFA2B5C3-4CCA-40C8-AED0-FA085242F8B3}" type="presParOf" srcId="{DF38AD7B-0DB3-44DA-BF3A-B498F809B9F1}" destId="{2BF03523-17F2-4B24-9AE4-4737BC3FD404}" srcOrd="4" destOrd="0" presId="urn:microsoft.com/office/officeart/2008/layout/AlternatingHexagons"/>
    <dgm:cxn modelId="{C3A748D2-B3EB-44E4-9113-82CAEE3DF966}" type="presParOf" srcId="{CA221046-CCFE-4713-A08B-79C2AF371814}" destId="{9C036FCC-6913-433D-B64D-73CFBAF0EE5C}" srcOrd="1" destOrd="0" presId="urn:microsoft.com/office/officeart/2008/layout/AlternatingHexagons"/>
    <dgm:cxn modelId="{C2A9F3F7-37FF-4129-A9BC-D914556D5F2E}" type="presParOf" srcId="{CA221046-CCFE-4713-A08B-79C2AF371814}" destId="{93ED0DFE-59B7-4BA4-8A27-7006075DB45C}" srcOrd="2" destOrd="0" presId="urn:microsoft.com/office/officeart/2008/layout/AlternatingHexagons"/>
    <dgm:cxn modelId="{7BAE8E17-06F3-438A-BAD9-2AC298692221}" type="presParOf" srcId="{93ED0DFE-59B7-4BA4-8A27-7006075DB45C}" destId="{4275DD61-232F-4BFE-A067-2337A84C874F}" srcOrd="0" destOrd="0" presId="urn:microsoft.com/office/officeart/2008/layout/AlternatingHexagons"/>
    <dgm:cxn modelId="{181E3D93-1634-4B52-9727-7B5CE9D0C073}" type="presParOf" srcId="{93ED0DFE-59B7-4BA4-8A27-7006075DB45C}" destId="{C8A6BF31-D7EF-4F38-89AF-305D868D16F2}" srcOrd="1" destOrd="0" presId="urn:microsoft.com/office/officeart/2008/layout/AlternatingHexagons"/>
    <dgm:cxn modelId="{43F551D0-4474-4A01-B4F6-D8C98C31D755}" type="presParOf" srcId="{93ED0DFE-59B7-4BA4-8A27-7006075DB45C}" destId="{DC141D82-25CE-4383-AE82-7F18ED9BC799}" srcOrd="2" destOrd="0" presId="urn:microsoft.com/office/officeart/2008/layout/AlternatingHexagons"/>
    <dgm:cxn modelId="{31237219-17DD-4753-9E26-8AAD6ADE9D2A}" type="presParOf" srcId="{93ED0DFE-59B7-4BA4-8A27-7006075DB45C}" destId="{240924D1-14CA-499B-BF47-EE0D9312E8D1}" srcOrd="3" destOrd="0" presId="urn:microsoft.com/office/officeart/2008/layout/AlternatingHexagons"/>
    <dgm:cxn modelId="{92416CB8-EBE7-4988-9791-AEE21B52FA16}" type="presParOf" srcId="{93ED0DFE-59B7-4BA4-8A27-7006075DB45C}" destId="{6098E04D-196A-4237-89D8-3B2ED3CDFC07}" srcOrd="4" destOrd="0" presId="urn:microsoft.com/office/officeart/2008/layout/AlternatingHexagons"/>
    <dgm:cxn modelId="{C9439F4D-6C95-4866-8A91-9D3CE75FECDA}" type="presParOf" srcId="{CA221046-CCFE-4713-A08B-79C2AF371814}" destId="{55AD5966-B532-4DB7-9A7E-77EBF59A1763}" srcOrd="3" destOrd="0" presId="urn:microsoft.com/office/officeart/2008/layout/AlternatingHexagons"/>
    <dgm:cxn modelId="{AA05313E-CBEA-4E6C-AEB8-1631889C5AD2}" type="presParOf" srcId="{CA221046-CCFE-4713-A08B-79C2AF371814}" destId="{7055C505-304D-4C23-811B-4583889EAFBE}" srcOrd="4" destOrd="0" presId="urn:microsoft.com/office/officeart/2008/layout/AlternatingHexagons"/>
    <dgm:cxn modelId="{BD59BFE7-D588-41AF-8124-9066E4B62078}" type="presParOf" srcId="{7055C505-304D-4C23-811B-4583889EAFBE}" destId="{0774548A-A708-43A7-9575-E2606873B53C}" srcOrd="0" destOrd="0" presId="urn:microsoft.com/office/officeart/2008/layout/AlternatingHexagons"/>
    <dgm:cxn modelId="{B16A7E05-1E00-47E8-953F-B8E571ADBC72}" type="presParOf" srcId="{7055C505-304D-4C23-811B-4583889EAFBE}" destId="{2EA1D255-E126-4200-B7B2-AEB58D796B33}" srcOrd="1" destOrd="0" presId="urn:microsoft.com/office/officeart/2008/layout/AlternatingHexagons"/>
    <dgm:cxn modelId="{CEFF0545-1227-4D92-B9DA-29DDB8F0A590}" type="presParOf" srcId="{7055C505-304D-4C23-811B-4583889EAFBE}" destId="{1540B4E6-849A-4601-BCCC-4BF35342DA98}" srcOrd="2" destOrd="0" presId="urn:microsoft.com/office/officeart/2008/layout/AlternatingHexagons"/>
    <dgm:cxn modelId="{DD2FE386-B61A-4451-A69D-8735DADF7813}" type="presParOf" srcId="{7055C505-304D-4C23-811B-4583889EAFBE}" destId="{466910BA-5BB0-45D4-84F5-FD2831CBD72D}" srcOrd="3" destOrd="0" presId="urn:microsoft.com/office/officeart/2008/layout/AlternatingHexagons"/>
    <dgm:cxn modelId="{2ED7F364-6AF5-4EE4-9ACC-3043C5DFD4BC}" type="presParOf" srcId="{7055C505-304D-4C23-811B-4583889EAFBE}" destId="{2B307967-B5EF-4139-A347-2CF91A0AFF53}" srcOrd="4" destOrd="0" presId="urn:microsoft.com/office/officeart/2008/layout/AlternatingHexagons"/>
    <dgm:cxn modelId="{F57BD5E4-10DE-41A8-8272-D8301D6F023D}" type="presParOf" srcId="{CA221046-CCFE-4713-A08B-79C2AF371814}" destId="{40B68825-AABB-42B0-9260-1FED679D7946}" srcOrd="5" destOrd="0" presId="urn:microsoft.com/office/officeart/2008/layout/AlternatingHexagons"/>
    <dgm:cxn modelId="{D1DC3EA1-F75A-4491-9DD0-169BCABD9AF7}" type="presParOf" srcId="{CA221046-CCFE-4713-A08B-79C2AF371814}" destId="{10DE85AE-60B6-4139-A65D-0475BAC7CD3C}" srcOrd="6" destOrd="0" presId="urn:microsoft.com/office/officeart/2008/layout/AlternatingHexagons"/>
    <dgm:cxn modelId="{7E668FB7-73C7-464B-A1A2-347450614550}" type="presParOf" srcId="{10DE85AE-60B6-4139-A65D-0475BAC7CD3C}" destId="{38B14F0E-D51C-42AE-B97D-27C85A266CF7}" srcOrd="0" destOrd="0" presId="urn:microsoft.com/office/officeart/2008/layout/AlternatingHexagons"/>
    <dgm:cxn modelId="{CED9972A-86C6-471B-BC0C-1866B535FD42}" type="presParOf" srcId="{10DE85AE-60B6-4139-A65D-0475BAC7CD3C}" destId="{9AE4A3FA-E6AC-4F17-A012-DDE3DC86EDDE}" srcOrd="1" destOrd="0" presId="urn:microsoft.com/office/officeart/2008/layout/AlternatingHexagons"/>
    <dgm:cxn modelId="{D6111C50-05C4-4DC5-AFD6-586F65134EB2}" type="presParOf" srcId="{10DE85AE-60B6-4139-A65D-0475BAC7CD3C}" destId="{4694EB8F-5EC5-45D6-8993-8AC7E431BD36}" srcOrd="2" destOrd="0" presId="urn:microsoft.com/office/officeart/2008/layout/AlternatingHexagons"/>
    <dgm:cxn modelId="{E477CE4E-EF63-41FC-B673-F67C43E4C1BE}" type="presParOf" srcId="{10DE85AE-60B6-4139-A65D-0475BAC7CD3C}" destId="{DE97B614-342C-4DF7-A6DA-7A866F54B81E}" srcOrd="3" destOrd="0" presId="urn:microsoft.com/office/officeart/2008/layout/AlternatingHexagons"/>
    <dgm:cxn modelId="{6F33E9B9-DFCB-4167-B89F-2E68A3D72CB8}" type="presParOf" srcId="{10DE85AE-60B6-4139-A65D-0475BAC7CD3C}" destId="{273CC916-3BEF-4FBC-B180-55329607D8F0}" srcOrd="4" destOrd="0" presId="urn:microsoft.com/office/officeart/2008/layout/AlternatingHexagon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0922F3-6B84-4C0E-9C98-B390EF544AA8}" type="doc">
      <dgm:prSet loTypeId="urn:microsoft.com/office/officeart/2005/8/layout/matrix3" loCatId="matrix" qsTypeId="urn:microsoft.com/office/officeart/2005/8/quickstyle/simple1" qsCatId="simple" csTypeId="urn:microsoft.com/office/officeart/2005/8/colors/colorful2" csCatId="colorful" phldr="1"/>
      <dgm:spPr/>
      <dgm:t>
        <a:bodyPr/>
        <a:lstStyle/>
        <a:p>
          <a:endParaRPr lang="hu-HU"/>
        </a:p>
      </dgm:t>
    </dgm:pt>
    <dgm:pt modelId="{E9AC4CCB-099B-4224-8812-B649315A0C1E}">
      <dgm:prSet phldrT="[Szöveg]"/>
      <dgm:spPr/>
      <dgm:t>
        <a:bodyPr/>
        <a:lstStyle/>
        <a:p>
          <a:r>
            <a:rPr lang="hu-HU" dirty="0"/>
            <a:t>Strategic alliance (between non-competitors)</a:t>
          </a:r>
        </a:p>
      </dgm:t>
    </dgm:pt>
    <dgm:pt modelId="{81197A9C-F700-4125-A080-35FD29269C0F}" type="parTrans" cxnId="{B2B4AD2F-A93E-4338-AD88-BEFDB3922C00}">
      <dgm:prSet/>
      <dgm:spPr/>
      <dgm:t>
        <a:bodyPr/>
        <a:lstStyle/>
        <a:p>
          <a:endParaRPr lang="hu-HU"/>
        </a:p>
      </dgm:t>
    </dgm:pt>
    <dgm:pt modelId="{8CF20940-F6A2-4441-B6B6-4F46BC5576C4}" type="sibTrans" cxnId="{B2B4AD2F-A93E-4338-AD88-BEFDB3922C00}">
      <dgm:prSet/>
      <dgm:spPr/>
      <dgm:t>
        <a:bodyPr/>
        <a:lstStyle/>
        <a:p>
          <a:endParaRPr lang="hu-HU"/>
        </a:p>
      </dgm:t>
    </dgm:pt>
    <dgm:pt modelId="{42A60414-BFBA-4DA6-8881-525CF2C22623}">
      <dgm:prSet phldrT="[Szöveg]"/>
      <dgm:spPr/>
      <dgm:t>
        <a:bodyPr/>
        <a:lstStyle/>
        <a:p>
          <a:r>
            <a:rPr lang="hu-HU" dirty="0"/>
            <a:t>Strategic partnership (between competitors)</a:t>
          </a:r>
        </a:p>
      </dgm:t>
    </dgm:pt>
    <dgm:pt modelId="{FA7A8E46-A1F5-49A6-A91B-63ADF48EA7FD}" type="parTrans" cxnId="{21A29ED8-3B18-402C-8818-E29E86583392}">
      <dgm:prSet/>
      <dgm:spPr/>
      <dgm:t>
        <a:bodyPr/>
        <a:lstStyle/>
        <a:p>
          <a:endParaRPr lang="hu-HU"/>
        </a:p>
      </dgm:t>
    </dgm:pt>
    <dgm:pt modelId="{4EA06CE4-36E5-4E99-AEDF-67E3B96F38D7}" type="sibTrans" cxnId="{21A29ED8-3B18-402C-8818-E29E86583392}">
      <dgm:prSet/>
      <dgm:spPr/>
      <dgm:t>
        <a:bodyPr/>
        <a:lstStyle/>
        <a:p>
          <a:endParaRPr lang="hu-HU"/>
        </a:p>
      </dgm:t>
    </dgm:pt>
    <dgm:pt modelId="{B88BABBB-9A48-4522-8AC6-11A5041DF197}">
      <dgm:prSet phldrT="[Szöveg]"/>
      <dgm:spPr/>
      <dgm:t>
        <a:bodyPr/>
        <a:lstStyle/>
        <a:p>
          <a:r>
            <a:rPr lang="hu-HU" dirty="0"/>
            <a:t>Joint ventures (development of new business lines)</a:t>
          </a:r>
        </a:p>
      </dgm:t>
    </dgm:pt>
    <dgm:pt modelId="{DB9A6F96-0660-4DC3-8E07-485BCB3ACEC7}" type="parTrans" cxnId="{AE7B62A3-4861-4A06-87FD-609F98B9A47A}">
      <dgm:prSet/>
      <dgm:spPr/>
      <dgm:t>
        <a:bodyPr/>
        <a:lstStyle/>
        <a:p>
          <a:endParaRPr lang="hu-HU"/>
        </a:p>
      </dgm:t>
    </dgm:pt>
    <dgm:pt modelId="{B4C0D6C4-36D4-4700-9EB8-5A5A4F17D625}" type="sibTrans" cxnId="{AE7B62A3-4861-4A06-87FD-609F98B9A47A}">
      <dgm:prSet/>
      <dgm:spPr/>
      <dgm:t>
        <a:bodyPr/>
        <a:lstStyle/>
        <a:p>
          <a:endParaRPr lang="hu-HU"/>
        </a:p>
      </dgm:t>
    </dgm:pt>
    <dgm:pt modelId="{317240BE-266A-409B-B338-5FCDBEAFFD03}">
      <dgm:prSet phldrT="[Szöveg]"/>
      <dgm:spPr/>
      <dgm:t>
        <a:bodyPr/>
        <a:lstStyle/>
        <a:p>
          <a:r>
            <a:rPr lang="hu-HU" dirty="0"/>
            <a:t>Customer-supplier relationship</a:t>
          </a:r>
        </a:p>
      </dgm:t>
    </dgm:pt>
    <dgm:pt modelId="{722A56D4-A75D-406E-8B54-D954A442065E}" type="parTrans" cxnId="{DF9C867C-7489-48E7-97E5-4B69E4E97FAC}">
      <dgm:prSet/>
      <dgm:spPr/>
      <dgm:t>
        <a:bodyPr/>
        <a:lstStyle/>
        <a:p>
          <a:endParaRPr lang="hu-HU"/>
        </a:p>
      </dgm:t>
    </dgm:pt>
    <dgm:pt modelId="{049BE256-A316-4A0A-9CB6-DDCE5E3674AB}" type="sibTrans" cxnId="{DF9C867C-7489-48E7-97E5-4B69E4E97FAC}">
      <dgm:prSet/>
      <dgm:spPr/>
      <dgm:t>
        <a:bodyPr/>
        <a:lstStyle/>
        <a:p>
          <a:endParaRPr lang="hu-HU"/>
        </a:p>
      </dgm:t>
    </dgm:pt>
    <dgm:pt modelId="{715C4688-5B85-459C-A248-D783C0D4D5A7}">
      <dgm:prSet/>
      <dgm:spPr/>
      <dgm:t>
        <a:bodyPr/>
        <a:lstStyle/>
        <a:p>
          <a:endParaRPr lang="hu-HU" dirty="0"/>
        </a:p>
      </dgm:t>
    </dgm:pt>
    <dgm:pt modelId="{571DAA03-7330-40D7-9396-3A0A2CC7A2EF}" type="parTrans" cxnId="{AFAB1066-E6C2-4755-8693-4DE03A8717A4}">
      <dgm:prSet/>
      <dgm:spPr/>
      <dgm:t>
        <a:bodyPr/>
        <a:lstStyle/>
        <a:p>
          <a:endParaRPr lang="hu-HU"/>
        </a:p>
      </dgm:t>
    </dgm:pt>
    <dgm:pt modelId="{AE5D9062-3D51-42E6-8368-CEBFEAB9440A}" type="sibTrans" cxnId="{AFAB1066-E6C2-4755-8693-4DE03A8717A4}">
      <dgm:prSet/>
      <dgm:spPr/>
      <dgm:t>
        <a:bodyPr/>
        <a:lstStyle/>
        <a:p>
          <a:endParaRPr lang="hu-HU"/>
        </a:p>
      </dgm:t>
    </dgm:pt>
    <dgm:pt modelId="{11BFACB7-E8BA-430E-B6E9-1C6CFDF42138}">
      <dgm:prSet/>
      <dgm:spPr/>
      <dgm:t>
        <a:bodyPr/>
        <a:lstStyle/>
        <a:p>
          <a:endParaRPr lang="en-GB"/>
        </a:p>
      </dgm:t>
    </dgm:pt>
    <dgm:pt modelId="{DEA9108D-24E0-4A30-8477-E71DE4481BA5}" type="parTrans" cxnId="{9E27B6B2-9873-4303-A788-B1500C09A696}">
      <dgm:prSet/>
      <dgm:spPr/>
      <dgm:t>
        <a:bodyPr/>
        <a:lstStyle/>
        <a:p>
          <a:endParaRPr lang="hu-HU"/>
        </a:p>
      </dgm:t>
    </dgm:pt>
    <dgm:pt modelId="{8E8F6B8E-3D9D-4830-969B-1F52107BC148}" type="sibTrans" cxnId="{9E27B6B2-9873-4303-A788-B1500C09A696}">
      <dgm:prSet/>
      <dgm:spPr/>
      <dgm:t>
        <a:bodyPr/>
        <a:lstStyle/>
        <a:p>
          <a:endParaRPr lang="hu-HU"/>
        </a:p>
      </dgm:t>
    </dgm:pt>
    <dgm:pt modelId="{AA5ACF75-A2B0-4971-AB12-4B0DE7959B36}" type="pres">
      <dgm:prSet presAssocID="{190922F3-6B84-4C0E-9C98-B390EF544AA8}" presName="matrix" presStyleCnt="0">
        <dgm:presLayoutVars>
          <dgm:chMax val="1"/>
          <dgm:dir/>
          <dgm:resizeHandles val="exact"/>
        </dgm:presLayoutVars>
      </dgm:prSet>
      <dgm:spPr/>
    </dgm:pt>
    <dgm:pt modelId="{0FEE37E2-74DC-4181-921F-4EA3F2A05A9F}" type="pres">
      <dgm:prSet presAssocID="{190922F3-6B84-4C0E-9C98-B390EF544AA8}" presName="diamond" presStyleLbl="bgShp" presStyleIdx="0" presStyleCnt="1" custLinFactNeighborX="-45" custLinFactNeighborY="862"/>
      <dgm:spPr/>
    </dgm:pt>
    <dgm:pt modelId="{B92DAF08-9A7B-491D-ADF9-03E220E02D12}" type="pres">
      <dgm:prSet presAssocID="{190922F3-6B84-4C0E-9C98-B390EF544AA8}" presName="quad1" presStyleLbl="node1" presStyleIdx="0" presStyleCnt="4">
        <dgm:presLayoutVars>
          <dgm:chMax val="0"/>
          <dgm:chPref val="0"/>
          <dgm:bulletEnabled val="1"/>
        </dgm:presLayoutVars>
      </dgm:prSet>
      <dgm:spPr/>
    </dgm:pt>
    <dgm:pt modelId="{13EA69A9-FBAD-43BB-A516-393552BF8485}" type="pres">
      <dgm:prSet presAssocID="{190922F3-6B84-4C0E-9C98-B390EF544AA8}" presName="quad2" presStyleLbl="node1" presStyleIdx="1" presStyleCnt="4">
        <dgm:presLayoutVars>
          <dgm:chMax val="0"/>
          <dgm:chPref val="0"/>
          <dgm:bulletEnabled val="1"/>
        </dgm:presLayoutVars>
      </dgm:prSet>
      <dgm:spPr/>
    </dgm:pt>
    <dgm:pt modelId="{34ACD366-94D9-410B-BFA0-33E907678B90}" type="pres">
      <dgm:prSet presAssocID="{190922F3-6B84-4C0E-9C98-B390EF544AA8}" presName="quad3" presStyleLbl="node1" presStyleIdx="2" presStyleCnt="4">
        <dgm:presLayoutVars>
          <dgm:chMax val="0"/>
          <dgm:chPref val="0"/>
          <dgm:bulletEnabled val="1"/>
        </dgm:presLayoutVars>
      </dgm:prSet>
      <dgm:spPr/>
    </dgm:pt>
    <dgm:pt modelId="{3DBF1A6A-0BF1-4ED6-B7E1-CA0F7DD12A13}" type="pres">
      <dgm:prSet presAssocID="{190922F3-6B84-4C0E-9C98-B390EF544AA8}" presName="quad4" presStyleLbl="node1" presStyleIdx="3" presStyleCnt="4">
        <dgm:presLayoutVars>
          <dgm:chMax val="0"/>
          <dgm:chPref val="0"/>
          <dgm:bulletEnabled val="1"/>
        </dgm:presLayoutVars>
      </dgm:prSet>
      <dgm:spPr/>
    </dgm:pt>
  </dgm:ptLst>
  <dgm:cxnLst>
    <dgm:cxn modelId="{98BADA06-EF69-4A1C-ADF6-D484DD70EE0F}" type="presOf" srcId="{E9AC4CCB-099B-4224-8812-B649315A0C1E}" destId="{B92DAF08-9A7B-491D-ADF9-03E220E02D12}" srcOrd="0" destOrd="0" presId="urn:microsoft.com/office/officeart/2005/8/layout/matrix3"/>
    <dgm:cxn modelId="{3C071C1D-A513-4BC5-8943-C15D6BEAE1DB}" type="presOf" srcId="{B88BABBB-9A48-4522-8AC6-11A5041DF197}" destId="{34ACD366-94D9-410B-BFA0-33E907678B90}" srcOrd="0" destOrd="0" presId="urn:microsoft.com/office/officeart/2005/8/layout/matrix3"/>
    <dgm:cxn modelId="{B2B4AD2F-A93E-4338-AD88-BEFDB3922C00}" srcId="{190922F3-6B84-4C0E-9C98-B390EF544AA8}" destId="{E9AC4CCB-099B-4224-8812-B649315A0C1E}" srcOrd="0" destOrd="0" parTransId="{81197A9C-F700-4125-A080-35FD29269C0F}" sibTransId="{8CF20940-F6A2-4441-B6B6-4F46BC5576C4}"/>
    <dgm:cxn modelId="{AFAB1066-E6C2-4755-8693-4DE03A8717A4}" srcId="{190922F3-6B84-4C0E-9C98-B390EF544AA8}" destId="{715C4688-5B85-459C-A248-D783C0D4D5A7}" srcOrd="4" destOrd="0" parTransId="{571DAA03-7330-40D7-9396-3A0A2CC7A2EF}" sibTransId="{AE5D9062-3D51-42E6-8368-CEBFEAB9440A}"/>
    <dgm:cxn modelId="{88423558-56D6-4501-96F6-EA02F771C976}" type="presOf" srcId="{190922F3-6B84-4C0E-9C98-B390EF544AA8}" destId="{AA5ACF75-A2B0-4971-AB12-4B0DE7959B36}" srcOrd="0" destOrd="0" presId="urn:microsoft.com/office/officeart/2005/8/layout/matrix3"/>
    <dgm:cxn modelId="{DF9C867C-7489-48E7-97E5-4B69E4E97FAC}" srcId="{190922F3-6B84-4C0E-9C98-B390EF544AA8}" destId="{317240BE-266A-409B-B338-5FCDBEAFFD03}" srcOrd="3" destOrd="0" parTransId="{722A56D4-A75D-406E-8B54-D954A442065E}" sibTransId="{049BE256-A316-4A0A-9CB6-DDCE5E3674AB}"/>
    <dgm:cxn modelId="{2CF033A1-76FD-4704-B50E-072FEAAF51E2}" type="presOf" srcId="{42A60414-BFBA-4DA6-8881-525CF2C22623}" destId="{13EA69A9-FBAD-43BB-A516-393552BF8485}" srcOrd="0" destOrd="0" presId="urn:microsoft.com/office/officeart/2005/8/layout/matrix3"/>
    <dgm:cxn modelId="{AE7B62A3-4861-4A06-87FD-609F98B9A47A}" srcId="{190922F3-6B84-4C0E-9C98-B390EF544AA8}" destId="{B88BABBB-9A48-4522-8AC6-11A5041DF197}" srcOrd="2" destOrd="0" parTransId="{DB9A6F96-0660-4DC3-8E07-485BCB3ACEC7}" sibTransId="{B4C0D6C4-36D4-4700-9EB8-5A5A4F17D625}"/>
    <dgm:cxn modelId="{9E27B6B2-9873-4303-A788-B1500C09A696}" srcId="{715C4688-5B85-459C-A248-D783C0D4D5A7}" destId="{11BFACB7-E8BA-430E-B6E9-1C6CFDF42138}" srcOrd="0" destOrd="0" parTransId="{DEA9108D-24E0-4A30-8477-E71DE4481BA5}" sibTransId="{8E8F6B8E-3D9D-4830-969B-1F52107BC148}"/>
    <dgm:cxn modelId="{21A29ED8-3B18-402C-8818-E29E86583392}" srcId="{190922F3-6B84-4C0E-9C98-B390EF544AA8}" destId="{42A60414-BFBA-4DA6-8881-525CF2C22623}" srcOrd="1" destOrd="0" parTransId="{FA7A8E46-A1F5-49A6-A91B-63ADF48EA7FD}" sibTransId="{4EA06CE4-36E5-4E99-AEDF-67E3B96F38D7}"/>
    <dgm:cxn modelId="{00726BF2-362C-4F25-9481-A6740F13EA2E}" type="presOf" srcId="{317240BE-266A-409B-B338-5FCDBEAFFD03}" destId="{3DBF1A6A-0BF1-4ED6-B7E1-CA0F7DD12A13}" srcOrd="0" destOrd="0" presId="urn:microsoft.com/office/officeart/2005/8/layout/matrix3"/>
    <dgm:cxn modelId="{FCF83AA9-60D3-4D17-9118-DDBE67C4AABE}" type="presParOf" srcId="{AA5ACF75-A2B0-4971-AB12-4B0DE7959B36}" destId="{0FEE37E2-74DC-4181-921F-4EA3F2A05A9F}" srcOrd="0" destOrd="0" presId="urn:microsoft.com/office/officeart/2005/8/layout/matrix3"/>
    <dgm:cxn modelId="{FEE12150-43E9-4BC7-8A59-BB63B4C27382}" type="presParOf" srcId="{AA5ACF75-A2B0-4971-AB12-4B0DE7959B36}" destId="{B92DAF08-9A7B-491D-ADF9-03E220E02D12}" srcOrd="1" destOrd="0" presId="urn:microsoft.com/office/officeart/2005/8/layout/matrix3"/>
    <dgm:cxn modelId="{7A18DDBE-43FA-4633-8084-D12226F1A77B}" type="presParOf" srcId="{AA5ACF75-A2B0-4971-AB12-4B0DE7959B36}" destId="{13EA69A9-FBAD-43BB-A516-393552BF8485}" srcOrd="2" destOrd="0" presId="urn:microsoft.com/office/officeart/2005/8/layout/matrix3"/>
    <dgm:cxn modelId="{00F7E90E-3B23-4ED8-A117-A257B0DDD235}" type="presParOf" srcId="{AA5ACF75-A2B0-4971-AB12-4B0DE7959B36}" destId="{34ACD366-94D9-410B-BFA0-33E907678B90}" srcOrd="3" destOrd="0" presId="urn:microsoft.com/office/officeart/2005/8/layout/matrix3"/>
    <dgm:cxn modelId="{5B96706C-8510-4735-B55B-9C690F46421E}" type="presParOf" srcId="{AA5ACF75-A2B0-4971-AB12-4B0DE7959B36}" destId="{3DBF1A6A-0BF1-4ED6-B7E1-CA0F7DD12A13}"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52C917-2F05-4311-BC23-4D1B47D3EC58}" type="doc">
      <dgm:prSet loTypeId="urn:microsoft.com/office/officeart/2008/layout/VerticalAccentList" loCatId="list" qsTypeId="urn:microsoft.com/office/officeart/2005/8/quickstyle/simple1" qsCatId="simple" csTypeId="urn:microsoft.com/office/officeart/2005/8/colors/colorful2" csCatId="colorful" phldr="1"/>
      <dgm:spPr/>
      <dgm:t>
        <a:bodyPr/>
        <a:lstStyle/>
        <a:p>
          <a:endParaRPr lang="hu-HU"/>
        </a:p>
      </dgm:t>
    </dgm:pt>
    <dgm:pt modelId="{4FF70411-4A9F-44EB-930B-A528C9D45560}">
      <dgm:prSet phldrT="[Szöveg]"/>
      <dgm:spPr/>
      <dgm:t>
        <a:bodyPr/>
        <a:lstStyle/>
        <a:p>
          <a:pPr>
            <a:buFont typeface="Arial" panose="020B0604020202020204" pitchFamily="34" charset="0"/>
            <a:buChar char="•"/>
          </a:pPr>
          <a:r>
            <a:rPr lang="hu-HU"/>
            <a:t>Who are my competitors, and where are they?</a:t>
          </a:r>
        </a:p>
      </dgm:t>
    </dgm:pt>
    <dgm:pt modelId="{6ED77319-2CCD-4077-B47C-2AEB370B986D}" type="parTrans" cxnId="{A4FEBE08-BA17-4E45-B9A1-F6C1F20A12DF}">
      <dgm:prSet/>
      <dgm:spPr/>
      <dgm:t>
        <a:bodyPr/>
        <a:lstStyle/>
        <a:p>
          <a:endParaRPr lang="hu-HU"/>
        </a:p>
      </dgm:t>
    </dgm:pt>
    <dgm:pt modelId="{581B2246-5C7F-4C8D-AEFE-CC4E1631F68D}" type="sibTrans" cxnId="{A4FEBE08-BA17-4E45-B9A1-F6C1F20A12DF}">
      <dgm:prSet/>
      <dgm:spPr/>
      <dgm:t>
        <a:bodyPr/>
        <a:lstStyle/>
        <a:p>
          <a:endParaRPr lang="hu-HU"/>
        </a:p>
      </dgm:t>
    </dgm:pt>
    <dgm:pt modelId="{DEC28EC8-DB8F-4D9C-AA2A-A90891AF706A}">
      <dgm:prSet phldrT="[Szöveg]"/>
      <dgm:spPr/>
      <dgm:t>
        <a:bodyPr/>
        <a:lstStyle/>
        <a:p>
          <a:pPr>
            <a:buFont typeface="Arial" panose="020B0604020202020204" pitchFamily="34" charset="0"/>
            <a:buChar char="•"/>
          </a:pPr>
          <a:r>
            <a:rPr lang="hu-HU" dirty="0"/>
            <a:t>Do they offer the same or a substitute product?</a:t>
          </a:r>
        </a:p>
      </dgm:t>
    </dgm:pt>
    <dgm:pt modelId="{018F8638-5970-48D8-B070-920802DC23F8}" type="parTrans" cxnId="{AF2B829B-3B08-43E2-A489-F85B3169C934}">
      <dgm:prSet/>
      <dgm:spPr/>
      <dgm:t>
        <a:bodyPr/>
        <a:lstStyle/>
        <a:p>
          <a:endParaRPr lang="hu-HU"/>
        </a:p>
      </dgm:t>
    </dgm:pt>
    <dgm:pt modelId="{5DD7E26A-F21D-4834-AAAD-6CC9D04BF915}" type="sibTrans" cxnId="{AF2B829B-3B08-43E2-A489-F85B3169C934}">
      <dgm:prSet/>
      <dgm:spPr/>
      <dgm:t>
        <a:bodyPr/>
        <a:lstStyle/>
        <a:p>
          <a:endParaRPr lang="hu-HU"/>
        </a:p>
      </dgm:t>
    </dgm:pt>
    <dgm:pt modelId="{9341FA71-CCB3-4DAE-85A0-E5CC26D8B380}">
      <dgm:prSet phldrT="[Szöveg]"/>
      <dgm:spPr/>
      <dgm:t>
        <a:bodyPr/>
        <a:lstStyle/>
        <a:p>
          <a:pPr>
            <a:buFont typeface="Arial" panose="020B0604020202020204" pitchFamily="34" charset="0"/>
            <a:buChar char="•"/>
          </a:pPr>
          <a:r>
            <a:rPr lang="hu-HU" dirty="0"/>
            <a:t>To what extent do our target groups overlap?</a:t>
          </a:r>
        </a:p>
      </dgm:t>
    </dgm:pt>
    <dgm:pt modelId="{0A836F40-8CB7-4BD4-A16A-764D88B6DC65}" type="parTrans" cxnId="{8A7F8863-E7D1-4A56-A7E7-ED67672457B9}">
      <dgm:prSet/>
      <dgm:spPr/>
      <dgm:t>
        <a:bodyPr/>
        <a:lstStyle/>
        <a:p>
          <a:endParaRPr lang="hu-HU"/>
        </a:p>
      </dgm:t>
    </dgm:pt>
    <dgm:pt modelId="{FE5E71A0-D373-4C14-B8E3-34566C65AFD8}" type="sibTrans" cxnId="{8A7F8863-E7D1-4A56-A7E7-ED67672457B9}">
      <dgm:prSet/>
      <dgm:spPr/>
      <dgm:t>
        <a:bodyPr/>
        <a:lstStyle/>
        <a:p>
          <a:endParaRPr lang="hu-HU"/>
        </a:p>
      </dgm:t>
    </dgm:pt>
    <dgm:pt modelId="{366D667F-32DA-480B-A7E9-486F85ACDB3D}">
      <dgm:prSet phldrT="[Szöveg]"/>
      <dgm:spPr/>
      <dgm:t>
        <a:bodyPr/>
        <a:lstStyle/>
        <a:p>
          <a:r>
            <a:rPr lang="hu-HU" dirty="0"/>
            <a:t>How long have they been in business?</a:t>
          </a:r>
        </a:p>
      </dgm:t>
    </dgm:pt>
    <dgm:pt modelId="{DD37B35D-07BE-463D-AA22-2DF690713C62}" type="parTrans" cxnId="{2EAF4A24-A63A-4FE5-9E5D-DA478D9B6784}">
      <dgm:prSet/>
      <dgm:spPr/>
      <dgm:t>
        <a:bodyPr/>
        <a:lstStyle/>
        <a:p>
          <a:endParaRPr lang="hu-HU"/>
        </a:p>
      </dgm:t>
    </dgm:pt>
    <dgm:pt modelId="{2F02AAF7-4B7E-4310-A71E-1E89299F5142}" type="sibTrans" cxnId="{2EAF4A24-A63A-4FE5-9E5D-DA478D9B6784}">
      <dgm:prSet/>
      <dgm:spPr/>
      <dgm:t>
        <a:bodyPr/>
        <a:lstStyle/>
        <a:p>
          <a:endParaRPr lang="hu-HU"/>
        </a:p>
      </dgm:t>
    </dgm:pt>
    <dgm:pt modelId="{EFB8CC05-4317-4FF6-8EAE-A881C1E930B4}">
      <dgm:prSet phldrT="[Szöveg]"/>
      <dgm:spPr/>
      <dgm:t>
        <a:bodyPr/>
        <a:lstStyle/>
        <a:p>
          <a:r>
            <a:rPr lang="hu-HU" dirty="0"/>
            <a:t>Have they had any turning points?</a:t>
          </a:r>
        </a:p>
      </dgm:t>
    </dgm:pt>
    <dgm:pt modelId="{6040FD6D-87C1-4F5D-AEE1-555FE5EE4FE2}" type="parTrans" cxnId="{0ED3BD7A-7F63-4DB1-A723-C9EF0EEA6203}">
      <dgm:prSet/>
      <dgm:spPr/>
      <dgm:t>
        <a:bodyPr/>
        <a:lstStyle/>
        <a:p>
          <a:endParaRPr lang="hu-HU"/>
        </a:p>
      </dgm:t>
    </dgm:pt>
    <dgm:pt modelId="{9DA95A0D-CC20-404B-89C0-79AF1EAA379F}" type="sibTrans" cxnId="{0ED3BD7A-7F63-4DB1-A723-C9EF0EEA6203}">
      <dgm:prSet/>
      <dgm:spPr/>
      <dgm:t>
        <a:bodyPr/>
        <a:lstStyle/>
        <a:p>
          <a:endParaRPr lang="hu-HU"/>
        </a:p>
      </dgm:t>
    </dgm:pt>
    <dgm:pt modelId="{BAFEB366-C012-4F8B-A6EF-558D4B5AAFE1}">
      <dgm:prSet phldrT="[Szöveg]"/>
      <dgm:spPr/>
      <dgm:t>
        <a:bodyPr/>
        <a:lstStyle/>
        <a:p>
          <a:pPr>
            <a:buFont typeface="Arial" panose="020B0604020202020204" pitchFamily="34" charset="0"/>
            <a:buChar char="•"/>
          </a:pPr>
          <a:r>
            <a:rPr lang="hu-HU"/>
            <a:t>How big are they? What is their financial situation?</a:t>
          </a:r>
          <a:endParaRPr lang="hu-HU" dirty="0"/>
        </a:p>
      </dgm:t>
    </dgm:pt>
    <dgm:pt modelId="{FECAEAE1-F17F-4CA8-8AC4-6A6FD715EF42}" type="parTrans" cxnId="{F9A8D7FC-4919-4C59-8ADD-F1D3693CD584}">
      <dgm:prSet/>
      <dgm:spPr/>
      <dgm:t>
        <a:bodyPr/>
        <a:lstStyle/>
        <a:p>
          <a:endParaRPr lang="hu-HU"/>
        </a:p>
      </dgm:t>
    </dgm:pt>
    <dgm:pt modelId="{8F2DCE70-97B5-403C-A0EB-B941C02F93A4}" type="sibTrans" cxnId="{F9A8D7FC-4919-4C59-8ADD-F1D3693CD584}">
      <dgm:prSet/>
      <dgm:spPr/>
      <dgm:t>
        <a:bodyPr/>
        <a:lstStyle/>
        <a:p>
          <a:endParaRPr lang="hu-HU"/>
        </a:p>
      </dgm:t>
    </dgm:pt>
    <dgm:pt modelId="{BAD634C1-703B-43D2-99E7-E77029DD24E7}">
      <dgm:prSet phldrT="[Szöveg]"/>
      <dgm:spPr/>
      <dgm:t>
        <a:bodyPr/>
        <a:lstStyle/>
        <a:p>
          <a:pPr>
            <a:buFont typeface="Arial" panose="020B0604020202020204" pitchFamily="34" charset="0"/>
            <a:buChar char="•"/>
          </a:pPr>
          <a:r>
            <a:rPr lang="hu-HU"/>
            <a:t>What benefits do they offer customers?</a:t>
          </a:r>
          <a:endParaRPr lang="hu-HU" dirty="0"/>
        </a:p>
      </dgm:t>
    </dgm:pt>
    <dgm:pt modelId="{BD19A5CF-54B1-48F6-A2DA-3EA057357020}" type="parTrans" cxnId="{5C568E02-8C7F-43EA-A35E-52B709D40665}">
      <dgm:prSet/>
      <dgm:spPr/>
      <dgm:t>
        <a:bodyPr/>
        <a:lstStyle/>
        <a:p>
          <a:endParaRPr lang="hu-HU"/>
        </a:p>
      </dgm:t>
    </dgm:pt>
    <dgm:pt modelId="{13820483-D6E0-4EC6-BA35-21CB42139BCC}" type="sibTrans" cxnId="{5C568E02-8C7F-43EA-A35E-52B709D40665}">
      <dgm:prSet/>
      <dgm:spPr/>
      <dgm:t>
        <a:bodyPr/>
        <a:lstStyle/>
        <a:p>
          <a:endParaRPr lang="hu-HU"/>
        </a:p>
      </dgm:t>
    </dgm:pt>
    <dgm:pt modelId="{27E28EBE-79E1-4726-A96F-157F5C408996}">
      <dgm:prSet phldrT="[Szöveg]"/>
      <dgm:spPr/>
      <dgm:t>
        <a:bodyPr/>
        <a:lstStyle/>
        <a:p>
          <a:pPr>
            <a:buFont typeface="Arial" panose="020B0604020202020204" pitchFamily="34" charset="0"/>
            <a:buChar char="•"/>
          </a:pPr>
          <a:r>
            <a:rPr lang="hu-HU" dirty="0"/>
            <a:t>What are their prices and pricing policies? </a:t>
          </a:r>
        </a:p>
      </dgm:t>
    </dgm:pt>
    <dgm:pt modelId="{FF01C778-AE71-4B3F-843A-63317FA1ED01}" type="parTrans" cxnId="{83B94234-1C61-4C04-9586-062A05CF905E}">
      <dgm:prSet/>
      <dgm:spPr/>
      <dgm:t>
        <a:bodyPr/>
        <a:lstStyle/>
        <a:p>
          <a:endParaRPr lang="hu-HU"/>
        </a:p>
      </dgm:t>
    </dgm:pt>
    <dgm:pt modelId="{2BC85238-A478-41E4-9958-598EB974D4D2}" type="sibTrans" cxnId="{83B94234-1C61-4C04-9586-062A05CF905E}">
      <dgm:prSet/>
      <dgm:spPr/>
      <dgm:t>
        <a:bodyPr/>
        <a:lstStyle/>
        <a:p>
          <a:endParaRPr lang="hu-HU"/>
        </a:p>
      </dgm:t>
    </dgm:pt>
    <dgm:pt modelId="{7F11D090-FDC7-4027-BC74-67892FFB2962}">
      <dgm:prSet phldrT="[Szöveg]"/>
      <dgm:spPr/>
      <dgm:t>
        <a:bodyPr/>
        <a:lstStyle/>
        <a:p>
          <a:pPr>
            <a:buFont typeface="Arial" panose="020B0604020202020204" pitchFamily="34" charset="0"/>
            <a:buChar char="•"/>
          </a:pPr>
          <a:r>
            <a:rPr lang="hu-HU" dirty="0"/>
            <a:t>What is their customer service like?</a:t>
          </a:r>
        </a:p>
      </dgm:t>
    </dgm:pt>
    <dgm:pt modelId="{09AA260D-0C31-4475-B46E-8ED934FCF28D}" type="parTrans" cxnId="{D3F36431-8289-46EA-B59F-CD0B430D4A8C}">
      <dgm:prSet/>
      <dgm:spPr/>
      <dgm:t>
        <a:bodyPr/>
        <a:lstStyle/>
        <a:p>
          <a:endParaRPr lang="hu-HU"/>
        </a:p>
      </dgm:t>
    </dgm:pt>
    <dgm:pt modelId="{39FBCF1E-C780-4239-AF7C-839AF9F6C6AB}" type="sibTrans" cxnId="{D3F36431-8289-46EA-B59F-CD0B430D4A8C}">
      <dgm:prSet/>
      <dgm:spPr/>
      <dgm:t>
        <a:bodyPr/>
        <a:lstStyle/>
        <a:p>
          <a:endParaRPr lang="hu-HU"/>
        </a:p>
      </dgm:t>
    </dgm:pt>
    <dgm:pt modelId="{8D35CC5D-1D7D-4661-A4C7-874B90AB53C0}">
      <dgm:prSet phldrT="[Szöveg]"/>
      <dgm:spPr/>
      <dgm:t>
        <a:bodyPr/>
        <a:lstStyle/>
        <a:p>
          <a:pPr>
            <a:buFont typeface="Arial" panose="020B0604020202020204" pitchFamily="34" charset="0"/>
            <a:buChar char="•"/>
          </a:pPr>
          <a:r>
            <a:rPr lang="hu-HU" dirty="0"/>
            <a:t>What is their marketing like? Do they have </a:t>
          </a:r>
          <a:r>
            <a:rPr lang="hu-HU" dirty="0" err="1"/>
            <a:t>a brand identity</a:t>
          </a:r>
          <a:r>
            <a:rPr lang="hu-HU" dirty="0"/>
            <a:t>? How active are they in their communications?</a:t>
          </a:r>
        </a:p>
      </dgm:t>
    </dgm:pt>
    <dgm:pt modelId="{90DE3064-3858-4285-A0DB-09BC8F38C5D6}" type="parTrans" cxnId="{813D55CB-6195-45FA-9084-3E922988C69F}">
      <dgm:prSet/>
      <dgm:spPr/>
      <dgm:t>
        <a:bodyPr/>
        <a:lstStyle/>
        <a:p>
          <a:endParaRPr lang="hu-HU"/>
        </a:p>
      </dgm:t>
    </dgm:pt>
    <dgm:pt modelId="{34125EFC-41C8-4527-B5CC-FB07B466081B}" type="sibTrans" cxnId="{813D55CB-6195-45FA-9084-3E922988C69F}">
      <dgm:prSet/>
      <dgm:spPr/>
      <dgm:t>
        <a:bodyPr/>
        <a:lstStyle/>
        <a:p>
          <a:endParaRPr lang="hu-HU"/>
        </a:p>
      </dgm:t>
    </dgm:pt>
    <dgm:pt modelId="{B4B08910-6B0E-4153-AAFB-8C0D82D6281C}">
      <dgm:prSet phldrT="[Szöveg]"/>
      <dgm:spPr/>
      <dgm:t>
        <a:bodyPr/>
        <a:lstStyle/>
        <a:p>
          <a:pPr>
            <a:buFont typeface="Arial" panose="020B0604020202020204" pitchFamily="34" charset="0"/>
            <a:buChar char="•"/>
          </a:pPr>
          <a:r>
            <a:rPr lang="hu-HU" dirty="0"/>
            <a:t>In what ways could we be better than them / in what ways are we better than them?</a:t>
          </a:r>
        </a:p>
      </dgm:t>
    </dgm:pt>
    <dgm:pt modelId="{1640A8AE-CF73-4C15-9F1E-2E6B4AF1B8C9}" type="parTrans" cxnId="{65F5FCD9-F0C2-480F-9578-12BA759395DC}">
      <dgm:prSet/>
      <dgm:spPr/>
      <dgm:t>
        <a:bodyPr/>
        <a:lstStyle/>
        <a:p>
          <a:endParaRPr lang="hu-HU"/>
        </a:p>
      </dgm:t>
    </dgm:pt>
    <dgm:pt modelId="{030F73FF-53A5-47EC-A076-17003A1B0413}" type="sibTrans" cxnId="{65F5FCD9-F0C2-480F-9578-12BA759395DC}">
      <dgm:prSet/>
      <dgm:spPr/>
      <dgm:t>
        <a:bodyPr/>
        <a:lstStyle/>
        <a:p>
          <a:endParaRPr lang="hu-HU"/>
        </a:p>
      </dgm:t>
    </dgm:pt>
    <dgm:pt modelId="{3BC084B0-F24F-4273-B7D5-E43364B56C94}">
      <dgm:prSet phldrT="[Szöveg]"/>
      <dgm:spPr/>
      <dgm:t>
        <a:bodyPr/>
        <a:lstStyle/>
        <a:p>
          <a:pPr>
            <a:buFont typeface="Arial" panose="020B0604020202020204" pitchFamily="34" charset="0"/>
            <a:buChar char="•"/>
          </a:pPr>
          <a:r>
            <a:rPr lang="hu-HU" dirty="0"/>
            <a:t>What can we learn from them? </a:t>
          </a:r>
        </a:p>
      </dgm:t>
    </dgm:pt>
    <dgm:pt modelId="{040D16BC-19B4-4818-A55B-D05187DADCC4}" type="parTrans" cxnId="{30302C94-81A1-4049-B1B7-5412A175D048}">
      <dgm:prSet/>
      <dgm:spPr/>
      <dgm:t>
        <a:bodyPr/>
        <a:lstStyle/>
        <a:p>
          <a:endParaRPr lang="hu-HU"/>
        </a:p>
      </dgm:t>
    </dgm:pt>
    <dgm:pt modelId="{5B41451E-CA8E-4179-BAF4-F5004DEF1FD6}" type="sibTrans" cxnId="{30302C94-81A1-4049-B1B7-5412A175D048}">
      <dgm:prSet/>
      <dgm:spPr/>
      <dgm:t>
        <a:bodyPr/>
        <a:lstStyle/>
        <a:p>
          <a:endParaRPr lang="hu-HU"/>
        </a:p>
      </dgm:t>
    </dgm:pt>
    <dgm:pt modelId="{8B388CA8-34AA-4169-9F44-1030C5008166}">
      <dgm:prSet phldrT="[Szöveg]"/>
      <dgm:spPr/>
      <dgm:t>
        <a:bodyPr/>
        <a:lstStyle/>
        <a:p>
          <a:pPr>
            <a:buFont typeface="Arial" panose="020B0604020202020204" pitchFamily="34" charset="0"/>
            <a:buChar char="•"/>
          </a:pPr>
          <a:r>
            <a:rPr lang="hu-HU"/>
            <a:t>Their possible reactions to our market entry....</a:t>
          </a:r>
          <a:endParaRPr lang="hu-HU" dirty="0"/>
        </a:p>
      </dgm:t>
    </dgm:pt>
    <dgm:pt modelId="{5D491005-EF31-4D4E-A49E-D53AE6B4EE81}" type="parTrans" cxnId="{54B856AD-9AAD-41C7-8A37-CC1CEBDA4CCB}">
      <dgm:prSet/>
      <dgm:spPr/>
      <dgm:t>
        <a:bodyPr/>
        <a:lstStyle/>
        <a:p>
          <a:endParaRPr lang="hu-HU"/>
        </a:p>
      </dgm:t>
    </dgm:pt>
    <dgm:pt modelId="{38025A68-5B28-4F2E-8E58-A706C90B770B}" type="sibTrans" cxnId="{54B856AD-9AAD-41C7-8A37-CC1CEBDA4CCB}">
      <dgm:prSet/>
      <dgm:spPr/>
      <dgm:t>
        <a:bodyPr/>
        <a:lstStyle/>
        <a:p>
          <a:endParaRPr lang="hu-HU"/>
        </a:p>
      </dgm:t>
    </dgm:pt>
    <dgm:pt modelId="{74CFEC77-F97F-4D81-9417-C82479404183}" type="pres">
      <dgm:prSet presAssocID="{8F52C917-2F05-4311-BC23-4D1B47D3EC58}" presName="Name0" presStyleCnt="0">
        <dgm:presLayoutVars>
          <dgm:chMax/>
          <dgm:chPref/>
          <dgm:dir/>
        </dgm:presLayoutVars>
      </dgm:prSet>
      <dgm:spPr/>
    </dgm:pt>
    <dgm:pt modelId="{C0934B22-9068-4862-9EAF-C5452065F53A}" type="pres">
      <dgm:prSet presAssocID="{4FF70411-4A9F-44EB-930B-A528C9D45560}" presName="parenttextcomposite" presStyleCnt="0"/>
      <dgm:spPr/>
    </dgm:pt>
    <dgm:pt modelId="{8207C71A-EB0B-49F5-8EFF-DB342D3A3466}" type="pres">
      <dgm:prSet presAssocID="{4FF70411-4A9F-44EB-930B-A528C9D45560}" presName="parenttext" presStyleLbl="revTx" presStyleIdx="0" presStyleCnt="13">
        <dgm:presLayoutVars>
          <dgm:chMax/>
          <dgm:chPref val="2"/>
          <dgm:bulletEnabled val="1"/>
        </dgm:presLayoutVars>
      </dgm:prSet>
      <dgm:spPr/>
    </dgm:pt>
    <dgm:pt modelId="{C4414EEB-2397-4257-A637-CB4BA4BF4D74}" type="pres">
      <dgm:prSet presAssocID="{4FF70411-4A9F-44EB-930B-A528C9D45560}" presName="parallelogramComposite" presStyleCnt="0"/>
      <dgm:spPr/>
    </dgm:pt>
    <dgm:pt modelId="{8B742F95-548D-4DAA-A6F0-D495BAFF5A61}" type="pres">
      <dgm:prSet presAssocID="{4FF70411-4A9F-44EB-930B-A528C9D45560}" presName="parallelogram1" presStyleLbl="alignNode1" presStyleIdx="0" presStyleCnt="91"/>
      <dgm:spPr/>
    </dgm:pt>
    <dgm:pt modelId="{3EE0162C-8CA3-4E4F-ADE0-AE9A4A3D477B}" type="pres">
      <dgm:prSet presAssocID="{4FF70411-4A9F-44EB-930B-A528C9D45560}" presName="parallelogram2" presStyleLbl="alignNode1" presStyleIdx="1" presStyleCnt="91"/>
      <dgm:spPr/>
    </dgm:pt>
    <dgm:pt modelId="{209C719D-A05A-4575-BE5F-8B659E591719}" type="pres">
      <dgm:prSet presAssocID="{4FF70411-4A9F-44EB-930B-A528C9D45560}" presName="parallelogram3" presStyleLbl="alignNode1" presStyleIdx="2" presStyleCnt="91"/>
      <dgm:spPr/>
    </dgm:pt>
    <dgm:pt modelId="{FE3CE7DF-61DE-47F2-8699-1390F022D242}" type="pres">
      <dgm:prSet presAssocID="{4FF70411-4A9F-44EB-930B-A528C9D45560}" presName="parallelogram4" presStyleLbl="alignNode1" presStyleIdx="3" presStyleCnt="91"/>
      <dgm:spPr/>
    </dgm:pt>
    <dgm:pt modelId="{8B325F26-E0AC-448F-AC9F-D62F8008AD24}" type="pres">
      <dgm:prSet presAssocID="{4FF70411-4A9F-44EB-930B-A528C9D45560}" presName="parallelogram5" presStyleLbl="alignNode1" presStyleIdx="4" presStyleCnt="91"/>
      <dgm:spPr/>
    </dgm:pt>
    <dgm:pt modelId="{491C9D3A-5C83-4201-9F15-49BE6D2B7376}" type="pres">
      <dgm:prSet presAssocID="{4FF70411-4A9F-44EB-930B-A528C9D45560}" presName="parallelogram6" presStyleLbl="alignNode1" presStyleIdx="5" presStyleCnt="91"/>
      <dgm:spPr/>
    </dgm:pt>
    <dgm:pt modelId="{5D402EE9-1490-4585-AFD4-B4E928FD6FCE}" type="pres">
      <dgm:prSet presAssocID="{4FF70411-4A9F-44EB-930B-A528C9D45560}" presName="parallelogram7" presStyleLbl="alignNode1" presStyleIdx="6" presStyleCnt="91"/>
      <dgm:spPr/>
    </dgm:pt>
    <dgm:pt modelId="{F37B2ECC-9D5D-4A12-822A-A22F68BBFB73}" type="pres">
      <dgm:prSet presAssocID="{581B2246-5C7F-4C8D-AEFE-CC4E1631F68D}" presName="sibTrans" presStyleCnt="0"/>
      <dgm:spPr/>
    </dgm:pt>
    <dgm:pt modelId="{B07011D8-53EB-4552-8B41-AD2C73E053BC}" type="pres">
      <dgm:prSet presAssocID="{DEC28EC8-DB8F-4D9C-AA2A-A90891AF706A}" presName="parenttextcomposite" presStyleCnt="0"/>
      <dgm:spPr/>
    </dgm:pt>
    <dgm:pt modelId="{51A8FF6B-B0A5-45E7-87BA-FAC763506B7E}" type="pres">
      <dgm:prSet presAssocID="{DEC28EC8-DB8F-4D9C-AA2A-A90891AF706A}" presName="parenttext" presStyleLbl="revTx" presStyleIdx="1" presStyleCnt="13">
        <dgm:presLayoutVars>
          <dgm:chMax/>
          <dgm:chPref val="2"/>
          <dgm:bulletEnabled val="1"/>
        </dgm:presLayoutVars>
      </dgm:prSet>
      <dgm:spPr/>
    </dgm:pt>
    <dgm:pt modelId="{DC30F947-2F7D-49C7-8C97-4BECFC8AA386}" type="pres">
      <dgm:prSet presAssocID="{DEC28EC8-DB8F-4D9C-AA2A-A90891AF706A}" presName="parallelogramComposite" presStyleCnt="0"/>
      <dgm:spPr/>
    </dgm:pt>
    <dgm:pt modelId="{E22F534D-CD79-4D3D-94C4-BBBD8EF9F78C}" type="pres">
      <dgm:prSet presAssocID="{DEC28EC8-DB8F-4D9C-AA2A-A90891AF706A}" presName="parallelogram1" presStyleLbl="alignNode1" presStyleIdx="7" presStyleCnt="91"/>
      <dgm:spPr/>
    </dgm:pt>
    <dgm:pt modelId="{F44DF0F7-BECF-4DF5-986D-BEDA6DA1EBE9}" type="pres">
      <dgm:prSet presAssocID="{DEC28EC8-DB8F-4D9C-AA2A-A90891AF706A}" presName="parallelogram2" presStyleLbl="alignNode1" presStyleIdx="8" presStyleCnt="91"/>
      <dgm:spPr/>
    </dgm:pt>
    <dgm:pt modelId="{CD355494-6CE2-48B5-A139-AB3835D16AFD}" type="pres">
      <dgm:prSet presAssocID="{DEC28EC8-DB8F-4D9C-AA2A-A90891AF706A}" presName="parallelogram3" presStyleLbl="alignNode1" presStyleIdx="9" presStyleCnt="91"/>
      <dgm:spPr/>
    </dgm:pt>
    <dgm:pt modelId="{0E7C1967-12B8-4696-9DBF-3FEE3C318235}" type="pres">
      <dgm:prSet presAssocID="{DEC28EC8-DB8F-4D9C-AA2A-A90891AF706A}" presName="parallelogram4" presStyleLbl="alignNode1" presStyleIdx="10" presStyleCnt="91"/>
      <dgm:spPr/>
    </dgm:pt>
    <dgm:pt modelId="{ECD51774-4581-44F1-9377-267EEC191A23}" type="pres">
      <dgm:prSet presAssocID="{DEC28EC8-DB8F-4D9C-AA2A-A90891AF706A}" presName="parallelogram5" presStyleLbl="alignNode1" presStyleIdx="11" presStyleCnt="91"/>
      <dgm:spPr/>
    </dgm:pt>
    <dgm:pt modelId="{7342F0C4-2B49-4AB9-A463-8AFA22661EE9}" type="pres">
      <dgm:prSet presAssocID="{DEC28EC8-DB8F-4D9C-AA2A-A90891AF706A}" presName="parallelogram6" presStyleLbl="alignNode1" presStyleIdx="12" presStyleCnt="91"/>
      <dgm:spPr/>
    </dgm:pt>
    <dgm:pt modelId="{CC7BA2D6-A78D-4739-992C-12C23CC7D915}" type="pres">
      <dgm:prSet presAssocID="{DEC28EC8-DB8F-4D9C-AA2A-A90891AF706A}" presName="parallelogram7" presStyleLbl="alignNode1" presStyleIdx="13" presStyleCnt="91"/>
      <dgm:spPr/>
    </dgm:pt>
    <dgm:pt modelId="{15975025-2D9A-4B61-A95B-EF81829300C2}" type="pres">
      <dgm:prSet presAssocID="{5DD7E26A-F21D-4834-AAAD-6CC9D04BF915}" presName="sibTrans" presStyleCnt="0"/>
      <dgm:spPr/>
    </dgm:pt>
    <dgm:pt modelId="{56C0A0B8-463F-4D72-8730-62D0464A9229}" type="pres">
      <dgm:prSet presAssocID="{9341FA71-CCB3-4DAE-85A0-E5CC26D8B380}" presName="parenttextcomposite" presStyleCnt="0"/>
      <dgm:spPr/>
    </dgm:pt>
    <dgm:pt modelId="{17B4E202-4239-4709-8C3B-9818C5947376}" type="pres">
      <dgm:prSet presAssocID="{9341FA71-CCB3-4DAE-85A0-E5CC26D8B380}" presName="parenttext" presStyleLbl="revTx" presStyleIdx="2" presStyleCnt="13">
        <dgm:presLayoutVars>
          <dgm:chMax/>
          <dgm:chPref val="2"/>
          <dgm:bulletEnabled val="1"/>
        </dgm:presLayoutVars>
      </dgm:prSet>
      <dgm:spPr/>
    </dgm:pt>
    <dgm:pt modelId="{BE421BA6-93E7-4669-8C6E-33F10E2ED155}" type="pres">
      <dgm:prSet presAssocID="{9341FA71-CCB3-4DAE-85A0-E5CC26D8B380}" presName="parallelogramComposite" presStyleCnt="0"/>
      <dgm:spPr/>
    </dgm:pt>
    <dgm:pt modelId="{7D558018-F134-4510-B40C-67F9BB9F3FFF}" type="pres">
      <dgm:prSet presAssocID="{9341FA71-CCB3-4DAE-85A0-E5CC26D8B380}" presName="parallelogram1" presStyleLbl="alignNode1" presStyleIdx="14" presStyleCnt="91"/>
      <dgm:spPr/>
    </dgm:pt>
    <dgm:pt modelId="{EA326C46-746B-4768-B522-CB72376FC9EA}" type="pres">
      <dgm:prSet presAssocID="{9341FA71-CCB3-4DAE-85A0-E5CC26D8B380}" presName="parallelogram2" presStyleLbl="alignNode1" presStyleIdx="15" presStyleCnt="91"/>
      <dgm:spPr/>
    </dgm:pt>
    <dgm:pt modelId="{25CC156E-2A06-43A9-95E8-94534ECF9B88}" type="pres">
      <dgm:prSet presAssocID="{9341FA71-CCB3-4DAE-85A0-E5CC26D8B380}" presName="parallelogram3" presStyleLbl="alignNode1" presStyleIdx="16" presStyleCnt="91"/>
      <dgm:spPr/>
    </dgm:pt>
    <dgm:pt modelId="{1955E8EF-C343-453D-947E-EEFF074430A0}" type="pres">
      <dgm:prSet presAssocID="{9341FA71-CCB3-4DAE-85A0-E5CC26D8B380}" presName="parallelogram4" presStyleLbl="alignNode1" presStyleIdx="17" presStyleCnt="91"/>
      <dgm:spPr/>
    </dgm:pt>
    <dgm:pt modelId="{15317373-EF64-4BC0-A318-A745A3D7D766}" type="pres">
      <dgm:prSet presAssocID="{9341FA71-CCB3-4DAE-85A0-E5CC26D8B380}" presName="parallelogram5" presStyleLbl="alignNode1" presStyleIdx="18" presStyleCnt="91"/>
      <dgm:spPr/>
    </dgm:pt>
    <dgm:pt modelId="{B9F75495-F306-4993-B094-FD18A47BE7F1}" type="pres">
      <dgm:prSet presAssocID="{9341FA71-CCB3-4DAE-85A0-E5CC26D8B380}" presName="parallelogram6" presStyleLbl="alignNode1" presStyleIdx="19" presStyleCnt="91"/>
      <dgm:spPr/>
    </dgm:pt>
    <dgm:pt modelId="{65EF3000-3EEE-449E-AA98-BC88B477CCEF}" type="pres">
      <dgm:prSet presAssocID="{9341FA71-CCB3-4DAE-85A0-E5CC26D8B380}" presName="parallelogram7" presStyleLbl="alignNode1" presStyleIdx="20" presStyleCnt="91"/>
      <dgm:spPr/>
    </dgm:pt>
    <dgm:pt modelId="{DC2D2307-84B4-4D4B-BC6D-BB15F852DFDA}" type="pres">
      <dgm:prSet presAssocID="{FE5E71A0-D373-4C14-B8E3-34566C65AFD8}" presName="sibTrans" presStyleCnt="0"/>
      <dgm:spPr/>
    </dgm:pt>
    <dgm:pt modelId="{6CDF9D3C-719B-498B-B0B1-D1E74FBD31C6}" type="pres">
      <dgm:prSet presAssocID="{366D667F-32DA-480B-A7E9-486F85ACDB3D}" presName="parenttextcomposite" presStyleCnt="0"/>
      <dgm:spPr/>
    </dgm:pt>
    <dgm:pt modelId="{AB1EF99B-5F61-459E-8946-E71CD3B7D297}" type="pres">
      <dgm:prSet presAssocID="{366D667F-32DA-480B-A7E9-486F85ACDB3D}" presName="parenttext" presStyleLbl="revTx" presStyleIdx="3" presStyleCnt="13">
        <dgm:presLayoutVars>
          <dgm:chMax/>
          <dgm:chPref val="2"/>
          <dgm:bulletEnabled val="1"/>
        </dgm:presLayoutVars>
      </dgm:prSet>
      <dgm:spPr/>
    </dgm:pt>
    <dgm:pt modelId="{B71D4119-3EFA-46FB-BFD3-FE1813A2670C}" type="pres">
      <dgm:prSet presAssocID="{366D667F-32DA-480B-A7E9-486F85ACDB3D}" presName="parallelogramComposite" presStyleCnt="0"/>
      <dgm:spPr/>
    </dgm:pt>
    <dgm:pt modelId="{F8F204DD-B59F-41D0-9CEE-AA50EA304D10}" type="pres">
      <dgm:prSet presAssocID="{366D667F-32DA-480B-A7E9-486F85ACDB3D}" presName="parallelogram1" presStyleLbl="alignNode1" presStyleIdx="21" presStyleCnt="91"/>
      <dgm:spPr/>
    </dgm:pt>
    <dgm:pt modelId="{68FD739E-6ADF-4508-91B3-EDE541EFD395}" type="pres">
      <dgm:prSet presAssocID="{366D667F-32DA-480B-A7E9-486F85ACDB3D}" presName="parallelogram2" presStyleLbl="alignNode1" presStyleIdx="22" presStyleCnt="91"/>
      <dgm:spPr/>
    </dgm:pt>
    <dgm:pt modelId="{F18AFB12-49A3-4CF5-8699-6F63B474FFD2}" type="pres">
      <dgm:prSet presAssocID="{366D667F-32DA-480B-A7E9-486F85ACDB3D}" presName="parallelogram3" presStyleLbl="alignNode1" presStyleIdx="23" presStyleCnt="91"/>
      <dgm:spPr/>
    </dgm:pt>
    <dgm:pt modelId="{21232C37-6CD4-4316-939F-B873DEA04DD5}" type="pres">
      <dgm:prSet presAssocID="{366D667F-32DA-480B-A7E9-486F85ACDB3D}" presName="parallelogram4" presStyleLbl="alignNode1" presStyleIdx="24" presStyleCnt="91"/>
      <dgm:spPr/>
    </dgm:pt>
    <dgm:pt modelId="{2169C729-8736-432E-8540-8D223E4AF12A}" type="pres">
      <dgm:prSet presAssocID="{366D667F-32DA-480B-A7E9-486F85ACDB3D}" presName="parallelogram5" presStyleLbl="alignNode1" presStyleIdx="25" presStyleCnt="91"/>
      <dgm:spPr/>
    </dgm:pt>
    <dgm:pt modelId="{AA7F4B43-2FF1-4277-8EC7-4D1B4462860C}" type="pres">
      <dgm:prSet presAssocID="{366D667F-32DA-480B-A7E9-486F85ACDB3D}" presName="parallelogram6" presStyleLbl="alignNode1" presStyleIdx="26" presStyleCnt="91"/>
      <dgm:spPr/>
    </dgm:pt>
    <dgm:pt modelId="{A47FB3FA-85B3-43FF-82E0-3E9F999F87C0}" type="pres">
      <dgm:prSet presAssocID="{366D667F-32DA-480B-A7E9-486F85ACDB3D}" presName="parallelogram7" presStyleLbl="alignNode1" presStyleIdx="27" presStyleCnt="91"/>
      <dgm:spPr/>
    </dgm:pt>
    <dgm:pt modelId="{E2EE0E8D-B795-42A4-91C8-01054D1D4649}" type="pres">
      <dgm:prSet presAssocID="{2F02AAF7-4B7E-4310-A71E-1E89299F5142}" presName="sibTrans" presStyleCnt="0"/>
      <dgm:spPr/>
    </dgm:pt>
    <dgm:pt modelId="{739EB7C6-D83A-4819-9FBD-6519EB6B062E}" type="pres">
      <dgm:prSet presAssocID="{EFB8CC05-4317-4FF6-8EAE-A881C1E930B4}" presName="parenttextcomposite" presStyleCnt="0"/>
      <dgm:spPr/>
    </dgm:pt>
    <dgm:pt modelId="{9005ACB5-0A4F-4290-8750-6CE85826E08C}" type="pres">
      <dgm:prSet presAssocID="{EFB8CC05-4317-4FF6-8EAE-A881C1E930B4}" presName="parenttext" presStyleLbl="revTx" presStyleIdx="4" presStyleCnt="13">
        <dgm:presLayoutVars>
          <dgm:chMax/>
          <dgm:chPref val="2"/>
          <dgm:bulletEnabled val="1"/>
        </dgm:presLayoutVars>
      </dgm:prSet>
      <dgm:spPr/>
    </dgm:pt>
    <dgm:pt modelId="{C93933E4-E3E8-4351-B9E9-AA71F02FB267}" type="pres">
      <dgm:prSet presAssocID="{EFB8CC05-4317-4FF6-8EAE-A881C1E930B4}" presName="parallelogramComposite" presStyleCnt="0"/>
      <dgm:spPr/>
    </dgm:pt>
    <dgm:pt modelId="{AE77704A-80A7-4641-91FB-E8737A416159}" type="pres">
      <dgm:prSet presAssocID="{EFB8CC05-4317-4FF6-8EAE-A881C1E930B4}" presName="parallelogram1" presStyleLbl="alignNode1" presStyleIdx="28" presStyleCnt="91"/>
      <dgm:spPr/>
    </dgm:pt>
    <dgm:pt modelId="{1B4BE734-91DE-4417-B9ED-477A1D2599B0}" type="pres">
      <dgm:prSet presAssocID="{EFB8CC05-4317-4FF6-8EAE-A881C1E930B4}" presName="parallelogram2" presStyleLbl="alignNode1" presStyleIdx="29" presStyleCnt="91"/>
      <dgm:spPr/>
    </dgm:pt>
    <dgm:pt modelId="{301E9E9E-A51C-47C0-9C92-12D95601B894}" type="pres">
      <dgm:prSet presAssocID="{EFB8CC05-4317-4FF6-8EAE-A881C1E930B4}" presName="parallelogram3" presStyleLbl="alignNode1" presStyleIdx="30" presStyleCnt="91"/>
      <dgm:spPr/>
    </dgm:pt>
    <dgm:pt modelId="{CCE6A7C4-DF26-4F75-874A-21328338BCB6}" type="pres">
      <dgm:prSet presAssocID="{EFB8CC05-4317-4FF6-8EAE-A881C1E930B4}" presName="parallelogram4" presStyleLbl="alignNode1" presStyleIdx="31" presStyleCnt="91"/>
      <dgm:spPr/>
    </dgm:pt>
    <dgm:pt modelId="{AE191FF8-3E9D-4F8E-8BE9-DBD83343D2B1}" type="pres">
      <dgm:prSet presAssocID="{EFB8CC05-4317-4FF6-8EAE-A881C1E930B4}" presName="parallelogram5" presStyleLbl="alignNode1" presStyleIdx="32" presStyleCnt="91"/>
      <dgm:spPr/>
    </dgm:pt>
    <dgm:pt modelId="{3CF0E6F1-2FE4-4BB6-8C6F-A4DEFEA5A052}" type="pres">
      <dgm:prSet presAssocID="{EFB8CC05-4317-4FF6-8EAE-A881C1E930B4}" presName="parallelogram6" presStyleLbl="alignNode1" presStyleIdx="33" presStyleCnt="91"/>
      <dgm:spPr/>
    </dgm:pt>
    <dgm:pt modelId="{D6B3AE01-A638-4484-9119-9577DF9397DE}" type="pres">
      <dgm:prSet presAssocID="{EFB8CC05-4317-4FF6-8EAE-A881C1E930B4}" presName="parallelogram7" presStyleLbl="alignNode1" presStyleIdx="34" presStyleCnt="91"/>
      <dgm:spPr/>
    </dgm:pt>
    <dgm:pt modelId="{9882DC20-1636-4296-ADAE-C357B697D675}" type="pres">
      <dgm:prSet presAssocID="{9DA95A0D-CC20-404B-89C0-79AF1EAA379F}" presName="sibTrans" presStyleCnt="0"/>
      <dgm:spPr/>
    </dgm:pt>
    <dgm:pt modelId="{5C92E424-B6AB-426C-9470-A81B2A803D48}" type="pres">
      <dgm:prSet presAssocID="{BAFEB366-C012-4F8B-A6EF-558D4B5AAFE1}" presName="parenttextcomposite" presStyleCnt="0"/>
      <dgm:spPr/>
    </dgm:pt>
    <dgm:pt modelId="{C6E7385F-0179-482E-9BA9-FDCD1F802E06}" type="pres">
      <dgm:prSet presAssocID="{BAFEB366-C012-4F8B-A6EF-558D4B5AAFE1}" presName="parenttext" presStyleLbl="revTx" presStyleIdx="5" presStyleCnt="13">
        <dgm:presLayoutVars>
          <dgm:chMax/>
          <dgm:chPref val="2"/>
          <dgm:bulletEnabled val="1"/>
        </dgm:presLayoutVars>
      </dgm:prSet>
      <dgm:spPr/>
    </dgm:pt>
    <dgm:pt modelId="{05F15F9C-7DBD-4D3C-8B6B-829368561936}" type="pres">
      <dgm:prSet presAssocID="{BAFEB366-C012-4F8B-A6EF-558D4B5AAFE1}" presName="parallelogramComposite" presStyleCnt="0"/>
      <dgm:spPr/>
    </dgm:pt>
    <dgm:pt modelId="{3A456611-21D8-4549-A417-7451A567BDFF}" type="pres">
      <dgm:prSet presAssocID="{BAFEB366-C012-4F8B-A6EF-558D4B5AAFE1}" presName="parallelogram1" presStyleLbl="alignNode1" presStyleIdx="35" presStyleCnt="91"/>
      <dgm:spPr/>
    </dgm:pt>
    <dgm:pt modelId="{CE9E88C2-7639-49BA-9860-70ACD30B3778}" type="pres">
      <dgm:prSet presAssocID="{BAFEB366-C012-4F8B-A6EF-558D4B5AAFE1}" presName="parallelogram2" presStyleLbl="alignNode1" presStyleIdx="36" presStyleCnt="91"/>
      <dgm:spPr/>
    </dgm:pt>
    <dgm:pt modelId="{05F29D19-3563-4387-A28B-E9B3E10671DB}" type="pres">
      <dgm:prSet presAssocID="{BAFEB366-C012-4F8B-A6EF-558D4B5AAFE1}" presName="parallelogram3" presStyleLbl="alignNode1" presStyleIdx="37" presStyleCnt="91"/>
      <dgm:spPr/>
    </dgm:pt>
    <dgm:pt modelId="{E3C1B751-9491-4E58-8132-7392E1998FAB}" type="pres">
      <dgm:prSet presAssocID="{BAFEB366-C012-4F8B-A6EF-558D4B5AAFE1}" presName="parallelogram4" presStyleLbl="alignNode1" presStyleIdx="38" presStyleCnt="91"/>
      <dgm:spPr/>
    </dgm:pt>
    <dgm:pt modelId="{524A358B-6EEC-4EFB-A454-AC4FCB953C64}" type="pres">
      <dgm:prSet presAssocID="{BAFEB366-C012-4F8B-A6EF-558D4B5AAFE1}" presName="parallelogram5" presStyleLbl="alignNode1" presStyleIdx="39" presStyleCnt="91"/>
      <dgm:spPr/>
    </dgm:pt>
    <dgm:pt modelId="{E2218D8B-2E89-40F8-9BAB-86CAACD0F22E}" type="pres">
      <dgm:prSet presAssocID="{BAFEB366-C012-4F8B-A6EF-558D4B5AAFE1}" presName="parallelogram6" presStyleLbl="alignNode1" presStyleIdx="40" presStyleCnt="91"/>
      <dgm:spPr/>
    </dgm:pt>
    <dgm:pt modelId="{3387F800-C6E6-4A6E-9DBB-DD11CEC74CDF}" type="pres">
      <dgm:prSet presAssocID="{BAFEB366-C012-4F8B-A6EF-558D4B5AAFE1}" presName="parallelogram7" presStyleLbl="alignNode1" presStyleIdx="41" presStyleCnt="91"/>
      <dgm:spPr/>
    </dgm:pt>
    <dgm:pt modelId="{D04C2C7A-1F34-4924-8F67-69220DF433BD}" type="pres">
      <dgm:prSet presAssocID="{8F2DCE70-97B5-403C-A0EB-B941C02F93A4}" presName="sibTrans" presStyleCnt="0"/>
      <dgm:spPr/>
    </dgm:pt>
    <dgm:pt modelId="{B4690861-836E-43E3-981C-530BB3E74E6F}" type="pres">
      <dgm:prSet presAssocID="{BAD634C1-703B-43D2-99E7-E77029DD24E7}" presName="parenttextcomposite" presStyleCnt="0"/>
      <dgm:spPr/>
    </dgm:pt>
    <dgm:pt modelId="{3374A423-A9AC-42A7-808D-B1D0E9B988CF}" type="pres">
      <dgm:prSet presAssocID="{BAD634C1-703B-43D2-99E7-E77029DD24E7}" presName="parenttext" presStyleLbl="revTx" presStyleIdx="6" presStyleCnt="13">
        <dgm:presLayoutVars>
          <dgm:chMax/>
          <dgm:chPref val="2"/>
          <dgm:bulletEnabled val="1"/>
        </dgm:presLayoutVars>
      </dgm:prSet>
      <dgm:spPr/>
    </dgm:pt>
    <dgm:pt modelId="{51C53548-4709-4DDA-85FF-7D18E4BDFFD1}" type="pres">
      <dgm:prSet presAssocID="{BAD634C1-703B-43D2-99E7-E77029DD24E7}" presName="parallelogramComposite" presStyleCnt="0"/>
      <dgm:spPr/>
    </dgm:pt>
    <dgm:pt modelId="{48FF9FC2-B1D2-4B71-86EF-EFEA000E11A4}" type="pres">
      <dgm:prSet presAssocID="{BAD634C1-703B-43D2-99E7-E77029DD24E7}" presName="parallelogram1" presStyleLbl="alignNode1" presStyleIdx="42" presStyleCnt="91"/>
      <dgm:spPr/>
    </dgm:pt>
    <dgm:pt modelId="{7D9169A9-959A-473F-8CF8-80F6B2565780}" type="pres">
      <dgm:prSet presAssocID="{BAD634C1-703B-43D2-99E7-E77029DD24E7}" presName="parallelogram2" presStyleLbl="alignNode1" presStyleIdx="43" presStyleCnt="91"/>
      <dgm:spPr/>
    </dgm:pt>
    <dgm:pt modelId="{44961710-8760-4546-A021-51CD9CEEA876}" type="pres">
      <dgm:prSet presAssocID="{BAD634C1-703B-43D2-99E7-E77029DD24E7}" presName="parallelogram3" presStyleLbl="alignNode1" presStyleIdx="44" presStyleCnt="91"/>
      <dgm:spPr/>
    </dgm:pt>
    <dgm:pt modelId="{EE8E31B1-F10E-4B15-B016-011EC7E27B4E}" type="pres">
      <dgm:prSet presAssocID="{BAD634C1-703B-43D2-99E7-E77029DD24E7}" presName="parallelogram4" presStyleLbl="alignNode1" presStyleIdx="45" presStyleCnt="91"/>
      <dgm:spPr/>
    </dgm:pt>
    <dgm:pt modelId="{6A2CC0AE-0FE1-43A8-9BC6-2E324DA8E169}" type="pres">
      <dgm:prSet presAssocID="{BAD634C1-703B-43D2-99E7-E77029DD24E7}" presName="parallelogram5" presStyleLbl="alignNode1" presStyleIdx="46" presStyleCnt="91"/>
      <dgm:spPr/>
    </dgm:pt>
    <dgm:pt modelId="{0F111702-B281-453A-B470-6980065F6CCB}" type="pres">
      <dgm:prSet presAssocID="{BAD634C1-703B-43D2-99E7-E77029DD24E7}" presName="parallelogram6" presStyleLbl="alignNode1" presStyleIdx="47" presStyleCnt="91"/>
      <dgm:spPr/>
    </dgm:pt>
    <dgm:pt modelId="{DD1828BA-EEDE-4B95-9B02-A9471B62CED6}" type="pres">
      <dgm:prSet presAssocID="{BAD634C1-703B-43D2-99E7-E77029DD24E7}" presName="parallelogram7" presStyleLbl="alignNode1" presStyleIdx="48" presStyleCnt="91"/>
      <dgm:spPr/>
    </dgm:pt>
    <dgm:pt modelId="{FBAD3907-E3FF-4295-8E77-535FB68B7ADD}" type="pres">
      <dgm:prSet presAssocID="{13820483-D6E0-4EC6-BA35-21CB42139BCC}" presName="sibTrans" presStyleCnt="0"/>
      <dgm:spPr/>
    </dgm:pt>
    <dgm:pt modelId="{C8290382-FEB4-4D33-B81B-121255ADE7A9}" type="pres">
      <dgm:prSet presAssocID="{27E28EBE-79E1-4726-A96F-157F5C408996}" presName="parenttextcomposite" presStyleCnt="0"/>
      <dgm:spPr/>
    </dgm:pt>
    <dgm:pt modelId="{32535DC1-6AD9-42B9-8D8F-B197D06E2A50}" type="pres">
      <dgm:prSet presAssocID="{27E28EBE-79E1-4726-A96F-157F5C408996}" presName="parenttext" presStyleLbl="revTx" presStyleIdx="7" presStyleCnt="13">
        <dgm:presLayoutVars>
          <dgm:chMax/>
          <dgm:chPref val="2"/>
          <dgm:bulletEnabled val="1"/>
        </dgm:presLayoutVars>
      </dgm:prSet>
      <dgm:spPr/>
    </dgm:pt>
    <dgm:pt modelId="{3E84D9DF-9A06-40CB-BDF0-A4E0212CC99F}" type="pres">
      <dgm:prSet presAssocID="{27E28EBE-79E1-4726-A96F-157F5C408996}" presName="parallelogramComposite" presStyleCnt="0"/>
      <dgm:spPr/>
    </dgm:pt>
    <dgm:pt modelId="{725DEA76-FEB2-462B-BE9D-47127D53195E}" type="pres">
      <dgm:prSet presAssocID="{27E28EBE-79E1-4726-A96F-157F5C408996}" presName="parallelogram1" presStyleLbl="alignNode1" presStyleIdx="49" presStyleCnt="91"/>
      <dgm:spPr/>
    </dgm:pt>
    <dgm:pt modelId="{B3779EBF-0277-458B-90AD-24C31933CC5E}" type="pres">
      <dgm:prSet presAssocID="{27E28EBE-79E1-4726-A96F-157F5C408996}" presName="parallelogram2" presStyleLbl="alignNode1" presStyleIdx="50" presStyleCnt="91"/>
      <dgm:spPr/>
    </dgm:pt>
    <dgm:pt modelId="{6AD6BD2C-4F4E-4318-87DE-1B476D10EE4B}" type="pres">
      <dgm:prSet presAssocID="{27E28EBE-79E1-4726-A96F-157F5C408996}" presName="parallelogram3" presStyleLbl="alignNode1" presStyleIdx="51" presStyleCnt="91"/>
      <dgm:spPr/>
    </dgm:pt>
    <dgm:pt modelId="{09F65B6C-F648-47F6-B57A-0BF17DFCDB2A}" type="pres">
      <dgm:prSet presAssocID="{27E28EBE-79E1-4726-A96F-157F5C408996}" presName="parallelogram4" presStyleLbl="alignNode1" presStyleIdx="52" presStyleCnt="91"/>
      <dgm:spPr/>
    </dgm:pt>
    <dgm:pt modelId="{212D46C0-4F17-49E9-A932-84B5F1688F04}" type="pres">
      <dgm:prSet presAssocID="{27E28EBE-79E1-4726-A96F-157F5C408996}" presName="parallelogram5" presStyleLbl="alignNode1" presStyleIdx="53" presStyleCnt="91"/>
      <dgm:spPr/>
    </dgm:pt>
    <dgm:pt modelId="{E4A2D097-4E17-4E9F-936B-0FD5F38CE579}" type="pres">
      <dgm:prSet presAssocID="{27E28EBE-79E1-4726-A96F-157F5C408996}" presName="parallelogram6" presStyleLbl="alignNode1" presStyleIdx="54" presStyleCnt="91"/>
      <dgm:spPr/>
    </dgm:pt>
    <dgm:pt modelId="{E8847D9D-9B0D-4711-8A08-CECA0A986DB0}" type="pres">
      <dgm:prSet presAssocID="{27E28EBE-79E1-4726-A96F-157F5C408996}" presName="parallelogram7" presStyleLbl="alignNode1" presStyleIdx="55" presStyleCnt="91"/>
      <dgm:spPr/>
    </dgm:pt>
    <dgm:pt modelId="{BFC49394-C431-4ED5-A20D-B7B037755010}" type="pres">
      <dgm:prSet presAssocID="{2BC85238-A478-41E4-9958-598EB974D4D2}" presName="sibTrans" presStyleCnt="0"/>
      <dgm:spPr/>
    </dgm:pt>
    <dgm:pt modelId="{2AE3C59D-AF5B-44E2-99BA-0925E210965F}" type="pres">
      <dgm:prSet presAssocID="{7F11D090-FDC7-4027-BC74-67892FFB2962}" presName="parenttextcomposite" presStyleCnt="0"/>
      <dgm:spPr/>
    </dgm:pt>
    <dgm:pt modelId="{619D65B4-3E3F-4289-A80E-1E7ABB60C452}" type="pres">
      <dgm:prSet presAssocID="{7F11D090-FDC7-4027-BC74-67892FFB2962}" presName="parenttext" presStyleLbl="revTx" presStyleIdx="8" presStyleCnt="13">
        <dgm:presLayoutVars>
          <dgm:chMax/>
          <dgm:chPref val="2"/>
          <dgm:bulletEnabled val="1"/>
        </dgm:presLayoutVars>
      </dgm:prSet>
      <dgm:spPr/>
    </dgm:pt>
    <dgm:pt modelId="{C782DE83-139B-4EDA-B3E5-7E58C667753B}" type="pres">
      <dgm:prSet presAssocID="{7F11D090-FDC7-4027-BC74-67892FFB2962}" presName="parallelogramComposite" presStyleCnt="0"/>
      <dgm:spPr/>
    </dgm:pt>
    <dgm:pt modelId="{D35F0990-A275-4ECB-8217-D38913F8664C}" type="pres">
      <dgm:prSet presAssocID="{7F11D090-FDC7-4027-BC74-67892FFB2962}" presName="parallelogram1" presStyleLbl="alignNode1" presStyleIdx="56" presStyleCnt="91"/>
      <dgm:spPr/>
    </dgm:pt>
    <dgm:pt modelId="{BE6CEFC1-158B-4595-8DA2-158011B264D4}" type="pres">
      <dgm:prSet presAssocID="{7F11D090-FDC7-4027-BC74-67892FFB2962}" presName="parallelogram2" presStyleLbl="alignNode1" presStyleIdx="57" presStyleCnt="91"/>
      <dgm:spPr/>
    </dgm:pt>
    <dgm:pt modelId="{E246D79F-3475-42F5-AB56-2B0B49927E63}" type="pres">
      <dgm:prSet presAssocID="{7F11D090-FDC7-4027-BC74-67892FFB2962}" presName="parallelogram3" presStyleLbl="alignNode1" presStyleIdx="58" presStyleCnt="91"/>
      <dgm:spPr/>
    </dgm:pt>
    <dgm:pt modelId="{F294137A-AA0C-4551-8349-53881CC0011A}" type="pres">
      <dgm:prSet presAssocID="{7F11D090-FDC7-4027-BC74-67892FFB2962}" presName="parallelogram4" presStyleLbl="alignNode1" presStyleIdx="59" presStyleCnt="91"/>
      <dgm:spPr/>
    </dgm:pt>
    <dgm:pt modelId="{DAC3A098-EB3C-42CD-B547-57606A660C7B}" type="pres">
      <dgm:prSet presAssocID="{7F11D090-FDC7-4027-BC74-67892FFB2962}" presName="parallelogram5" presStyleLbl="alignNode1" presStyleIdx="60" presStyleCnt="91"/>
      <dgm:spPr/>
    </dgm:pt>
    <dgm:pt modelId="{8C0186BE-BB59-491D-8743-B4A923E42D83}" type="pres">
      <dgm:prSet presAssocID="{7F11D090-FDC7-4027-BC74-67892FFB2962}" presName="parallelogram6" presStyleLbl="alignNode1" presStyleIdx="61" presStyleCnt="91"/>
      <dgm:spPr/>
    </dgm:pt>
    <dgm:pt modelId="{035EB09C-A682-489C-A7A2-0A98EF332C11}" type="pres">
      <dgm:prSet presAssocID="{7F11D090-FDC7-4027-BC74-67892FFB2962}" presName="parallelogram7" presStyleLbl="alignNode1" presStyleIdx="62" presStyleCnt="91"/>
      <dgm:spPr/>
    </dgm:pt>
    <dgm:pt modelId="{A8E3CCAF-658D-4638-9BB9-C7A2EB71EF00}" type="pres">
      <dgm:prSet presAssocID="{39FBCF1E-C780-4239-AF7C-839AF9F6C6AB}" presName="sibTrans" presStyleCnt="0"/>
      <dgm:spPr/>
    </dgm:pt>
    <dgm:pt modelId="{27401085-C668-468D-A76A-A42B23D15346}" type="pres">
      <dgm:prSet presAssocID="{8D35CC5D-1D7D-4661-A4C7-874B90AB53C0}" presName="parenttextcomposite" presStyleCnt="0"/>
      <dgm:spPr/>
    </dgm:pt>
    <dgm:pt modelId="{913FE27E-AA47-4A11-954A-239B618A95E5}" type="pres">
      <dgm:prSet presAssocID="{8D35CC5D-1D7D-4661-A4C7-874B90AB53C0}" presName="parenttext" presStyleLbl="revTx" presStyleIdx="9" presStyleCnt="13">
        <dgm:presLayoutVars>
          <dgm:chMax/>
          <dgm:chPref val="2"/>
          <dgm:bulletEnabled val="1"/>
        </dgm:presLayoutVars>
      </dgm:prSet>
      <dgm:spPr/>
    </dgm:pt>
    <dgm:pt modelId="{94F571D5-A1D5-4BBB-BCFB-10293E8C7359}" type="pres">
      <dgm:prSet presAssocID="{8D35CC5D-1D7D-4661-A4C7-874B90AB53C0}" presName="parallelogramComposite" presStyleCnt="0"/>
      <dgm:spPr/>
    </dgm:pt>
    <dgm:pt modelId="{8D442187-DE62-4923-9DAE-6C74152A8DD4}" type="pres">
      <dgm:prSet presAssocID="{8D35CC5D-1D7D-4661-A4C7-874B90AB53C0}" presName="parallelogram1" presStyleLbl="alignNode1" presStyleIdx="63" presStyleCnt="91"/>
      <dgm:spPr/>
    </dgm:pt>
    <dgm:pt modelId="{AE317981-49A0-4EA1-8213-E90AC7A088F2}" type="pres">
      <dgm:prSet presAssocID="{8D35CC5D-1D7D-4661-A4C7-874B90AB53C0}" presName="parallelogram2" presStyleLbl="alignNode1" presStyleIdx="64" presStyleCnt="91"/>
      <dgm:spPr/>
    </dgm:pt>
    <dgm:pt modelId="{CD852E4D-D844-4459-B77B-4452A42D5291}" type="pres">
      <dgm:prSet presAssocID="{8D35CC5D-1D7D-4661-A4C7-874B90AB53C0}" presName="parallelogram3" presStyleLbl="alignNode1" presStyleIdx="65" presStyleCnt="91"/>
      <dgm:spPr/>
    </dgm:pt>
    <dgm:pt modelId="{4E108DDF-7F90-4546-ADEA-D14346E8BB85}" type="pres">
      <dgm:prSet presAssocID="{8D35CC5D-1D7D-4661-A4C7-874B90AB53C0}" presName="parallelogram4" presStyleLbl="alignNode1" presStyleIdx="66" presStyleCnt="91"/>
      <dgm:spPr/>
    </dgm:pt>
    <dgm:pt modelId="{82335AD4-9D5E-4E36-ADE1-B1C13288A208}" type="pres">
      <dgm:prSet presAssocID="{8D35CC5D-1D7D-4661-A4C7-874B90AB53C0}" presName="parallelogram5" presStyleLbl="alignNode1" presStyleIdx="67" presStyleCnt="91"/>
      <dgm:spPr/>
    </dgm:pt>
    <dgm:pt modelId="{9305A504-AE53-4C0E-BE33-409F1333A683}" type="pres">
      <dgm:prSet presAssocID="{8D35CC5D-1D7D-4661-A4C7-874B90AB53C0}" presName="parallelogram6" presStyleLbl="alignNode1" presStyleIdx="68" presStyleCnt="91"/>
      <dgm:spPr/>
    </dgm:pt>
    <dgm:pt modelId="{7DCE4D7E-6F9A-48F3-9AFB-30E866C2617F}" type="pres">
      <dgm:prSet presAssocID="{8D35CC5D-1D7D-4661-A4C7-874B90AB53C0}" presName="parallelogram7" presStyleLbl="alignNode1" presStyleIdx="69" presStyleCnt="91"/>
      <dgm:spPr/>
    </dgm:pt>
    <dgm:pt modelId="{FF00A500-1A45-471D-8EC3-F2F6BDDB0A2A}" type="pres">
      <dgm:prSet presAssocID="{34125EFC-41C8-4527-B5CC-FB07B466081B}" presName="sibTrans" presStyleCnt="0"/>
      <dgm:spPr/>
    </dgm:pt>
    <dgm:pt modelId="{2FD63E23-4104-440C-A5DB-FB60B443CD40}" type="pres">
      <dgm:prSet presAssocID="{B4B08910-6B0E-4153-AAFB-8C0D82D6281C}" presName="parenttextcomposite" presStyleCnt="0"/>
      <dgm:spPr/>
    </dgm:pt>
    <dgm:pt modelId="{F5452080-A576-44BF-93BE-0705D67752A0}" type="pres">
      <dgm:prSet presAssocID="{B4B08910-6B0E-4153-AAFB-8C0D82D6281C}" presName="parenttext" presStyleLbl="revTx" presStyleIdx="10" presStyleCnt="13">
        <dgm:presLayoutVars>
          <dgm:chMax/>
          <dgm:chPref val="2"/>
          <dgm:bulletEnabled val="1"/>
        </dgm:presLayoutVars>
      </dgm:prSet>
      <dgm:spPr/>
    </dgm:pt>
    <dgm:pt modelId="{EC16A729-627B-4025-AE58-4DE2715BCEE1}" type="pres">
      <dgm:prSet presAssocID="{B4B08910-6B0E-4153-AAFB-8C0D82D6281C}" presName="parallelogramComposite" presStyleCnt="0"/>
      <dgm:spPr/>
    </dgm:pt>
    <dgm:pt modelId="{E266CF92-573F-46D0-B8DB-DA6B52AD7559}" type="pres">
      <dgm:prSet presAssocID="{B4B08910-6B0E-4153-AAFB-8C0D82D6281C}" presName="parallelogram1" presStyleLbl="alignNode1" presStyleIdx="70" presStyleCnt="91"/>
      <dgm:spPr/>
    </dgm:pt>
    <dgm:pt modelId="{3CF4EBB3-A399-40E7-B73A-037EAE2D77C0}" type="pres">
      <dgm:prSet presAssocID="{B4B08910-6B0E-4153-AAFB-8C0D82D6281C}" presName="parallelogram2" presStyleLbl="alignNode1" presStyleIdx="71" presStyleCnt="91"/>
      <dgm:spPr/>
    </dgm:pt>
    <dgm:pt modelId="{F5E1DDFF-C7C3-415E-A29D-FAB304D5C237}" type="pres">
      <dgm:prSet presAssocID="{B4B08910-6B0E-4153-AAFB-8C0D82D6281C}" presName="parallelogram3" presStyleLbl="alignNode1" presStyleIdx="72" presStyleCnt="91"/>
      <dgm:spPr/>
    </dgm:pt>
    <dgm:pt modelId="{0FA0511B-09D3-424E-9F7D-5FB598C9CFFD}" type="pres">
      <dgm:prSet presAssocID="{B4B08910-6B0E-4153-AAFB-8C0D82D6281C}" presName="parallelogram4" presStyleLbl="alignNode1" presStyleIdx="73" presStyleCnt="91"/>
      <dgm:spPr/>
    </dgm:pt>
    <dgm:pt modelId="{2DACC9BF-0C50-490B-A04F-453460464036}" type="pres">
      <dgm:prSet presAssocID="{B4B08910-6B0E-4153-AAFB-8C0D82D6281C}" presName="parallelogram5" presStyleLbl="alignNode1" presStyleIdx="74" presStyleCnt="91"/>
      <dgm:spPr/>
    </dgm:pt>
    <dgm:pt modelId="{A63B0FD9-73C4-4DD3-875A-CD1E4962FBD2}" type="pres">
      <dgm:prSet presAssocID="{B4B08910-6B0E-4153-AAFB-8C0D82D6281C}" presName="parallelogram6" presStyleLbl="alignNode1" presStyleIdx="75" presStyleCnt="91"/>
      <dgm:spPr/>
    </dgm:pt>
    <dgm:pt modelId="{78C89366-BB42-4D72-82F1-BFA6BADF8D24}" type="pres">
      <dgm:prSet presAssocID="{B4B08910-6B0E-4153-AAFB-8C0D82D6281C}" presName="parallelogram7" presStyleLbl="alignNode1" presStyleIdx="76" presStyleCnt="91"/>
      <dgm:spPr/>
    </dgm:pt>
    <dgm:pt modelId="{95F3A547-4522-43A4-88C3-D7569C532430}" type="pres">
      <dgm:prSet presAssocID="{030F73FF-53A5-47EC-A076-17003A1B0413}" presName="sibTrans" presStyleCnt="0"/>
      <dgm:spPr/>
    </dgm:pt>
    <dgm:pt modelId="{D3C25755-FF84-4484-AB73-6AA80B2EB357}" type="pres">
      <dgm:prSet presAssocID="{3BC084B0-F24F-4273-B7D5-E43364B56C94}" presName="parenttextcomposite" presStyleCnt="0"/>
      <dgm:spPr/>
    </dgm:pt>
    <dgm:pt modelId="{6D560CD3-B65B-4021-9F22-C433E3EA6675}" type="pres">
      <dgm:prSet presAssocID="{3BC084B0-F24F-4273-B7D5-E43364B56C94}" presName="parenttext" presStyleLbl="revTx" presStyleIdx="11" presStyleCnt="13">
        <dgm:presLayoutVars>
          <dgm:chMax/>
          <dgm:chPref val="2"/>
          <dgm:bulletEnabled val="1"/>
        </dgm:presLayoutVars>
      </dgm:prSet>
      <dgm:spPr/>
    </dgm:pt>
    <dgm:pt modelId="{81D1189C-4D7A-4846-A8B4-7DFE8DBA92DE}" type="pres">
      <dgm:prSet presAssocID="{3BC084B0-F24F-4273-B7D5-E43364B56C94}" presName="parallelogramComposite" presStyleCnt="0"/>
      <dgm:spPr/>
    </dgm:pt>
    <dgm:pt modelId="{C45AFEF6-EF61-42AD-A672-C07987E729A7}" type="pres">
      <dgm:prSet presAssocID="{3BC084B0-F24F-4273-B7D5-E43364B56C94}" presName="parallelogram1" presStyleLbl="alignNode1" presStyleIdx="77" presStyleCnt="91"/>
      <dgm:spPr/>
    </dgm:pt>
    <dgm:pt modelId="{95D29B96-0BC8-4A73-9AB5-AF22AF1238A0}" type="pres">
      <dgm:prSet presAssocID="{3BC084B0-F24F-4273-B7D5-E43364B56C94}" presName="parallelogram2" presStyleLbl="alignNode1" presStyleIdx="78" presStyleCnt="91"/>
      <dgm:spPr/>
    </dgm:pt>
    <dgm:pt modelId="{FC81A210-0CC8-40F0-A677-518688AA21AD}" type="pres">
      <dgm:prSet presAssocID="{3BC084B0-F24F-4273-B7D5-E43364B56C94}" presName="parallelogram3" presStyleLbl="alignNode1" presStyleIdx="79" presStyleCnt="91"/>
      <dgm:spPr/>
    </dgm:pt>
    <dgm:pt modelId="{88245FB4-0AD8-4171-8F5F-B4D45399AD7A}" type="pres">
      <dgm:prSet presAssocID="{3BC084B0-F24F-4273-B7D5-E43364B56C94}" presName="parallelogram4" presStyleLbl="alignNode1" presStyleIdx="80" presStyleCnt="91"/>
      <dgm:spPr/>
    </dgm:pt>
    <dgm:pt modelId="{6AB88630-926F-40D6-B815-AAACEB9A3AE9}" type="pres">
      <dgm:prSet presAssocID="{3BC084B0-F24F-4273-B7D5-E43364B56C94}" presName="parallelogram5" presStyleLbl="alignNode1" presStyleIdx="81" presStyleCnt="91"/>
      <dgm:spPr/>
    </dgm:pt>
    <dgm:pt modelId="{1C4BB3F2-AB58-441A-93FE-910CE081F114}" type="pres">
      <dgm:prSet presAssocID="{3BC084B0-F24F-4273-B7D5-E43364B56C94}" presName="parallelogram6" presStyleLbl="alignNode1" presStyleIdx="82" presStyleCnt="91"/>
      <dgm:spPr/>
    </dgm:pt>
    <dgm:pt modelId="{25748CF9-F31A-4717-B315-FB54CBCBA63B}" type="pres">
      <dgm:prSet presAssocID="{3BC084B0-F24F-4273-B7D5-E43364B56C94}" presName="parallelogram7" presStyleLbl="alignNode1" presStyleIdx="83" presStyleCnt="91"/>
      <dgm:spPr/>
    </dgm:pt>
    <dgm:pt modelId="{18769EEC-3C4C-4CE3-9C45-BF2EC239B3D4}" type="pres">
      <dgm:prSet presAssocID="{5B41451E-CA8E-4179-BAF4-F5004DEF1FD6}" presName="sibTrans" presStyleCnt="0"/>
      <dgm:spPr/>
    </dgm:pt>
    <dgm:pt modelId="{84D17742-5EA8-4D12-BE12-EE7347B2C6DF}" type="pres">
      <dgm:prSet presAssocID="{8B388CA8-34AA-4169-9F44-1030C5008166}" presName="parenttextcomposite" presStyleCnt="0"/>
      <dgm:spPr/>
    </dgm:pt>
    <dgm:pt modelId="{19420502-C050-4465-AEE2-C5495306A2BA}" type="pres">
      <dgm:prSet presAssocID="{8B388CA8-34AA-4169-9F44-1030C5008166}" presName="parenttext" presStyleLbl="revTx" presStyleIdx="12" presStyleCnt="13">
        <dgm:presLayoutVars>
          <dgm:chMax/>
          <dgm:chPref val="2"/>
          <dgm:bulletEnabled val="1"/>
        </dgm:presLayoutVars>
      </dgm:prSet>
      <dgm:spPr/>
    </dgm:pt>
    <dgm:pt modelId="{E42F9085-FD0D-4187-977F-EB4AC738BBB0}" type="pres">
      <dgm:prSet presAssocID="{8B388CA8-34AA-4169-9F44-1030C5008166}" presName="parallelogramComposite" presStyleCnt="0"/>
      <dgm:spPr/>
    </dgm:pt>
    <dgm:pt modelId="{99DC59EC-AB21-4B1F-B033-9BF4D7047AE8}" type="pres">
      <dgm:prSet presAssocID="{8B388CA8-34AA-4169-9F44-1030C5008166}" presName="parallelogram1" presStyleLbl="alignNode1" presStyleIdx="84" presStyleCnt="91"/>
      <dgm:spPr/>
    </dgm:pt>
    <dgm:pt modelId="{1A004E93-0754-4714-9396-E5C48CB95173}" type="pres">
      <dgm:prSet presAssocID="{8B388CA8-34AA-4169-9F44-1030C5008166}" presName="parallelogram2" presStyleLbl="alignNode1" presStyleIdx="85" presStyleCnt="91"/>
      <dgm:spPr/>
    </dgm:pt>
    <dgm:pt modelId="{6C03F8E2-D73B-431B-A462-FB1F23024666}" type="pres">
      <dgm:prSet presAssocID="{8B388CA8-34AA-4169-9F44-1030C5008166}" presName="parallelogram3" presStyleLbl="alignNode1" presStyleIdx="86" presStyleCnt="91"/>
      <dgm:spPr/>
    </dgm:pt>
    <dgm:pt modelId="{465F711B-97F3-45A4-B2F1-43920EEC2D45}" type="pres">
      <dgm:prSet presAssocID="{8B388CA8-34AA-4169-9F44-1030C5008166}" presName="parallelogram4" presStyleLbl="alignNode1" presStyleIdx="87" presStyleCnt="91"/>
      <dgm:spPr/>
    </dgm:pt>
    <dgm:pt modelId="{C1983643-3DC8-4591-AD7B-C0A1F392BF34}" type="pres">
      <dgm:prSet presAssocID="{8B388CA8-34AA-4169-9F44-1030C5008166}" presName="parallelogram5" presStyleLbl="alignNode1" presStyleIdx="88" presStyleCnt="91"/>
      <dgm:spPr/>
    </dgm:pt>
    <dgm:pt modelId="{E783C89B-77FC-4E3F-B403-1FF093F04058}" type="pres">
      <dgm:prSet presAssocID="{8B388CA8-34AA-4169-9F44-1030C5008166}" presName="parallelogram6" presStyleLbl="alignNode1" presStyleIdx="89" presStyleCnt="91"/>
      <dgm:spPr/>
    </dgm:pt>
    <dgm:pt modelId="{7C7D7CB0-9DC2-43B4-B7B7-8CEBDD08CA6E}" type="pres">
      <dgm:prSet presAssocID="{8B388CA8-34AA-4169-9F44-1030C5008166}" presName="parallelogram7" presStyleLbl="alignNode1" presStyleIdx="90" presStyleCnt="91"/>
      <dgm:spPr/>
    </dgm:pt>
  </dgm:ptLst>
  <dgm:cxnLst>
    <dgm:cxn modelId="{5C568E02-8C7F-43EA-A35E-52B709D40665}" srcId="{8F52C917-2F05-4311-BC23-4D1B47D3EC58}" destId="{BAD634C1-703B-43D2-99E7-E77029DD24E7}" srcOrd="6" destOrd="0" parTransId="{BD19A5CF-54B1-48F6-A2DA-3EA057357020}" sibTransId="{13820483-D6E0-4EC6-BA35-21CB42139BCC}"/>
    <dgm:cxn modelId="{A4FEBE08-BA17-4E45-B9A1-F6C1F20A12DF}" srcId="{8F52C917-2F05-4311-BC23-4D1B47D3EC58}" destId="{4FF70411-4A9F-44EB-930B-A528C9D45560}" srcOrd="0" destOrd="0" parTransId="{6ED77319-2CCD-4077-B47C-2AEB370B986D}" sibTransId="{581B2246-5C7F-4C8D-AEFE-CC4E1631F68D}"/>
    <dgm:cxn modelId="{84506A1D-ED12-41BE-8375-03876C81F426}" type="presOf" srcId="{DEC28EC8-DB8F-4D9C-AA2A-A90891AF706A}" destId="{51A8FF6B-B0A5-45E7-87BA-FAC763506B7E}" srcOrd="0" destOrd="0" presId="urn:microsoft.com/office/officeart/2008/layout/VerticalAccentList"/>
    <dgm:cxn modelId="{2EAF4A24-A63A-4FE5-9E5D-DA478D9B6784}" srcId="{8F52C917-2F05-4311-BC23-4D1B47D3EC58}" destId="{366D667F-32DA-480B-A7E9-486F85ACDB3D}" srcOrd="3" destOrd="0" parTransId="{DD37B35D-07BE-463D-AA22-2DF690713C62}" sibTransId="{2F02AAF7-4B7E-4310-A71E-1E89299F5142}"/>
    <dgm:cxn modelId="{6CBD532E-2EC6-488B-B38F-1FCD9CE4C0EF}" type="presOf" srcId="{BAFEB366-C012-4F8B-A6EF-558D4B5AAFE1}" destId="{C6E7385F-0179-482E-9BA9-FDCD1F802E06}" srcOrd="0" destOrd="0" presId="urn:microsoft.com/office/officeart/2008/layout/VerticalAccentList"/>
    <dgm:cxn modelId="{D3F36431-8289-46EA-B59F-CD0B430D4A8C}" srcId="{8F52C917-2F05-4311-BC23-4D1B47D3EC58}" destId="{7F11D090-FDC7-4027-BC74-67892FFB2962}" srcOrd="8" destOrd="0" parTransId="{09AA260D-0C31-4475-B46E-8ED934FCF28D}" sibTransId="{39FBCF1E-C780-4239-AF7C-839AF9F6C6AB}"/>
    <dgm:cxn modelId="{83B94234-1C61-4C04-9586-062A05CF905E}" srcId="{8F52C917-2F05-4311-BC23-4D1B47D3EC58}" destId="{27E28EBE-79E1-4726-A96F-157F5C408996}" srcOrd="7" destOrd="0" parTransId="{FF01C778-AE71-4B3F-843A-63317FA1ED01}" sibTransId="{2BC85238-A478-41E4-9958-598EB974D4D2}"/>
    <dgm:cxn modelId="{14451C3C-A33E-4979-9A42-2C08FF41D2FA}" type="presOf" srcId="{BAD634C1-703B-43D2-99E7-E77029DD24E7}" destId="{3374A423-A9AC-42A7-808D-B1D0E9B988CF}" srcOrd="0" destOrd="0" presId="urn:microsoft.com/office/officeart/2008/layout/VerticalAccentList"/>
    <dgm:cxn modelId="{2F2F9A3F-E461-4E01-835A-BB9E0C92EF8F}" type="presOf" srcId="{8B388CA8-34AA-4169-9F44-1030C5008166}" destId="{19420502-C050-4465-AEE2-C5495306A2BA}" srcOrd="0" destOrd="0" presId="urn:microsoft.com/office/officeart/2008/layout/VerticalAccentList"/>
    <dgm:cxn modelId="{8A7F8863-E7D1-4A56-A7E7-ED67672457B9}" srcId="{8F52C917-2F05-4311-BC23-4D1B47D3EC58}" destId="{9341FA71-CCB3-4DAE-85A0-E5CC26D8B380}" srcOrd="2" destOrd="0" parTransId="{0A836F40-8CB7-4BD4-A16A-764D88B6DC65}" sibTransId="{FE5E71A0-D373-4C14-B8E3-34566C65AFD8}"/>
    <dgm:cxn modelId="{EA1AF768-43D1-4C40-9D91-52852B24E52C}" type="presOf" srcId="{8F52C917-2F05-4311-BC23-4D1B47D3EC58}" destId="{74CFEC77-F97F-4D81-9417-C82479404183}" srcOrd="0" destOrd="0" presId="urn:microsoft.com/office/officeart/2008/layout/VerticalAccentList"/>
    <dgm:cxn modelId="{2ADD544A-1A5C-4C88-A17F-B08CBA915A90}" type="presOf" srcId="{9341FA71-CCB3-4DAE-85A0-E5CC26D8B380}" destId="{17B4E202-4239-4709-8C3B-9818C5947376}" srcOrd="0" destOrd="0" presId="urn:microsoft.com/office/officeart/2008/layout/VerticalAccentList"/>
    <dgm:cxn modelId="{57B6236C-FAE2-40C7-A986-E541C37314E4}" type="presOf" srcId="{366D667F-32DA-480B-A7E9-486F85ACDB3D}" destId="{AB1EF99B-5F61-459E-8946-E71CD3B7D297}" srcOrd="0" destOrd="0" presId="urn:microsoft.com/office/officeart/2008/layout/VerticalAccentList"/>
    <dgm:cxn modelId="{EA680B53-B267-40FB-A813-B05815C174CF}" type="presOf" srcId="{B4B08910-6B0E-4153-AAFB-8C0D82D6281C}" destId="{F5452080-A576-44BF-93BE-0705D67752A0}" srcOrd="0" destOrd="0" presId="urn:microsoft.com/office/officeart/2008/layout/VerticalAccentList"/>
    <dgm:cxn modelId="{8D015673-22EB-4C7B-97C2-0A1432EC43BD}" type="presOf" srcId="{27E28EBE-79E1-4726-A96F-157F5C408996}" destId="{32535DC1-6AD9-42B9-8D8F-B197D06E2A50}" srcOrd="0" destOrd="0" presId="urn:microsoft.com/office/officeart/2008/layout/VerticalAccentList"/>
    <dgm:cxn modelId="{B87AD656-7DE6-4AFE-8589-05960FECD1AE}" type="presOf" srcId="{7F11D090-FDC7-4027-BC74-67892FFB2962}" destId="{619D65B4-3E3F-4289-A80E-1E7ABB60C452}" srcOrd="0" destOrd="0" presId="urn:microsoft.com/office/officeart/2008/layout/VerticalAccentList"/>
    <dgm:cxn modelId="{0ED3BD7A-7F63-4DB1-A723-C9EF0EEA6203}" srcId="{8F52C917-2F05-4311-BC23-4D1B47D3EC58}" destId="{EFB8CC05-4317-4FF6-8EAE-A881C1E930B4}" srcOrd="4" destOrd="0" parTransId="{6040FD6D-87C1-4F5D-AEE1-555FE5EE4FE2}" sibTransId="{9DA95A0D-CC20-404B-89C0-79AF1EAA379F}"/>
    <dgm:cxn modelId="{8572E68E-CB8D-4F42-B5B4-31A6722EAF51}" type="presOf" srcId="{EFB8CC05-4317-4FF6-8EAE-A881C1E930B4}" destId="{9005ACB5-0A4F-4290-8750-6CE85826E08C}" srcOrd="0" destOrd="0" presId="urn:microsoft.com/office/officeart/2008/layout/VerticalAccentList"/>
    <dgm:cxn modelId="{30302C94-81A1-4049-B1B7-5412A175D048}" srcId="{8F52C917-2F05-4311-BC23-4D1B47D3EC58}" destId="{3BC084B0-F24F-4273-B7D5-E43364B56C94}" srcOrd="11" destOrd="0" parTransId="{040D16BC-19B4-4818-A55B-D05187DADCC4}" sibTransId="{5B41451E-CA8E-4179-BAF4-F5004DEF1FD6}"/>
    <dgm:cxn modelId="{AF2B829B-3B08-43E2-A489-F85B3169C934}" srcId="{8F52C917-2F05-4311-BC23-4D1B47D3EC58}" destId="{DEC28EC8-DB8F-4D9C-AA2A-A90891AF706A}" srcOrd="1" destOrd="0" parTransId="{018F8638-5970-48D8-B070-920802DC23F8}" sibTransId="{5DD7E26A-F21D-4834-AAAD-6CC9D04BF915}"/>
    <dgm:cxn modelId="{DEA162A7-51E1-475C-B74E-21B74F530C32}" type="presOf" srcId="{4FF70411-4A9F-44EB-930B-A528C9D45560}" destId="{8207C71A-EB0B-49F5-8EFF-DB342D3A3466}" srcOrd="0" destOrd="0" presId="urn:microsoft.com/office/officeart/2008/layout/VerticalAccentList"/>
    <dgm:cxn modelId="{54B856AD-9AAD-41C7-8A37-CC1CEBDA4CCB}" srcId="{8F52C917-2F05-4311-BC23-4D1B47D3EC58}" destId="{8B388CA8-34AA-4169-9F44-1030C5008166}" srcOrd="12" destOrd="0" parTransId="{5D491005-EF31-4D4E-A49E-D53AE6B4EE81}" sibTransId="{38025A68-5B28-4F2E-8E58-A706C90B770B}"/>
    <dgm:cxn modelId="{813D55CB-6195-45FA-9084-3E922988C69F}" srcId="{8F52C917-2F05-4311-BC23-4D1B47D3EC58}" destId="{8D35CC5D-1D7D-4661-A4C7-874B90AB53C0}" srcOrd="9" destOrd="0" parTransId="{90DE3064-3858-4285-A0DB-09BC8F38C5D6}" sibTransId="{34125EFC-41C8-4527-B5CC-FB07B466081B}"/>
    <dgm:cxn modelId="{DAFAEAD8-96D0-4D5E-96F9-21BC488DCAF2}" type="presOf" srcId="{3BC084B0-F24F-4273-B7D5-E43364B56C94}" destId="{6D560CD3-B65B-4021-9F22-C433E3EA6675}" srcOrd="0" destOrd="0" presId="urn:microsoft.com/office/officeart/2008/layout/VerticalAccentList"/>
    <dgm:cxn modelId="{65F5FCD9-F0C2-480F-9578-12BA759395DC}" srcId="{8F52C917-2F05-4311-BC23-4D1B47D3EC58}" destId="{B4B08910-6B0E-4153-AAFB-8C0D82D6281C}" srcOrd="10" destOrd="0" parTransId="{1640A8AE-CF73-4C15-9F1E-2E6B4AF1B8C9}" sibTransId="{030F73FF-53A5-47EC-A076-17003A1B0413}"/>
    <dgm:cxn modelId="{4129C2EB-7FAC-4FF7-8E57-BE37A1A5E6E0}" type="presOf" srcId="{8D35CC5D-1D7D-4661-A4C7-874B90AB53C0}" destId="{913FE27E-AA47-4A11-954A-239B618A95E5}" srcOrd="0" destOrd="0" presId="urn:microsoft.com/office/officeart/2008/layout/VerticalAccentList"/>
    <dgm:cxn modelId="{F9A8D7FC-4919-4C59-8ADD-F1D3693CD584}" srcId="{8F52C917-2F05-4311-BC23-4D1B47D3EC58}" destId="{BAFEB366-C012-4F8B-A6EF-558D4B5AAFE1}" srcOrd="5" destOrd="0" parTransId="{FECAEAE1-F17F-4CA8-8AC4-6A6FD715EF42}" sibTransId="{8F2DCE70-97B5-403C-A0EB-B941C02F93A4}"/>
    <dgm:cxn modelId="{C774362F-6074-491A-99F7-834907E1EBC4}" type="presParOf" srcId="{74CFEC77-F97F-4D81-9417-C82479404183}" destId="{C0934B22-9068-4862-9EAF-C5452065F53A}" srcOrd="0" destOrd="0" presId="urn:microsoft.com/office/officeart/2008/layout/VerticalAccentList"/>
    <dgm:cxn modelId="{FCBDD1C9-7225-4BE1-9755-E1DEC5349541}" type="presParOf" srcId="{C0934B22-9068-4862-9EAF-C5452065F53A}" destId="{8207C71A-EB0B-49F5-8EFF-DB342D3A3466}" srcOrd="0" destOrd="0" presId="urn:microsoft.com/office/officeart/2008/layout/VerticalAccentList"/>
    <dgm:cxn modelId="{BD86ED16-605F-48DF-B306-1EB693012FE4}" type="presParOf" srcId="{74CFEC77-F97F-4D81-9417-C82479404183}" destId="{C4414EEB-2397-4257-A637-CB4BA4BF4D74}" srcOrd="1" destOrd="0" presId="urn:microsoft.com/office/officeart/2008/layout/VerticalAccentList"/>
    <dgm:cxn modelId="{10BBF6A9-78EA-4050-A0C5-1C366E6A7572}" type="presParOf" srcId="{C4414EEB-2397-4257-A637-CB4BA4BF4D74}" destId="{8B742F95-548D-4DAA-A6F0-D495BAFF5A61}" srcOrd="0" destOrd="0" presId="urn:microsoft.com/office/officeart/2008/layout/VerticalAccentList"/>
    <dgm:cxn modelId="{22C1830D-0CB2-4E04-95CD-34465E55110D}" type="presParOf" srcId="{C4414EEB-2397-4257-A637-CB4BA4BF4D74}" destId="{3EE0162C-8CA3-4E4F-ADE0-AE9A4A3D477B}" srcOrd="1" destOrd="0" presId="urn:microsoft.com/office/officeart/2008/layout/VerticalAccentList"/>
    <dgm:cxn modelId="{830B78B4-9BA5-4298-B6B8-90AFD3E53F43}" type="presParOf" srcId="{C4414EEB-2397-4257-A637-CB4BA4BF4D74}" destId="{209C719D-A05A-4575-BE5F-8B659E591719}" srcOrd="2" destOrd="0" presId="urn:microsoft.com/office/officeart/2008/layout/VerticalAccentList"/>
    <dgm:cxn modelId="{00D683EC-1D7E-4895-9046-0C7A5B83452C}" type="presParOf" srcId="{C4414EEB-2397-4257-A637-CB4BA4BF4D74}" destId="{FE3CE7DF-61DE-47F2-8699-1390F022D242}" srcOrd="3" destOrd="0" presId="urn:microsoft.com/office/officeart/2008/layout/VerticalAccentList"/>
    <dgm:cxn modelId="{E51F6756-C010-4FCE-A1D4-2386EE464D27}" type="presParOf" srcId="{C4414EEB-2397-4257-A637-CB4BA4BF4D74}" destId="{8B325F26-E0AC-448F-AC9F-D62F8008AD24}" srcOrd="4" destOrd="0" presId="urn:microsoft.com/office/officeart/2008/layout/VerticalAccentList"/>
    <dgm:cxn modelId="{2293B273-6C2E-4C17-9C61-55648AB03FD7}" type="presParOf" srcId="{C4414EEB-2397-4257-A637-CB4BA4BF4D74}" destId="{491C9D3A-5C83-4201-9F15-49BE6D2B7376}" srcOrd="5" destOrd="0" presId="urn:microsoft.com/office/officeart/2008/layout/VerticalAccentList"/>
    <dgm:cxn modelId="{4F1821A9-8587-40A1-B64E-5A75FCEA40C7}" type="presParOf" srcId="{C4414EEB-2397-4257-A637-CB4BA4BF4D74}" destId="{5D402EE9-1490-4585-AFD4-B4E928FD6FCE}" srcOrd="6" destOrd="0" presId="urn:microsoft.com/office/officeart/2008/layout/VerticalAccentList"/>
    <dgm:cxn modelId="{993FEB31-5FF8-4A0E-BCE7-57FA4D4A633E}" type="presParOf" srcId="{74CFEC77-F97F-4D81-9417-C82479404183}" destId="{F37B2ECC-9D5D-4A12-822A-A22F68BBFB73}" srcOrd="2" destOrd="0" presId="urn:microsoft.com/office/officeart/2008/layout/VerticalAccentList"/>
    <dgm:cxn modelId="{913BFF6E-1740-4D5D-A531-5D8F9B62A412}" type="presParOf" srcId="{74CFEC77-F97F-4D81-9417-C82479404183}" destId="{B07011D8-53EB-4552-8B41-AD2C73E053BC}" srcOrd="3" destOrd="0" presId="urn:microsoft.com/office/officeart/2008/layout/VerticalAccentList"/>
    <dgm:cxn modelId="{1B0F1F0E-F767-47E2-86F5-EBDC722CE9C0}" type="presParOf" srcId="{B07011D8-53EB-4552-8B41-AD2C73E053BC}" destId="{51A8FF6B-B0A5-45E7-87BA-FAC763506B7E}" srcOrd="0" destOrd="0" presId="urn:microsoft.com/office/officeart/2008/layout/VerticalAccentList"/>
    <dgm:cxn modelId="{CE3E9B2F-499A-4C75-830F-6835F77E10E3}" type="presParOf" srcId="{74CFEC77-F97F-4D81-9417-C82479404183}" destId="{DC30F947-2F7D-49C7-8C97-4BECFC8AA386}" srcOrd="4" destOrd="0" presId="urn:microsoft.com/office/officeart/2008/layout/VerticalAccentList"/>
    <dgm:cxn modelId="{3FDC4257-C6BF-4D5C-A094-DDCE268B8D56}" type="presParOf" srcId="{DC30F947-2F7D-49C7-8C97-4BECFC8AA386}" destId="{E22F534D-CD79-4D3D-94C4-BBBD8EF9F78C}" srcOrd="0" destOrd="0" presId="urn:microsoft.com/office/officeart/2008/layout/VerticalAccentList"/>
    <dgm:cxn modelId="{058A7E5E-6CB6-4D82-AE4D-677D07B62E3C}" type="presParOf" srcId="{DC30F947-2F7D-49C7-8C97-4BECFC8AA386}" destId="{F44DF0F7-BECF-4DF5-986D-BEDA6DA1EBE9}" srcOrd="1" destOrd="0" presId="urn:microsoft.com/office/officeart/2008/layout/VerticalAccentList"/>
    <dgm:cxn modelId="{C1A05EDB-421D-4051-AE56-425B84E8C309}" type="presParOf" srcId="{DC30F947-2F7D-49C7-8C97-4BECFC8AA386}" destId="{CD355494-6CE2-48B5-A139-AB3835D16AFD}" srcOrd="2" destOrd="0" presId="urn:microsoft.com/office/officeart/2008/layout/VerticalAccentList"/>
    <dgm:cxn modelId="{3CFA60AF-5D1D-45AE-889A-C589D2D1F4C4}" type="presParOf" srcId="{DC30F947-2F7D-49C7-8C97-4BECFC8AA386}" destId="{0E7C1967-12B8-4696-9DBF-3FEE3C318235}" srcOrd="3" destOrd="0" presId="urn:microsoft.com/office/officeart/2008/layout/VerticalAccentList"/>
    <dgm:cxn modelId="{540A767D-D90C-4854-AF63-8E8008CBCE89}" type="presParOf" srcId="{DC30F947-2F7D-49C7-8C97-4BECFC8AA386}" destId="{ECD51774-4581-44F1-9377-267EEC191A23}" srcOrd="4" destOrd="0" presId="urn:microsoft.com/office/officeart/2008/layout/VerticalAccentList"/>
    <dgm:cxn modelId="{2AC13164-BE67-4DB1-82DF-0FD2357FF180}" type="presParOf" srcId="{DC30F947-2F7D-49C7-8C97-4BECFC8AA386}" destId="{7342F0C4-2B49-4AB9-A463-8AFA22661EE9}" srcOrd="5" destOrd="0" presId="urn:microsoft.com/office/officeart/2008/layout/VerticalAccentList"/>
    <dgm:cxn modelId="{46154753-5320-43A6-B699-A083C6EF63ED}" type="presParOf" srcId="{DC30F947-2F7D-49C7-8C97-4BECFC8AA386}" destId="{CC7BA2D6-A78D-4739-992C-12C23CC7D915}" srcOrd="6" destOrd="0" presId="urn:microsoft.com/office/officeart/2008/layout/VerticalAccentList"/>
    <dgm:cxn modelId="{94C30E88-65D1-4776-AE6E-FB317374B8A7}" type="presParOf" srcId="{74CFEC77-F97F-4D81-9417-C82479404183}" destId="{15975025-2D9A-4B61-A95B-EF81829300C2}" srcOrd="5" destOrd="0" presId="urn:microsoft.com/office/officeart/2008/layout/VerticalAccentList"/>
    <dgm:cxn modelId="{99884F35-EEC0-4E6D-9D3D-D467CC97958D}" type="presParOf" srcId="{74CFEC77-F97F-4D81-9417-C82479404183}" destId="{56C0A0B8-463F-4D72-8730-62D0464A9229}" srcOrd="6" destOrd="0" presId="urn:microsoft.com/office/officeart/2008/layout/VerticalAccentList"/>
    <dgm:cxn modelId="{E38EB63B-89E5-4219-8DC7-43D25CE61346}" type="presParOf" srcId="{56C0A0B8-463F-4D72-8730-62D0464A9229}" destId="{17B4E202-4239-4709-8C3B-9818C5947376}" srcOrd="0" destOrd="0" presId="urn:microsoft.com/office/officeart/2008/layout/VerticalAccentList"/>
    <dgm:cxn modelId="{256916DF-F594-41BE-98F6-C01336622DD7}" type="presParOf" srcId="{74CFEC77-F97F-4D81-9417-C82479404183}" destId="{BE421BA6-93E7-4669-8C6E-33F10E2ED155}" srcOrd="7" destOrd="0" presId="urn:microsoft.com/office/officeart/2008/layout/VerticalAccentList"/>
    <dgm:cxn modelId="{78D827DC-7217-4CD6-8B42-EF6651DDC2A4}" type="presParOf" srcId="{BE421BA6-93E7-4669-8C6E-33F10E2ED155}" destId="{7D558018-F134-4510-B40C-67F9BB9F3FFF}" srcOrd="0" destOrd="0" presId="urn:microsoft.com/office/officeart/2008/layout/VerticalAccentList"/>
    <dgm:cxn modelId="{71D52CD2-F452-4FFC-B380-54184AE1F7F1}" type="presParOf" srcId="{BE421BA6-93E7-4669-8C6E-33F10E2ED155}" destId="{EA326C46-746B-4768-B522-CB72376FC9EA}" srcOrd="1" destOrd="0" presId="urn:microsoft.com/office/officeart/2008/layout/VerticalAccentList"/>
    <dgm:cxn modelId="{136EB2AA-C5EB-4770-AF95-5DD9C4444E6B}" type="presParOf" srcId="{BE421BA6-93E7-4669-8C6E-33F10E2ED155}" destId="{25CC156E-2A06-43A9-95E8-94534ECF9B88}" srcOrd="2" destOrd="0" presId="urn:microsoft.com/office/officeart/2008/layout/VerticalAccentList"/>
    <dgm:cxn modelId="{34A05337-1168-42D0-8AA3-5BECF244CC28}" type="presParOf" srcId="{BE421BA6-93E7-4669-8C6E-33F10E2ED155}" destId="{1955E8EF-C343-453D-947E-EEFF074430A0}" srcOrd="3" destOrd="0" presId="urn:microsoft.com/office/officeart/2008/layout/VerticalAccentList"/>
    <dgm:cxn modelId="{50FE169A-E85B-4779-B7BD-DCA61763FF0E}" type="presParOf" srcId="{BE421BA6-93E7-4669-8C6E-33F10E2ED155}" destId="{15317373-EF64-4BC0-A318-A745A3D7D766}" srcOrd="4" destOrd="0" presId="urn:microsoft.com/office/officeart/2008/layout/VerticalAccentList"/>
    <dgm:cxn modelId="{98369623-4CCB-44E4-A676-93FE065982F3}" type="presParOf" srcId="{BE421BA6-93E7-4669-8C6E-33F10E2ED155}" destId="{B9F75495-F306-4993-B094-FD18A47BE7F1}" srcOrd="5" destOrd="0" presId="urn:microsoft.com/office/officeart/2008/layout/VerticalAccentList"/>
    <dgm:cxn modelId="{EFD15B57-3F61-41C3-8205-EC4A45FB170D}" type="presParOf" srcId="{BE421BA6-93E7-4669-8C6E-33F10E2ED155}" destId="{65EF3000-3EEE-449E-AA98-BC88B477CCEF}" srcOrd="6" destOrd="0" presId="urn:microsoft.com/office/officeart/2008/layout/VerticalAccentList"/>
    <dgm:cxn modelId="{C4ACD368-0971-4632-A412-67645832BA42}" type="presParOf" srcId="{74CFEC77-F97F-4D81-9417-C82479404183}" destId="{DC2D2307-84B4-4D4B-BC6D-BB15F852DFDA}" srcOrd="8" destOrd="0" presId="urn:microsoft.com/office/officeart/2008/layout/VerticalAccentList"/>
    <dgm:cxn modelId="{8607EB23-8D97-4330-B076-23F1B89323E6}" type="presParOf" srcId="{74CFEC77-F97F-4D81-9417-C82479404183}" destId="{6CDF9D3C-719B-498B-B0B1-D1E74FBD31C6}" srcOrd="9" destOrd="0" presId="urn:microsoft.com/office/officeart/2008/layout/VerticalAccentList"/>
    <dgm:cxn modelId="{F1EC2D75-0249-4AAD-8688-1BE39C62829B}" type="presParOf" srcId="{6CDF9D3C-719B-498B-B0B1-D1E74FBD31C6}" destId="{AB1EF99B-5F61-459E-8946-E71CD3B7D297}" srcOrd="0" destOrd="0" presId="urn:microsoft.com/office/officeart/2008/layout/VerticalAccentList"/>
    <dgm:cxn modelId="{6D5DFF76-D4D8-40B7-9F0F-773CC76644B8}" type="presParOf" srcId="{74CFEC77-F97F-4D81-9417-C82479404183}" destId="{B71D4119-3EFA-46FB-BFD3-FE1813A2670C}" srcOrd="10" destOrd="0" presId="urn:microsoft.com/office/officeart/2008/layout/VerticalAccentList"/>
    <dgm:cxn modelId="{32BB9C68-5594-49A0-8E98-8C60B49242EE}" type="presParOf" srcId="{B71D4119-3EFA-46FB-BFD3-FE1813A2670C}" destId="{F8F204DD-B59F-41D0-9CEE-AA50EA304D10}" srcOrd="0" destOrd="0" presId="urn:microsoft.com/office/officeart/2008/layout/VerticalAccentList"/>
    <dgm:cxn modelId="{4E50D782-2B35-44FD-80D3-4EDDC6074771}" type="presParOf" srcId="{B71D4119-3EFA-46FB-BFD3-FE1813A2670C}" destId="{68FD739E-6ADF-4508-91B3-EDE541EFD395}" srcOrd="1" destOrd="0" presId="urn:microsoft.com/office/officeart/2008/layout/VerticalAccentList"/>
    <dgm:cxn modelId="{B534D535-1716-45F4-A6E8-3D46BCA2FA7F}" type="presParOf" srcId="{B71D4119-3EFA-46FB-BFD3-FE1813A2670C}" destId="{F18AFB12-49A3-4CF5-8699-6F63B474FFD2}" srcOrd="2" destOrd="0" presId="urn:microsoft.com/office/officeart/2008/layout/VerticalAccentList"/>
    <dgm:cxn modelId="{1E2F164F-FD72-4BFF-8AA7-E28C34FC4751}" type="presParOf" srcId="{B71D4119-3EFA-46FB-BFD3-FE1813A2670C}" destId="{21232C37-6CD4-4316-939F-B873DEA04DD5}" srcOrd="3" destOrd="0" presId="urn:microsoft.com/office/officeart/2008/layout/VerticalAccentList"/>
    <dgm:cxn modelId="{333087A2-D6D0-4EF8-9F91-F118C8B9C141}" type="presParOf" srcId="{B71D4119-3EFA-46FB-BFD3-FE1813A2670C}" destId="{2169C729-8736-432E-8540-8D223E4AF12A}" srcOrd="4" destOrd="0" presId="urn:microsoft.com/office/officeart/2008/layout/VerticalAccentList"/>
    <dgm:cxn modelId="{CE421AA3-5A42-47A5-8FB3-ABB5C5A59FE7}" type="presParOf" srcId="{B71D4119-3EFA-46FB-BFD3-FE1813A2670C}" destId="{AA7F4B43-2FF1-4277-8EC7-4D1B4462860C}" srcOrd="5" destOrd="0" presId="urn:microsoft.com/office/officeart/2008/layout/VerticalAccentList"/>
    <dgm:cxn modelId="{3DDA551F-85D3-4A1B-A375-18DED0DD2221}" type="presParOf" srcId="{B71D4119-3EFA-46FB-BFD3-FE1813A2670C}" destId="{A47FB3FA-85B3-43FF-82E0-3E9F999F87C0}" srcOrd="6" destOrd="0" presId="urn:microsoft.com/office/officeart/2008/layout/VerticalAccentList"/>
    <dgm:cxn modelId="{074C6B8F-CE53-40A3-9CCC-6A7464CD0E3E}" type="presParOf" srcId="{74CFEC77-F97F-4D81-9417-C82479404183}" destId="{E2EE0E8D-B795-42A4-91C8-01054D1D4649}" srcOrd="11" destOrd="0" presId="urn:microsoft.com/office/officeart/2008/layout/VerticalAccentList"/>
    <dgm:cxn modelId="{1466CB24-DEA5-4D62-92D7-0187CFB34070}" type="presParOf" srcId="{74CFEC77-F97F-4D81-9417-C82479404183}" destId="{739EB7C6-D83A-4819-9FBD-6519EB6B062E}" srcOrd="12" destOrd="0" presId="urn:microsoft.com/office/officeart/2008/layout/VerticalAccentList"/>
    <dgm:cxn modelId="{6DF70B66-1B25-4139-8C89-80D151633687}" type="presParOf" srcId="{739EB7C6-D83A-4819-9FBD-6519EB6B062E}" destId="{9005ACB5-0A4F-4290-8750-6CE85826E08C}" srcOrd="0" destOrd="0" presId="urn:microsoft.com/office/officeart/2008/layout/VerticalAccentList"/>
    <dgm:cxn modelId="{E07538A2-9350-47F2-AB34-18BE82470A6D}" type="presParOf" srcId="{74CFEC77-F97F-4D81-9417-C82479404183}" destId="{C93933E4-E3E8-4351-B9E9-AA71F02FB267}" srcOrd="13" destOrd="0" presId="urn:microsoft.com/office/officeart/2008/layout/VerticalAccentList"/>
    <dgm:cxn modelId="{C1D486C2-C940-4725-A752-0F5A41739CB6}" type="presParOf" srcId="{C93933E4-E3E8-4351-B9E9-AA71F02FB267}" destId="{AE77704A-80A7-4641-91FB-E8737A416159}" srcOrd="0" destOrd="0" presId="urn:microsoft.com/office/officeart/2008/layout/VerticalAccentList"/>
    <dgm:cxn modelId="{C2828973-CB1B-47F5-AEDE-813C299F891F}" type="presParOf" srcId="{C93933E4-E3E8-4351-B9E9-AA71F02FB267}" destId="{1B4BE734-91DE-4417-B9ED-477A1D2599B0}" srcOrd="1" destOrd="0" presId="urn:microsoft.com/office/officeart/2008/layout/VerticalAccentList"/>
    <dgm:cxn modelId="{92E333A6-A3CD-4552-8589-4981F2B4472B}" type="presParOf" srcId="{C93933E4-E3E8-4351-B9E9-AA71F02FB267}" destId="{301E9E9E-A51C-47C0-9C92-12D95601B894}" srcOrd="2" destOrd="0" presId="urn:microsoft.com/office/officeart/2008/layout/VerticalAccentList"/>
    <dgm:cxn modelId="{4D01140D-A4D6-4F13-AC20-4CAB9FA7684F}" type="presParOf" srcId="{C93933E4-E3E8-4351-B9E9-AA71F02FB267}" destId="{CCE6A7C4-DF26-4F75-874A-21328338BCB6}" srcOrd="3" destOrd="0" presId="urn:microsoft.com/office/officeart/2008/layout/VerticalAccentList"/>
    <dgm:cxn modelId="{3296135D-2EA2-441C-9D61-037F3616D915}" type="presParOf" srcId="{C93933E4-E3E8-4351-B9E9-AA71F02FB267}" destId="{AE191FF8-3E9D-4F8E-8BE9-DBD83343D2B1}" srcOrd="4" destOrd="0" presId="urn:microsoft.com/office/officeart/2008/layout/VerticalAccentList"/>
    <dgm:cxn modelId="{3DC5DBA0-86F1-485D-B097-309743C78CEF}" type="presParOf" srcId="{C93933E4-E3E8-4351-B9E9-AA71F02FB267}" destId="{3CF0E6F1-2FE4-4BB6-8C6F-A4DEFEA5A052}" srcOrd="5" destOrd="0" presId="urn:microsoft.com/office/officeart/2008/layout/VerticalAccentList"/>
    <dgm:cxn modelId="{F6D95995-0247-4426-8DCB-50732E25137E}" type="presParOf" srcId="{C93933E4-E3E8-4351-B9E9-AA71F02FB267}" destId="{D6B3AE01-A638-4484-9119-9577DF9397DE}" srcOrd="6" destOrd="0" presId="urn:microsoft.com/office/officeart/2008/layout/VerticalAccentList"/>
    <dgm:cxn modelId="{82B806D7-424B-4AD3-86B0-A0297E5789AF}" type="presParOf" srcId="{74CFEC77-F97F-4D81-9417-C82479404183}" destId="{9882DC20-1636-4296-ADAE-C357B697D675}" srcOrd="14" destOrd="0" presId="urn:microsoft.com/office/officeart/2008/layout/VerticalAccentList"/>
    <dgm:cxn modelId="{AF35EAD9-DD4B-4830-B8B0-E61016BA28AA}" type="presParOf" srcId="{74CFEC77-F97F-4D81-9417-C82479404183}" destId="{5C92E424-B6AB-426C-9470-A81B2A803D48}" srcOrd="15" destOrd="0" presId="urn:microsoft.com/office/officeart/2008/layout/VerticalAccentList"/>
    <dgm:cxn modelId="{CA94353B-A089-48FE-B778-E09D2C00512D}" type="presParOf" srcId="{5C92E424-B6AB-426C-9470-A81B2A803D48}" destId="{C6E7385F-0179-482E-9BA9-FDCD1F802E06}" srcOrd="0" destOrd="0" presId="urn:microsoft.com/office/officeart/2008/layout/VerticalAccentList"/>
    <dgm:cxn modelId="{26182D6B-7C34-42B9-BEE6-0439439279B8}" type="presParOf" srcId="{74CFEC77-F97F-4D81-9417-C82479404183}" destId="{05F15F9C-7DBD-4D3C-8B6B-829368561936}" srcOrd="16" destOrd="0" presId="urn:microsoft.com/office/officeart/2008/layout/VerticalAccentList"/>
    <dgm:cxn modelId="{75062C73-46E5-4532-A90C-35092A8A34B8}" type="presParOf" srcId="{05F15F9C-7DBD-4D3C-8B6B-829368561936}" destId="{3A456611-21D8-4549-A417-7451A567BDFF}" srcOrd="0" destOrd="0" presId="urn:microsoft.com/office/officeart/2008/layout/VerticalAccentList"/>
    <dgm:cxn modelId="{A41D3F69-2ED5-410C-8B1F-1AC475532C6E}" type="presParOf" srcId="{05F15F9C-7DBD-4D3C-8B6B-829368561936}" destId="{CE9E88C2-7639-49BA-9860-70ACD30B3778}" srcOrd="1" destOrd="0" presId="urn:microsoft.com/office/officeart/2008/layout/VerticalAccentList"/>
    <dgm:cxn modelId="{1DADD2C6-9F59-43F6-8F29-3316FB6A2224}" type="presParOf" srcId="{05F15F9C-7DBD-4D3C-8B6B-829368561936}" destId="{05F29D19-3563-4387-A28B-E9B3E10671DB}" srcOrd="2" destOrd="0" presId="urn:microsoft.com/office/officeart/2008/layout/VerticalAccentList"/>
    <dgm:cxn modelId="{52295B6B-95C5-48FE-8851-F085FCAAB105}" type="presParOf" srcId="{05F15F9C-7DBD-4D3C-8B6B-829368561936}" destId="{E3C1B751-9491-4E58-8132-7392E1998FAB}" srcOrd="3" destOrd="0" presId="urn:microsoft.com/office/officeart/2008/layout/VerticalAccentList"/>
    <dgm:cxn modelId="{D77A4766-49A0-4A12-9438-03F08A01E4C2}" type="presParOf" srcId="{05F15F9C-7DBD-4D3C-8B6B-829368561936}" destId="{524A358B-6EEC-4EFB-A454-AC4FCB953C64}" srcOrd="4" destOrd="0" presId="urn:microsoft.com/office/officeart/2008/layout/VerticalAccentList"/>
    <dgm:cxn modelId="{046204BD-E245-48AB-9F6E-146CAF47619C}" type="presParOf" srcId="{05F15F9C-7DBD-4D3C-8B6B-829368561936}" destId="{E2218D8B-2E89-40F8-9BAB-86CAACD0F22E}" srcOrd="5" destOrd="0" presId="urn:microsoft.com/office/officeart/2008/layout/VerticalAccentList"/>
    <dgm:cxn modelId="{35B0731A-5FB0-46FD-97F6-5CF6FE4FBFEA}" type="presParOf" srcId="{05F15F9C-7DBD-4D3C-8B6B-829368561936}" destId="{3387F800-C6E6-4A6E-9DBB-DD11CEC74CDF}" srcOrd="6" destOrd="0" presId="urn:microsoft.com/office/officeart/2008/layout/VerticalAccentList"/>
    <dgm:cxn modelId="{9D8C2CA4-608D-4A77-A87B-2F12276B13DA}" type="presParOf" srcId="{74CFEC77-F97F-4D81-9417-C82479404183}" destId="{D04C2C7A-1F34-4924-8F67-69220DF433BD}" srcOrd="17" destOrd="0" presId="urn:microsoft.com/office/officeart/2008/layout/VerticalAccentList"/>
    <dgm:cxn modelId="{33881CA3-71BA-4A0E-825E-972F32EA5A50}" type="presParOf" srcId="{74CFEC77-F97F-4D81-9417-C82479404183}" destId="{B4690861-836E-43E3-981C-530BB3E74E6F}" srcOrd="18" destOrd="0" presId="urn:microsoft.com/office/officeart/2008/layout/VerticalAccentList"/>
    <dgm:cxn modelId="{E7EFCCE5-2B83-4DB4-B3DD-F5A3E43932C2}" type="presParOf" srcId="{B4690861-836E-43E3-981C-530BB3E74E6F}" destId="{3374A423-A9AC-42A7-808D-B1D0E9B988CF}" srcOrd="0" destOrd="0" presId="urn:microsoft.com/office/officeart/2008/layout/VerticalAccentList"/>
    <dgm:cxn modelId="{8DF979E2-446D-4A11-B979-DBD8A0CD149E}" type="presParOf" srcId="{74CFEC77-F97F-4D81-9417-C82479404183}" destId="{51C53548-4709-4DDA-85FF-7D18E4BDFFD1}" srcOrd="19" destOrd="0" presId="urn:microsoft.com/office/officeart/2008/layout/VerticalAccentList"/>
    <dgm:cxn modelId="{8B1C2AC4-211A-41E5-9A43-EFA46CB93E69}" type="presParOf" srcId="{51C53548-4709-4DDA-85FF-7D18E4BDFFD1}" destId="{48FF9FC2-B1D2-4B71-86EF-EFEA000E11A4}" srcOrd="0" destOrd="0" presId="urn:microsoft.com/office/officeart/2008/layout/VerticalAccentList"/>
    <dgm:cxn modelId="{AA7882FB-AF58-4C82-99B6-5D8A2B09A2B5}" type="presParOf" srcId="{51C53548-4709-4DDA-85FF-7D18E4BDFFD1}" destId="{7D9169A9-959A-473F-8CF8-80F6B2565780}" srcOrd="1" destOrd="0" presId="urn:microsoft.com/office/officeart/2008/layout/VerticalAccentList"/>
    <dgm:cxn modelId="{3621EB92-2C2E-4BD4-8380-8B1200BCCC85}" type="presParOf" srcId="{51C53548-4709-4DDA-85FF-7D18E4BDFFD1}" destId="{44961710-8760-4546-A021-51CD9CEEA876}" srcOrd="2" destOrd="0" presId="urn:microsoft.com/office/officeart/2008/layout/VerticalAccentList"/>
    <dgm:cxn modelId="{66E7463A-96CE-4EF4-88B2-6DF041272FAA}" type="presParOf" srcId="{51C53548-4709-4DDA-85FF-7D18E4BDFFD1}" destId="{EE8E31B1-F10E-4B15-B016-011EC7E27B4E}" srcOrd="3" destOrd="0" presId="urn:microsoft.com/office/officeart/2008/layout/VerticalAccentList"/>
    <dgm:cxn modelId="{4FCEA43B-29DF-41BF-9084-069D9C940BE2}" type="presParOf" srcId="{51C53548-4709-4DDA-85FF-7D18E4BDFFD1}" destId="{6A2CC0AE-0FE1-43A8-9BC6-2E324DA8E169}" srcOrd="4" destOrd="0" presId="urn:microsoft.com/office/officeart/2008/layout/VerticalAccentList"/>
    <dgm:cxn modelId="{94E1C020-08FA-4B84-998D-E44E281E83D8}" type="presParOf" srcId="{51C53548-4709-4DDA-85FF-7D18E4BDFFD1}" destId="{0F111702-B281-453A-B470-6980065F6CCB}" srcOrd="5" destOrd="0" presId="urn:microsoft.com/office/officeart/2008/layout/VerticalAccentList"/>
    <dgm:cxn modelId="{6E227AB2-7DFC-4FF7-98E3-8C6E7348F6F8}" type="presParOf" srcId="{51C53548-4709-4DDA-85FF-7D18E4BDFFD1}" destId="{DD1828BA-EEDE-4B95-9B02-A9471B62CED6}" srcOrd="6" destOrd="0" presId="urn:microsoft.com/office/officeart/2008/layout/VerticalAccentList"/>
    <dgm:cxn modelId="{5FFF9720-EF6A-47B6-BBB5-C7DCAD5B85D4}" type="presParOf" srcId="{74CFEC77-F97F-4D81-9417-C82479404183}" destId="{FBAD3907-E3FF-4295-8E77-535FB68B7ADD}" srcOrd="20" destOrd="0" presId="urn:microsoft.com/office/officeart/2008/layout/VerticalAccentList"/>
    <dgm:cxn modelId="{75BACA3E-06EE-4728-B734-19860146CA78}" type="presParOf" srcId="{74CFEC77-F97F-4D81-9417-C82479404183}" destId="{C8290382-FEB4-4D33-B81B-121255ADE7A9}" srcOrd="21" destOrd="0" presId="urn:microsoft.com/office/officeart/2008/layout/VerticalAccentList"/>
    <dgm:cxn modelId="{73EEE8BD-B8D2-4809-8E43-2ECC491EF3F7}" type="presParOf" srcId="{C8290382-FEB4-4D33-B81B-121255ADE7A9}" destId="{32535DC1-6AD9-42B9-8D8F-B197D06E2A50}" srcOrd="0" destOrd="0" presId="urn:microsoft.com/office/officeart/2008/layout/VerticalAccentList"/>
    <dgm:cxn modelId="{01B90D48-1E15-41AF-8C9A-DC7E0D534EC6}" type="presParOf" srcId="{74CFEC77-F97F-4D81-9417-C82479404183}" destId="{3E84D9DF-9A06-40CB-BDF0-A4E0212CC99F}" srcOrd="22" destOrd="0" presId="urn:microsoft.com/office/officeart/2008/layout/VerticalAccentList"/>
    <dgm:cxn modelId="{4066C427-DB19-429A-A4F0-CE68807CEA5B}" type="presParOf" srcId="{3E84D9DF-9A06-40CB-BDF0-A4E0212CC99F}" destId="{725DEA76-FEB2-462B-BE9D-47127D53195E}" srcOrd="0" destOrd="0" presId="urn:microsoft.com/office/officeart/2008/layout/VerticalAccentList"/>
    <dgm:cxn modelId="{DE5B351D-6911-468A-9F62-CE16E8E267B8}" type="presParOf" srcId="{3E84D9DF-9A06-40CB-BDF0-A4E0212CC99F}" destId="{B3779EBF-0277-458B-90AD-24C31933CC5E}" srcOrd="1" destOrd="0" presId="urn:microsoft.com/office/officeart/2008/layout/VerticalAccentList"/>
    <dgm:cxn modelId="{2D0ADD80-4DA2-4A9A-9841-74E1C4B959C1}" type="presParOf" srcId="{3E84D9DF-9A06-40CB-BDF0-A4E0212CC99F}" destId="{6AD6BD2C-4F4E-4318-87DE-1B476D10EE4B}" srcOrd="2" destOrd="0" presId="urn:microsoft.com/office/officeart/2008/layout/VerticalAccentList"/>
    <dgm:cxn modelId="{85993381-B1DC-4CDB-B3C5-D5BF8632F6A1}" type="presParOf" srcId="{3E84D9DF-9A06-40CB-BDF0-A4E0212CC99F}" destId="{09F65B6C-F648-47F6-B57A-0BF17DFCDB2A}" srcOrd="3" destOrd="0" presId="urn:microsoft.com/office/officeart/2008/layout/VerticalAccentList"/>
    <dgm:cxn modelId="{F45A4214-B8D3-40C6-9578-F351B12E06DC}" type="presParOf" srcId="{3E84D9DF-9A06-40CB-BDF0-A4E0212CC99F}" destId="{212D46C0-4F17-49E9-A932-84B5F1688F04}" srcOrd="4" destOrd="0" presId="urn:microsoft.com/office/officeart/2008/layout/VerticalAccentList"/>
    <dgm:cxn modelId="{CE89A21B-89EA-43E3-8C84-0F714463C876}" type="presParOf" srcId="{3E84D9DF-9A06-40CB-BDF0-A4E0212CC99F}" destId="{E4A2D097-4E17-4E9F-936B-0FD5F38CE579}" srcOrd="5" destOrd="0" presId="urn:microsoft.com/office/officeart/2008/layout/VerticalAccentList"/>
    <dgm:cxn modelId="{FD29C31F-260E-4F39-BD96-3E35BDF3BD6E}" type="presParOf" srcId="{3E84D9DF-9A06-40CB-BDF0-A4E0212CC99F}" destId="{E8847D9D-9B0D-4711-8A08-CECA0A986DB0}" srcOrd="6" destOrd="0" presId="urn:microsoft.com/office/officeart/2008/layout/VerticalAccentList"/>
    <dgm:cxn modelId="{24C08ED4-78DA-44A9-9B91-202B6BD96CF7}" type="presParOf" srcId="{74CFEC77-F97F-4D81-9417-C82479404183}" destId="{BFC49394-C431-4ED5-A20D-B7B037755010}" srcOrd="23" destOrd="0" presId="urn:microsoft.com/office/officeart/2008/layout/VerticalAccentList"/>
    <dgm:cxn modelId="{8A8DC8DC-A211-4590-BC4D-5022A89536CB}" type="presParOf" srcId="{74CFEC77-F97F-4D81-9417-C82479404183}" destId="{2AE3C59D-AF5B-44E2-99BA-0925E210965F}" srcOrd="24" destOrd="0" presId="urn:microsoft.com/office/officeart/2008/layout/VerticalAccentList"/>
    <dgm:cxn modelId="{A1C74916-0C6E-4853-9C81-0239CF685703}" type="presParOf" srcId="{2AE3C59D-AF5B-44E2-99BA-0925E210965F}" destId="{619D65B4-3E3F-4289-A80E-1E7ABB60C452}" srcOrd="0" destOrd="0" presId="urn:microsoft.com/office/officeart/2008/layout/VerticalAccentList"/>
    <dgm:cxn modelId="{00651C56-8E27-48E6-8F31-6806FDC25558}" type="presParOf" srcId="{74CFEC77-F97F-4D81-9417-C82479404183}" destId="{C782DE83-139B-4EDA-B3E5-7E58C667753B}" srcOrd="25" destOrd="0" presId="urn:microsoft.com/office/officeart/2008/layout/VerticalAccentList"/>
    <dgm:cxn modelId="{2611AB24-0A61-40CB-B40D-620FCB8E2466}" type="presParOf" srcId="{C782DE83-139B-4EDA-B3E5-7E58C667753B}" destId="{D35F0990-A275-4ECB-8217-D38913F8664C}" srcOrd="0" destOrd="0" presId="urn:microsoft.com/office/officeart/2008/layout/VerticalAccentList"/>
    <dgm:cxn modelId="{463640AE-AB4F-42D2-91C0-0D6FF1591268}" type="presParOf" srcId="{C782DE83-139B-4EDA-B3E5-7E58C667753B}" destId="{BE6CEFC1-158B-4595-8DA2-158011B264D4}" srcOrd="1" destOrd="0" presId="urn:microsoft.com/office/officeart/2008/layout/VerticalAccentList"/>
    <dgm:cxn modelId="{DF6E2E06-8BFF-403D-9C0C-F5C47E2B110F}" type="presParOf" srcId="{C782DE83-139B-4EDA-B3E5-7E58C667753B}" destId="{E246D79F-3475-42F5-AB56-2B0B49927E63}" srcOrd="2" destOrd="0" presId="urn:microsoft.com/office/officeart/2008/layout/VerticalAccentList"/>
    <dgm:cxn modelId="{B948E5E9-DE92-416A-B241-CFEE283C2CBD}" type="presParOf" srcId="{C782DE83-139B-4EDA-B3E5-7E58C667753B}" destId="{F294137A-AA0C-4551-8349-53881CC0011A}" srcOrd="3" destOrd="0" presId="urn:microsoft.com/office/officeart/2008/layout/VerticalAccentList"/>
    <dgm:cxn modelId="{79167B41-F059-4203-A5DC-06301A2A695C}" type="presParOf" srcId="{C782DE83-139B-4EDA-B3E5-7E58C667753B}" destId="{DAC3A098-EB3C-42CD-B547-57606A660C7B}" srcOrd="4" destOrd="0" presId="urn:microsoft.com/office/officeart/2008/layout/VerticalAccentList"/>
    <dgm:cxn modelId="{5DA48378-9C6D-4212-B68F-A8417E68335F}" type="presParOf" srcId="{C782DE83-139B-4EDA-B3E5-7E58C667753B}" destId="{8C0186BE-BB59-491D-8743-B4A923E42D83}" srcOrd="5" destOrd="0" presId="urn:microsoft.com/office/officeart/2008/layout/VerticalAccentList"/>
    <dgm:cxn modelId="{85AE1DE4-B798-4F3D-9EC2-AA8DE1676CF3}" type="presParOf" srcId="{C782DE83-139B-4EDA-B3E5-7E58C667753B}" destId="{035EB09C-A682-489C-A7A2-0A98EF332C11}" srcOrd="6" destOrd="0" presId="urn:microsoft.com/office/officeart/2008/layout/VerticalAccentList"/>
    <dgm:cxn modelId="{D2C9DDBB-8BB0-4ED8-9A37-E37BA57BE262}" type="presParOf" srcId="{74CFEC77-F97F-4D81-9417-C82479404183}" destId="{A8E3CCAF-658D-4638-9BB9-C7A2EB71EF00}" srcOrd="26" destOrd="0" presId="urn:microsoft.com/office/officeart/2008/layout/VerticalAccentList"/>
    <dgm:cxn modelId="{21CC08BC-8818-4017-B3E7-CFA225D50ED6}" type="presParOf" srcId="{74CFEC77-F97F-4D81-9417-C82479404183}" destId="{27401085-C668-468D-A76A-A42B23D15346}" srcOrd="27" destOrd="0" presId="urn:microsoft.com/office/officeart/2008/layout/VerticalAccentList"/>
    <dgm:cxn modelId="{CCC86F9E-E215-44F0-BC13-623F818BFB34}" type="presParOf" srcId="{27401085-C668-468D-A76A-A42B23D15346}" destId="{913FE27E-AA47-4A11-954A-239B618A95E5}" srcOrd="0" destOrd="0" presId="urn:microsoft.com/office/officeart/2008/layout/VerticalAccentList"/>
    <dgm:cxn modelId="{BDB55846-1869-4CDB-9ACA-C8197098F48E}" type="presParOf" srcId="{74CFEC77-F97F-4D81-9417-C82479404183}" destId="{94F571D5-A1D5-4BBB-BCFB-10293E8C7359}" srcOrd="28" destOrd="0" presId="urn:microsoft.com/office/officeart/2008/layout/VerticalAccentList"/>
    <dgm:cxn modelId="{31B2472E-8752-4FA5-A444-18F8FD013FDA}" type="presParOf" srcId="{94F571D5-A1D5-4BBB-BCFB-10293E8C7359}" destId="{8D442187-DE62-4923-9DAE-6C74152A8DD4}" srcOrd="0" destOrd="0" presId="urn:microsoft.com/office/officeart/2008/layout/VerticalAccentList"/>
    <dgm:cxn modelId="{E05EA5F4-A932-4B23-B942-FAF4606906F6}" type="presParOf" srcId="{94F571D5-A1D5-4BBB-BCFB-10293E8C7359}" destId="{AE317981-49A0-4EA1-8213-E90AC7A088F2}" srcOrd="1" destOrd="0" presId="urn:microsoft.com/office/officeart/2008/layout/VerticalAccentList"/>
    <dgm:cxn modelId="{F516C12D-0425-457A-84FA-B95723C5753D}" type="presParOf" srcId="{94F571D5-A1D5-4BBB-BCFB-10293E8C7359}" destId="{CD852E4D-D844-4459-B77B-4452A42D5291}" srcOrd="2" destOrd="0" presId="urn:microsoft.com/office/officeart/2008/layout/VerticalAccentList"/>
    <dgm:cxn modelId="{57AA1BE2-908B-4A73-8287-C244FE902030}" type="presParOf" srcId="{94F571D5-A1D5-4BBB-BCFB-10293E8C7359}" destId="{4E108DDF-7F90-4546-ADEA-D14346E8BB85}" srcOrd="3" destOrd="0" presId="urn:microsoft.com/office/officeart/2008/layout/VerticalAccentList"/>
    <dgm:cxn modelId="{1153E158-DDBE-402F-9A39-C346B67AF0E6}" type="presParOf" srcId="{94F571D5-A1D5-4BBB-BCFB-10293E8C7359}" destId="{82335AD4-9D5E-4E36-ADE1-B1C13288A208}" srcOrd="4" destOrd="0" presId="urn:microsoft.com/office/officeart/2008/layout/VerticalAccentList"/>
    <dgm:cxn modelId="{D4973B2C-BF55-4A7E-822C-3312A0601BB1}" type="presParOf" srcId="{94F571D5-A1D5-4BBB-BCFB-10293E8C7359}" destId="{9305A504-AE53-4C0E-BE33-409F1333A683}" srcOrd="5" destOrd="0" presId="urn:microsoft.com/office/officeart/2008/layout/VerticalAccentList"/>
    <dgm:cxn modelId="{56A3088D-3E3B-44AA-ACEB-0DA9D27D81A6}" type="presParOf" srcId="{94F571D5-A1D5-4BBB-BCFB-10293E8C7359}" destId="{7DCE4D7E-6F9A-48F3-9AFB-30E866C2617F}" srcOrd="6" destOrd="0" presId="urn:microsoft.com/office/officeart/2008/layout/VerticalAccentList"/>
    <dgm:cxn modelId="{5EE5EDCF-5CBA-4AFA-9E2A-60DC149B161B}" type="presParOf" srcId="{74CFEC77-F97F-4D81-9417-C82479404183}" destId="{FF00A500-1A45-471D-8EC3-F2F6BDDB0A2A}" srcOrd="29" destOrd="0" presId="urn:microsoft.com/office/officeart/2008/layout/VerticalAccentList"/>
    <dgm:cxn modelId="{9EED2441-E716-4B5E-B092-D6C09DFCD26C}" type="presParOf" srcId="{74CFEC77-F97F-4D81-9417-C82479404183}" destId="{2FD63E23-4104-440C-A5DB-FB60B443CD40}" srcOrd="30" destOrd="0" presId="urn:microsoft.com/office/officeart/2008/layout/VerticalAccentList"/>
    <dgm:cxn modelId="{2394DEF9-26E3-4A6A-AE1A-472094CF1735}" type="presParOf" srcId="{2FD63E23-4104-440C-A5DB-FB60B443CD40}" destId="{F5452080-A576-44BF-93BE-0705D67752A0}" srcOrd="0" destOrd="0" presId="urn:microsoft.com/office/officeart/2008/layout/VerticalAccentList"/>
    <dgm:cxn modelId="{628A609F-C257-4CE9-82E3-29D6840EDFBD}" type="presParOf" srcId="{74CFEC77-F97F-4D81-9417-C82479404183}" destId="{EC16A729-627B-4025-AE58-4DE2715BCEE1}" srcOrd="31" destOrd="0" presId="urn:microsoft.com/office/officeart/2008/layout/VerticalAccentList"/>
    <dgm:cxn modelId="{3C364B34-CE5A-4433-A78A-53C504E35D7D}" type="presParOf" srcId="{EC16A729-627B-4025-AE58-4DE2715BCEE1}" destId="{E266CF92-573F-46D0-B8DB-DA6B52AD7559}" srcOrd="0" destOrd="0" presId="urn:microsoft.com/office/officeart/2008/layout/VerticalAccentList"/>
    <dgm:cxn modelId="{49D88C7C-2AC7-440A-AAA8-EDD131C8B7CE}" type="presParOf" srcId="{EC16A729-627B-4025-AE58-4DE2715BCEE1}" destId="{3CF4EBB3-A399-40E7-B73A-037EAE2D77C0}" srcOrd="1" destOrd="0" presId="urn:microsoft.com/office/officeart/2008/layout/VerticalAccentList"/>
    <dgm:cxn modelId="{BC4710DA-B7C2-4CF7-9644-86FFAEC44F07}" type="presParOf" srcId="{EC16A729-627B-4025-AE58-4DE2715BCEE1}" destId="{F5E1DDFF-C7C3-415E-A29D-FAB304D5C237}" srcOrd="2" destOrd="0" presId="urn:microsoft.com/office/officeart/2008/layout/VerticalAccentList"/>
    <dgm:cxn modelId="{CEB8F945-DA79-4541-B9C3-C245F5FC8905}" type="presParOf" srcId="{EC16A729-627B-4025-AE58-4DE2715BCEE1}" destId="{0FA0511B-09D3-424E-9F7D-5FB598C9CFFD}" srcOrd="3" destOrd="0" presId="urn:microsoft.com/office/officeart/2008/layout/VerticalAccentList"/>
    <dgm:cxn modelId="{31F5F182-A532-4D7C-BB1B-FF3C16212F52}" type="presParOf" srcId="{EC16A729-627B-4025-AE58-4DE2715BCEE1}" destId="{2DACC9BF-0C50-490B-A04F-453460464036}" srcOrd="4" destOrd="0" presId="urn:microsoft.com/office/officeart/2008/layout/VerticalAccentList"/>
    <dgm:cxn modelId="{DFCFB365-7BDD-4CE9-AF72-BC8DF95BADC0}" type="presParOf" srcId="{EC16A729-627B-4025-AE58-4DE2715BCEE1}" destId="{A63B0FD9-73C4-4DD3-875A-CD1E4962FBD2}" srcOrd="5" destOrd="0" presId="urn:microsoft.com/office/officeart/2008/layout/VerticalAccentList"/>
    <dgm:cxn modelId="{246F123F-BF95-4A64-BDA6-DBC6EB67C7EE}" type="presParOf" srcId="{EC16A729-627B-4025-AE58-4DE2715BCEE1}" destId="{78C89366-BB42-4D72-82F1-BFA6BADF8D24}" srcOrd="6" destOrd="0" presId="urn:microsoft.com/office/officeart/2008/layout/VerticalAccentList"/>
    <dgm:cxn modelId="{5E0C05E3-5726-4985-B166-D6855DF13222}" type="presParOf" srcId="{74CFEC77-F97F-4D81-9417-C82479404183}" destId="{95F3A547-4522-43A4-88C3-D7569C532430}" srcOrd="32" destOrd="0" presId="urn:microsoft.com/office/officeart/2008/layout/VerticalAccentList"/>
    <dgm:cxn modelId="{3FA8A91A-9504-4C80-B83D-EFCD633FABBE}" type="presParOf" srcId="{74CFEC77-F97F-4D81-9417-C82479404183}" destId="{D3C25755-FF84-4484-AB73-6AA80B2EB357}" srcOrd="33" destOrd="0" presId="urn:microsoft.com/office/officeart/2008/layout/VerticalAccentList"/>
    <dgm:cxn modelId="{513B256A-4905-40DA-8367-15EF87EB86BF}" type="presParOf" srcId="{D3C25755-FF84-4484-AB73-6AA80B2EB357}" destId="{6D560CD3-B65B-4021-9F22-C433E3EA6675}" srcOrd="0" destOrd="0" presId="urn:microsoft.com/office/officeart/2008/layout/VerticalAccentList"/>
    <dgm:cxn modelId="{5B8514E3-A4DF-4798-9629-3CC83961FA3A}" type="presParOf" srcId="{74CFEC77-F97F-4D81-9417-C82479404183}" destId="{81D1189C-4D7A-4846-A8B4-7DFE8DBA92DE}" srcOrd="34" destOrd="0" presId="urn:microsoft.com/office/officeart/2008/layout/VerticalAccentList"/>
    <dgm:cxn modelId="{FF0463AE-C79D-42C0-9F7B-84BC5F31C66B}" type="presParOf" srcId="{81D1189C-4D7A-4846-A8B4-7DFE8DBA92DE}" destId="{C45AFEF6-EF61-42AD-A672-C07987E729A7}" srcOrd="0" destOrd="0" presId="urn:microsoft.com/office/officeart/2008/layout/VerticalAccentList"/>
    <dgm:cxn modelId="{4712FF24-AD1A-4BBF-BA8F-4C99CAE1AA8D}" type="presParOf" srcId="{81D1189C-4D7A-4846-A8B4-7DFE8DBA92DE}" destId="{95D29B96-0BC8-4A73-9AB5-AF22AF1238A0}" srcOrd="1" destOrd="0" presId="urn:microsoft.com/office/officeart/2008/layout/VerticalAccentList"/>
    <dgm:cxn modelId="{CBC3B1EE-9C87-4633-898D-BC46085C7F16}" type="presParOf" srcId="{81D1189C-4D7A-4846-A8B4-7DFE8DBA92DE}" destId="{FC81A210-0CC8-40F0-A677-518688AA21AD}" srcOrd="2" destOrd="0" presId="urn:microsoft.com/office/officeart/2008/layout/VerticalAccentList"/>
    <dgm:cxn modelId="{81F0B026-F8E5-4EBE-B2BD-E5F5CA759851}" type="presParOf" srcId="{81D1189C-4D7A-4846-A8B4-7DFE8DBA92DE}" destId="{88245FB4-0AD8-4171-8F5F-B4D45399AD7A}" srcOrd="3" destOrd="0" presId="urn:microsoft.com/office/officeart/2008/layout/VerticalAccentList"/>
    <dgm:cxn modelId="{6DAFC34A-3BBB-4719-88C1-11D0AB733562}" type="presParOf" srcId="{81D1189C-4D7A-4846-A8B4-7DFE8DBA92DE}" destId="{6AB88630-926F-40D6-B815-AAACEB9A3AE9}" srcOrd="4" destOrd="0" presId="urn:microsoft.com/office/officeart/2008/layout/VerticalAccentList"/>
    <dgm:cxn modelId="{EAFBF5B3-962C-458D-B796-CC50C209ECB8}" type="presParOf" srcId="{81D1189C-4D7A-4846-A8B4-7DFE8DBA92DE}" destId="{1C4BB3F2-AB58-441A-93FE-910CE081F114}" srcOrd="5" destOrd="0" presId="urn:microsoft.com/office/officeart/2008/layout/VerticalAccentList"/>
    <dgm:cxn modelId="{63F0E120-2D8E-490B-A049-6B354903B987}" type="presParOf" srcId="{81D1189C-4D7A-4846-A8B4-7DFE8DBA92DE}" destId="{25748CF9-F31A-4717-B315-FB54CBCBA63B}" srcOrd="6" destOrd="0" presId="urn:microsoft.com/office/officeart/2008/layout/VerticalAccentList"/>
    <dgm:cxn modelId="{0AA1EA0F-7890-4329-BE86-7E89C2703983}" type="presParOf" srcId="{74CFEC77-F97F-4D81-9417-C82479404183}" destId="{18769EEC-3C4C-4CE3-9C45-BF2EC239B3D4}" srcOrd="35" destOrd="0" presId="urn:microsoft.com/office/officeart/2008/layout/VerticalAccentList"/>
    <dgm:cxn modelId="{5BB4564A-521F-4C6B-99E5-78CB169EFA59}" type="presParOf" srcId="{74CFEC77-F97F-4D81-9417-C82479404183}" destId="{84D17742-5EA8-4D12-BE12-EE7347B2C6DF}" srcOrd="36" destOrd="0" presId="urn:microsoft.com/office/officeart/2008/layout/VerticalAccentList"/>
    <dgm:cxn modelId="{CDC956A3-29D5-4FAF-A625-2E533F450B3E}" type="presParOf" srcId="{84D17742-5EA8-4D12-BE12-EE7347B2C6DF}" destId="{19420502-C050-4465-AEE2-C5495306A2BA}" srcOrd="0" destOrd="0" presId="urn:microsoft.com/office/officeart/2008/layout/VerticalAccentList"/>
    <dgm:cxn modelId="{68DB65C2-9A19-4189-902B-CA3CFC065E69}" type="presParOf" srcId="{74CFEC77-F97F-4D81-9417-C82479404183}" destId="{E42F9085-FD0D-4187-977F-EB4AC738BBB0}" srcOrd="37" destOrd="0" presId="urn:microsoft.com/office/officeart/2008/layout/VerticalAccentList"/>
    <dgm:cxn modelId="{96BC2C0B-7D02-4607-A120-4F9E59E669F0}" type="presParOf" srcId="{E42F9085-FD0D-4187-977F-EB4AC738BBB0}" destId="{99DC59EC-AB21-4B1F-B033-9BF4D7047AE8}" srcOrd="0" destOrd="0" presId="urn:microsoft.com/office/officeart/2008/layout/VerticalAccentList"/>
    <dgm:cxn modelId="{5F634EA2-9DB2-4435-9191-47894778E5CC}" type="presParOf" srcId="{E42F9085-FD0D-4187-977F-EB4AC738BBB0}" destId="{1A004E93-0754-4714-9396-E5C48CB95173}" srcOrd="1" destOrd="0" presId="urn:microsoft.com/office/officeart/2008/layout/VerticalAccentList"/>
    <dgm:cxn modelId="{0324A5E5-FD18-421E-B259-69EBF6570D40}" type="presParOf" srcId="{E42F9085-FD0D-4187-977F-EB4AC738BBB0}" destId="{6C03F8E2-D73B-431B-A462-FB1F23024666}" srcOrd="2" destOrd="0" presId="urn:microsoft.com/office/officeart/2008/layout/VerticalAccentList"/>
    <dgm:cxn modelId="{AF0B8F05-F419-4073-9250-3EF3246C04D6}" type="presParOf" srcId="{E42F9085-FD0D-4187-977F-EB4AC738BBB0}" destId="{465F711B-97F3-45A4-B2F1-43920EEC2D45}" srcOrd="3" destOrd="0" presId="urn:microsoft.com/office/officeart/2008/layout/VerticalAccentList"/>
    <dgm:cxn modelId="{1B5CC379-D6EA-4471-A7D3-24EB0514CB6E}" type="presParOf" srcId="{E42F9085-FD0D-4187-977F-EB4AC738BBB0}" destId="{C1983643-3DC8-4591-AD7B-C0A1F392BF34}" srcOrd="4" destOrd="0" presId="urn:microsoft.com/office/officeart/2008/layout/VerticalAccentList"/>
    <dgm:cxn modelId="{D03C6060-2F5D-4A4F-BB85-F7F92DD4B690}" type="presParOf" srcId="{E42F9085-FD0D-4187-977F-EB4AC738BBB0}" destId="{E783C89B-77FC-4E3F-B403-1FF093F04058}" srcOrd="5" destOrd="0" presId="urn:microsoft.com/office/officeart/2008/layout/VerticalAccentList"/>
    <dgm:cxn modelId="{BD080F75-67A9-46AF-A163-11309E20DBE6}" type="presParOf" srcId="{E42F9085-FD0D-4187-977F-EB4AC738BBB0}" destId="{7C7D7CB0-9DC2-43B4-B7B7-8CEBDD08CA6E}" srcOrd="6" destOrd="0" presId="urn:microsoft.com/office/officeart/2008/layout/Vertical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EECEF7B-14F9-48D0-A484-7DF66E803CB6}" type="doc">
      <dgm:prSet loTypeId="urn:microsoft.com/office/officeart/2005/8/layout/cycle6" loCatId="relationship" qsTypeId="urn:microsoft.com/office/officeart/2005/8/quickstyle/simple1" qsCatId="simple" csTypeId="urn:microsoft.com/office/officeart/2005/8/colors/colorful1" csCatId="colorful" phldr="1"/>
      <dgm:spPr/>
    </dgm:pt>
    <dgm:pt modelId="{0FAD895C-E6E1-42D7-AC88-A6512D60A3D7}">
      <dgm:prSet phldrT="[Szöveg]"/>
      <dgm:spPr/>
      <dgm:t>
        <a:bodyPr/>
        <a:lstStyle/>
        <a:p>
          <a:pPr>
            <a:buFont typeface="Arial" panose="020B0604020202020204" pitchFamily="34" charset="0"/>
            <a:buChar char="•"/>
          </a:pPr>
          <a:r>
            <a:rPr lang="hu-HU" dirty="0"/>
            <a:t>SWOT analysis</a:t>
          </a:r>
        </a:p>
      </dgm:t>
    </dgm:pt>
    <dgm:pt modelId="{699F0C39-1570-40ED-B240-30B98CE70FD7}" type="parTrans" cxnId="{9288CF46-B1C4-4045-9BC6-B6A4018A86D2}">
      <dgm:prSet/>
      <dgm:spPr/>
      <dgm:t>
        <a:bodyPr/>
        <a:lstStyle/>
        <a:p>
          <a:endParaRPr lang="hu-HU"/>
        </a:p>
      </dgm:t>
    </dgm:pt>
    <dgm:pt modelId="{D324311F-D83C-40CE-8081-19414F2237D1}" type="sibTrans" cxnId="{9288CF46-B1C4-4045-9BC6-B6A4018A86D2}">
      <dgm:prSet/>
      <dgm:spPr/>
      <dgm:t>
        <a:bodyPr/>
        <a:lstStyle/>
        <a:p>
          <a:endParaRPr lang="hu-HU"/>
        </a:p>
      </dgm:t>
    </dgm:pt>
    <dgm:pt modelId="{630D0D33-350E-480B-8BE1-A6A8E5E01F88}">
      <dgm:prSet/>
      <dgm:spPr/>
      <dgm:t>
        <a:bodyPr/>
        <a:lstStyle/>
        <a:p>
          <a:r>
            <a:rPr lang="hu-HU"/>
            <a:t>Website analysis</a:t>
          </a:r>
          <a:endParaRPr lang="hu-HU" dirty="0"/>
        </a:p>
      </dgm:t>
    </dgm:pt>
    <dgm:pt modelId="{B69DCA21-BB63-4813-931F-E9E3B636856D}" type="parTrans" cxnId="{4F826A09-B0D2-4C0E-AB66-62DA12C18A46}">
      <dgm:prSet/>
      <dgm:spPr/>
      <dgm:t>
        <a:bodyPr/>
        <a:lstStyle/>
        <a:p>
          <a:endParaRPr lang="hu-HU"/>
        </a:p>
      </dgm:t>
    </dgm:pt>
    <dgm:pt modelId="{0FB1C603-6A08-4F3D-8F5C-6B09ADEC6E85}" type="sibTrans" cxnId="{4F826A09-B0D2-4C0E-AB66-62DA12C18A46}">
      <dgm:prSet/>
      <dgm:spPr/>
      <dgm:t>
        <a:bodyPr/>
        <a:lstStyle/>
        <a:p>
          <a:endParaRPr lang="hu-HU"/>
        </a:p>
      </dgm:t>
    </dgm:pt>
    <dgm:pt modelId="{E5779582-305D-4736-82A0-907A291BC296}">
      <dgm:prSet/>
      <dgm:spPr/>
      <dgm:t>
        <a:bodyPr/>
        <a:lstStyle/>
        <a:p>
          <a:r>
            <a:rPr lang="hu-HU" dirty="0"/>
            <a:t>Review of e-reports</a:t>
          </a:r>
        </a:p>
      </dgm:t>
    </dgm:pt>
    <dgm:pt modelId="{668E5B3D-13E1-4AF5-80ED-6E79C22D3CCD}" type="parTrans" cxnId="{9E54B87F-E87E-4E56-B404-EF13E94A8C2E}">
      <dgm:prSet/>
      <dgm:spPr/>
      <dgm:t>
        <a:bodyPr/>
        <a:lstStyle/>
        <a:p>
          <a:endParaRPr lang="hu-HU"/>
        </a:p>
      </dgm:t>
    </dgm:pt>
    <dgm:pt modelId="{EE70B68C-948A-4091-91CE-1414464A0175}" type="sibTrans" cxnId="{9E54B87F-E87E-4E56-B404-EF13E94A8C2E}">
      <dgm:prSet/>
      <dgm:spPr/>
      <dgm:t>
        <a:bodyPr/>
        <a:lstStyle/>
        <a:p>
          <a:endParaRPr lang="hu-HU"/>
        </a:p>
      </dgm:t>
    </dgm:pt>
    <dgm:pt modelId="{6DEEA3B6-0808-453E-BD59-4BB64240D43A}">
      <dgm:prSet/>
      <dgm:spPr/>
      <dgm:t>
        <a:bodyPr/>
        <a:lstStyle/>
        <a:p>
          <a:r>
            <a:rPr lang="hu-HU"/>
            <a:t>Company analysis (e.g. OPTEN, e-company register)</a:t>
          </a:r>
          <a:endParaRPr lang="hu-HU" dirty="0"/>
        </a:p>
      </dgm:t>
    </dgm:pt>
    <dgm:pt modelId="{F9F58831-E003-455A-B796-90C4BDBBFE6A}" type="parTrans" cxnId="{05EECAE0-3541-4088-B2C2-82466216F209}">
      <dgm:prSet/>
      <dgm:spPr/>
      <dgm:t>
        <a:bodyPr/>
        <a:lstStyle/>
        <a:p>
          <a:endParaRPr lang="hu-HU"/>
        </a:p>
      </dgm:t>
    </dgm:pt>
    <dgm:pt modelId="{A8042D68-1163-4643-B2C0-E240FED0296B}" type="sibTrans" cxnId="{05EECAE0-3541-4088-B2C2-82466216F209}">
      <dgm:prSet/>
      <dgm:spPr/>
      <dgm:t>
        <a:bodyPr/>
        <a:lstStyle/>
        <a:p>
          <a:endParaRPr lang="hu-HU"/>
        </a:p>
      </dgm:t>
    </dgm:pt>
    <dgm:pt modelId="{F5EE591A-DDF1-4AC0-8D2F-D3E3216B3F1F}">
      <dgm:prSet/>
      <dgm:spPr/>
      <dgm:t>
        <a:bodyPr/>
        <a:lstStyle/>
        <a:p>
          <a:r>
            <a:rPr lang="hu-HU"/>
            <a:t>Test purchase</a:t>
          </a:r>
          <a:endParaRPr lang="hu-HU" dirty="0"/>
        </a:p>
      </dgm:t>
    </dgm:pt>
    <dgm:pt modelId="{A6CE2583-9196-438F-894D-F49F5371B9F3}" type="parTrans" cxnId="{960219E5-BC26-474B-A083-0747D7D3C8A3}">
      <dgm:prSet/>
      <dgm:spPr/>
      <dgm:t>
        <a:bodyPr/>
        <a:lstStyle/>
        <a:p>
          <a:endParaRPr lang="hu-HU"/>
        </a:p>
      </dgm:t>
    </dgm:pt>
    <dgm:pt modelId="{CC0D2519-1435-409A-A53A-9FAC0DFDCB79}" type="sibTrans" cxnId="{960219E5-BC26-474B-A083-0747D7D3C8A3}">
      <dgm:prSet/>
      <dgm:spPr/>
      <dgm:t>
        <a:bodyPr/>
        <a:lstStyle/>
        <a:p>
          <a:endParaRPr lang="hu-HU"/>
        </a:p>
      </dgm:t>
    </dgm:pt>
    <dgm:pt modelId="{BC4C10D3-02F2-4C14-9635-BCA86C4C9012}" type="pres">
      <dgm:prSet presAssocID="{3EECEF7B-14F9-48D0-A484-7DF66E803CB6}" presName="cycle" presStyleCnt="0">
        <dgm:presLayoutVars>
          <dgm:dir/>
          <dgm:resizeHandles val="exact"/>
        </dgm:presLayoutVars>
      </dgm:prSet>
      <dgm:spPr/>
    </dgm:pt>
    <dgm:pt modelId="{33CE0107-86E8-4AC3-9BC2-5B9EA661B4DD}" type="pres">
      <dgm:prSet presAssocID="{0FAD895C-E6E1-42D7-AC88-A6512D60A3D7}" presName="node" presStyleLbl="node1" presStyleIdx="0" presStyleCnt="5">
        <dgm:presLayoutVars>
          <dgm:bulletEnabled val="1"/>
        </dgm:presLayoutVars>
      </dgm:prSet>
      <dgm:spPr/>
    </dgm:pt>
    <dgm:pt modelId="{DF940E96-9AAB-41CB-8A8F-F1E41D5F7BAF}" type="pres">
      <dgm:prSet presAssocID="{0FAD895C-E6E1-42D7-AC88-A6512D60A3D7}" presName="spNode" presStyleCnt="0"/>
      <dgm:spPr/>
    </dgm:pt>
    <dgm:pt modelId="{789D9C33-9AB8-4B7B-B4B4-82C97674E4C8}" type="pres">
      <dgm:prSet presAssocID="{D324311F-D83C-40CE-8081-19414F2237D1}" presName="sibTrans" presStyleLbl="sibTrans1D1" presStyleIdx="0" presStyleCnt="5"/>
      <dgm:spPr/>
    </dgm:pt>
    <dgm:pt modelId="{840FBD66-3784-4E9A-B7CC-07E70231C2F3}" type="pres">
      <dgm:prSet presAssocID="{630D0D33-350E-480B-8BE1-A6A8E5E01F88}" presName="node" presStyleLbl="node1" presStyleIdx="1" presStyleCnt="5">
        <dgm:presLayoutVars>
          <dgm:bulletEnabled val="1"/>
        </dgm:presLayoutVars>
      </dgm:prSet>
      <dgm:spPr/>
    </dgm:pt>
    <dgm:pt modelId="{49DD693A-19B5-42A0-A407-73802A4896A7}" type="pres">
      <dgm:prSet presAssocID="{630D0D33-350E-480B-8BE1-A6A8E5E01F88}" presName="spNode" presStyleCnt="0"/>
      <dgm:spPr/>
    </dgm:pt>
    <dgm:pt modelId="{68B1C2B7-B2A1-4790-BDAB-510FBCEBDE8C}" type="pres">
      <dgm:prSet presAssocID="{0FB1C603-6A08-4F3D-8F5C-6B09ADEC6E85}" presName="sibTrans" presStyleLbl="sibTrans1D1" presStyleIdx="1" presStyleCnt="5"/>
      <dgm:spPr/>
    </dgm:pt>
    <dgm:pt modelId="{70EAC891-5A98-40DD-A2F2-BE338F3AFA30}" type="pres">
      <dgm:prSet presAssocID="{E5779582-305D-4736-82A0-907A291BC296}" presName="node" presStyleLbl="node1" presStyleIdx="2" presStyleCnt="5">
        <dgm:presLayoutVars>
          <dgm:bulletEnabled val="1"/>
        </dgm:presLayoutVars>
      </dgm:prSet>
      <dgm:spPr/>
    </dgm:pt>
    <dgm:pt modelId="{21B3919F-0F53-4DC1-B29C-E4F480CF68BE}" type="pres">
      <dgm:prSet presAssocID="{E5779582-305D-4736-82A0-907A291BC296}" presName="spNode" presStyleCnt="0"/>
      <dgm:spPr/>
    </dgm:pt>
    <dgm:pt modelId="{DFD7C900-EBBC-45FD-93EB-FEACE09B69AE}" type="pres">
      <dgm:prSet presAssocID="{EE70B68C-948A-4091-91CE-1414464A0175}" presName="sibTrans" presStyleLbl="sibTrans1D1" presStyleIdx="2" presStyleCnt="5"/>
      <dgm:spPr/>
    </dgm:pt>
    <dgm:pt modelId="{44DA8E7B-02A2-4248-8650-8A16E0A5178D}" type="pres">
      <dgm:prSet presAssocID="{6DEEA3B6-0808-453E-BD59-4BB64240D43A}" presName="node" presStyleLbl="node1" presStyleIdx="3" presStyleCnt="5">
        <dgm:presLayoutVars>
          <dgm:bulletEnabled val="1"/>
        </dgm:presLayoutVars>
      </dgm:prSet>
      <dgm:spPr/>
    </dgm:pt>
    <dgm:pt modelId="{6C4FAF7A-9B9E-49F0-88F2-BE748C83336C}" type="pres">
      <dgm:prSet presAssocID="{6DEEA3B6-0808-453E-BD59-4BB64240D43A}" presName="spNode" presStyleCnt="0"/>
      <dgm:spPr/>
    </dgm:pt>
    <dgm:pt modelId="{A0269DBD-8215-4A38-837A-0734BBA83646}" type="pres">
      <dgm:prSet presAssocID="{A8042D68-1163-4643-B2C0-E240FED0296B}" presName="sibTrans" presStyleLbl="sibTrans1D1" presStyleIdx="3" presStyleCnt="5"/>
      <dgm:spPr/>
    </dgm:pt>
    <dgm:pt modelId="{9A589C1C-C9D0-4DD8-9B0E-6F3811DE53D7}" type="pres">
      <dgm:prSet presAssocID="{F5EE591A-DDF1-4AC0-8D2F-D3E3216B3F1F}" presName="node" presStyleLbl="node1" presStyleIdx="4" presStyleCnt="5">
        <dgm:presLayoutVars>
          <dgm:bulletEnabled val="1"/>
        </dgm:presLayoutVars>
      </dgm:prSet>
      <dgm:spPr/>
    </dgm:pt>
    <dgm:pt modelId="{06401922-A8D7-4B5A-BF9A-7676C8D815A5}" type="pres">
      <dgm:prSet presAssocID="{F5EE591A-DDF1-4AC0-8D2F-D3E3216B3F1F}" presName="spNode" presStyleCnt="0"/>
      <dgm:spPr/>
    </dgm:pt>
    <dgm:pt modelId="{14435316-718A-43AA-B8F0-DC18A645E824}" type="pres">
      <dgm:prSet presAssocID="{CC0D2519-1435-409A-A53A-9FAC0DFDCB79}" presName="sibTrans" presStyleLbl="sibTrans1D1" presStyleIdx="4" presStyleCnt="5"/>
      <dgm:spPr/>
    </dgm:pt>
  </dgm:ptLst>
  <dgm:cxnLst>
    <dgm:cxn modelId="{4F826A09-B0D2-4C0E-AB66-62DA12C18A46}" srcId="{3EECEF7B-14F9-48D0-A484-7DF66E803CB6}" destId="{630D0D33-350E-480B-8BE1-A6A8E5E01F88}" srcOrd="1" destOrd="0" parTransId="{B69DCA21-BB63-4813-931F-E9E3B636856D}" sibTransId="{0FB1C603-6A08-4F3D-8F5C-6B09ADEC6E85}"/>
    <dgm:cxn modelId="{9A3DF409-3E54-48CE-9907-F1AC21372F7C}" type="presOf" srcId="{CC0D2519-1435-409A-A53A-9FAC0DFDCB79}" destId="{14435316-718A-43AA-B8F0-DC18A645E824}" srcOrd="0" destOrd="0" presId="urn:microsoft.com/office/officeart/2005/8/layout/cycle6"/>
    <dgm:cxn modelId="{BDA6E11D-09FF-4A9F-B2E8-C8238BA7B7AD}" type="presOf" srcId="{0FB1C603-6A08-4F3D-8F5C-6B09ADEC6E85}" destId="{68B1C2B7-B2A1-4790-BDAB-510FBCEBDE8C}" srcOrd="0" destOrd="0" presId="urn:microsoft.com/office/officeart/2005/8/layout/cycle6"/>
    <dgm:cxn modelId="{0F53B32B-5F2B-440E-A848-90F660577ADD}" type="presOf" srcId="{F5EE591A-DDF1-4AC0-8D2F-D3E3216B3F1F}" destId="{9A589C1C-C9D0-4DD8-9B0E-6F3811DE53D7}" srcOrd="0" destOrd="0" presId="urn:microsoft.com/office/officeart/2005/8/layout/cycle6"/>
    <dgm:cxn modelId="{54AF725D-1255-4D85-96B6-41F2BFF7FE7F}" type="presOf" srcId="{E5779582-305D-4736-82A0-907A291BC296}" destId="{70EAC891-5A98-40DD-A2F2-BE338F3AFA30}" srcOrd="0" destOrd="0" presId="urn:microsoft.com/office/officeart/2005/8/layout/cycle6"/>
    <dgm:cxn modelId="{4779D65D-1311-4025-8DB7-A68E910753EE}" type="presOf" srcId="{630D0D33-350E-480B-8BE1-A6A8E5E01F88}" destId="{840FBD66-3784-4E9A-B7CC-07E70231C2F3}" srcOrd="0" destOrd="0" presId="urn:microsoft.com/office/officeart/2005/8/layout/cycle6"/>
    <dgm:cxn modelId="{88AC4F66-E268-47FB-B85B-B93B0CAD456D}" type="presOf" srcId="{3EECEF7B-14F9-48D0-A484-7DF66E803CB6}" destId="{BC4C10D3-02F2-4C14-9635-BCA86C4C9012}" srcOrd="0" destOrd="0" presId="urn:microsoft.com/office/officeart/2005/8/layout/cycle6"/>
    <dgm:cxn modelId="{9288CF46-B1C4-4045-9BC6-B6A4018A86D2}" srcId="{3EECEF7B-14F9-48D0-A484-7DF66E803CB6}" destId="{0FAD895C-E6E1-42D7-AC88-A6512D60A3D7}" srcOrd="0" destOrd="0" parTransId="{699F0C39-1570-40ED-B240-30B98CE70FD7}" sibTransId="{D324311F-D83C-40CE-8081-19414F2237D1}"/>
    <dgm:cxn modelId="{9E54B87F-E87E-4E56-B404-EF13E94A8C2E}" srcId="{3EECEF7B-14F9-48D0-A484-7DF66E803CB6}" destId="{E5779582-305D-4736-82A0-907A291BC296}" srcOrd="2" destOrd="0" parTransId="{668E5B3D-13E1-4AF5-80ED-6E79C22D3CCD}" sibTransId="{EE70B68C-948A-4091-91CE-1414464A0175}"/>
    <dgm:cxn modelId="{1BB402A2-DFAF-4212-98AA-F5A344F0668F}" type="presOf" srcId="{6DEEA3B6-0808-453E-BD59-4BB64240D43A}" destId="{44DA8E7B-02A2-4248-8650-8A16E0A5178D}" srcOrd="0" destOrd="0" presId="urn:microsoft.com/office/officeart/2005/8/layout/cycle6"/>
    <dgm:cxn modelId="{A7CC37A5-9FC1-469A-BCD2-4C6898E48CBA}" type="presOf" srcId="{0FAD895C-E6E1-42D7-AC88-A6512D60A3D7}" destId="{33CE0107-86E8-4AC3-9BC2-5B9EA661B4DD}" srcOrd="0" destOrd="0" presId="urn:microsoft.com/office/officeart/2005/8/layout/cycle6"/>
    <dgm:cxn modelId="{FE9417B2-C9AB-4603-9495-5DBA7F353D60}" type="presOf" srcId="{EE70B68C-948A-4091-91CE-1414464A0175}" destId="{DFD7C900-EBBC-45FD-93EB-FEACE09B69AE}" srcOrd="0" destOrd="0" presId="urn:microsoft.com/office/officeart/2005/8/layout/cycle6"/>
    <dgm:cxn modelId="{A799DCB3-7155-41E2-BDAC-C3483BBBCF57}" type="presOf" srcId="{A8042D68-1163-4643-B2C0-E240FED0296B}" destId="{A0269DBD-8215-4A38-837A-0734BBA83646}" srcOrd="0" destOrd="0" presId="urn:microsoft.com/office/officeart/2005/8/layout/cycle6"/>
    <dgm:cxn modelId="{2B711DB7-5968-4CFC-8F29-30AA70C0D5B1}" type="presOf" srcId="{D324311F-D83C-40CE-8081-19414F2237D1}" destId="{789D9C33-9AB8-4B7B-B4B4-82C97674E4C8}" srcOrd="0" destOrd="0" presId="urn:microsoft.com/office/officeart/2005/8/layout/cycle6"/>
    <dgm:cxn modelId="{05EECAE0-3541-4088-B2C2-82466216F209}" srcId="{3EECEF7B-14F9-48D0-A484-7DF66E803CB6}" destId="{6DEEA3B6-0808-453E-BD59-4BB64240D43A}" srcOrd="3" destOrd="0" parTransId="{F9F58831-E003-455A-B796-90C4BDBBFE6A}" sibTransId="{A8042D68-1163-4643-B2C0-E240FED0296B}"/>
    <dgm:cxn modelId="{960219E5-BC26-474B-A083-0747D7D3C8A3}" srcId="{3EECEF7B-14F9-48D0-A484-7DF66E803CB6}" destId="{F5EE591A-DDF1-4AC0-8D2F-D3E3216B3F1F}" srcOrd="4" destOrd="0" parTransId="{A6CE2583-9196-438F-894D-F49F5371B9F3}" sibTransId="{CC0D2519-1435-409A-A53A-9FAC0DFDCB79}"/>
    <dgm:cxn modelId="{19A1D445-0106-4707-8D04-15EEA71F8D72}" type="presParOf" srcId="{BC4C10D3-02F2-4C14-9635-BCA86C4C9012}" destId="{33CE0107-86E8-4AC3-9BC2-5B9EA661B4DD}" srcOrd="0" destOrd="0" presId="urn:microsoft.com/office/officeart/2005/8/layout/cycle6"/>
    <dgm:cxn modelId="{68121FC3-3EA1-4658-9018-161E10948C71}" type="presParOf" srcId="{BC4C10D3-02F2-4C14-9635-BCA86C4C9012}" destId="{DF940E96-9AAB-41CB-8A8F-F1E41D5F7BAF}" srcOrd="1" destOrd="0" presId="urn:microsoft.com/office/officeart/2005/8/layout/cycle6"/>
    <dgm:cxn modelId="{A7433533-AAB4-44CA-9BF6-482CB0077928}" type="presParOf" srcId="{BC4C10D3-02F2-4C14-9635-BCA86C4C9012}" destId="{789D9C33-9AB8-4B7B-B4B4-82C97674E4C8}" srcOrd="2" destOrd="0" presId="urn:microsoft.com/office/officeart/2005/8/layout/cycle6"/>
    <dgm:cxn modelId="{A680D3B8-FB23-4EA0-99A4-8482F9085DF8}" type="presParOf" srcId="{BC4C10D3-02F2-4C14-9635-BCA86C4C9012}" destId="{840FBD66-3784-4E9A-B7CC-07E70231C2F3}" srcOrd="3" destOrd="0" presId="urn:microsoft.com/office/officeart/2005/8/layout/cycle6"/>
    <dgm:cxn modelId="{6C8345B5-8A33-4740-BFF7-3BB8D3437D52}" type="presParOf" srcId="{BC4C10D3-02F2-4C14-9635-BCA86C4C9012}" destId="{49DD693A-19B5-42A0-A407-73802A4896A7}" srcOrd="4" destOrd="0" presId="urn:microsoft.com/office/officeart/2005/8/layout/cycle6"/>
    <dgm:cxn modelId="{AA2B5BA6-BFAE-402F-8720-3B72C964067C}" type="presParOf" srcId="{BC4C10D3-02F2-4C14-9635-BCA86C4C9012}" destId="{68B1C2B7-B2A1-4790-BDAB-510FBCEBDE8C}" srcOrd="5" destOrd="0" presId="urn:microsoft.com/office/officeart/2005/8/layout/cycle6"/>
    <dgm:cxn modelId="{0DCFC834-C0A1-4F14-957E-CAD9C79C9381}" type="presParOf" srcId="{BC4C10D3-02F2-4C14-9635-BCA86C4C9012}" destId="{70EAC891-5A98-40DD-A2F2-BE338F3AFA30}" srcOrd="6" destOrd="0" presId="urn:microsoft.com/office/officeart/2005/8/layout/cycle6"/>
    <dgm:cxn modelId="{6668786E-5D09-4398-81CB-68DF00ED5AFE}" type="presParOf" srcId="{BC4C10D3-02F2-4C14-9635-BCA86C4C9012}" destId="{21B3919F-0F53-4DC1-B29C-E4F480CF68BE}" srcOrd="7" destOrd="0" presId="urn:microsoft.com/office/officeart/2005/8/layout/cycle6"/>
    <dgm:cxn modelId="{53A6854B-6F90-483A-B6E4-B5A4E3076D43}" type="presParOf" srcId="{BC4C10D3-02F2-4C14-9635-BCA86C4C9012}" destId="{DFD7C900-EBBC-45FD-93EB-FEACE09B69AE}" srcOrd="8" destOrd="0" presId="urn:microsoft.com/office/officeart/2005/8/layout/cycle6"/>
    <dgm:cxn modelId="{A0D94ADB-8015-4879-8A1A-66FB65C0287B}" type="presParOf" srcId="{BC4C10D3-02F2-4C14-9635-BCA86C4C9012}" destId="{44DA8E7B-02A2-4248-8650-8A16E0A5178D}" srcOrd="9" destOrd="0" presId="urn:microsoft.com/office/officeart/2005/8/layout/cycle6"/>
    <dgm:cxn modelId="{462B5865-7C83-4020-8F0F-7DEF1551C419}" type="presParOf" srcId="{BC4C10D3-02F2-4C14-9635-BCA86C4C9012}" destId="{6C4FAF7A-9B9E-49F0-88F2-BE748C83336C}" srcOrd="10" destOrd="0" presId="urn:microsoft.com/office/officeart/2005/8/layout/cycle6"/>
    <dgm:cxn modelId="{E5B67776-DDEF-4FF0-9062-C1D31E04FBB1}" type="presParOf" srcId="{BC4C10D3-02F2-4C14-9635-BCA86C4C9012}" destId="{A0269DBD-8215-4A38-837A-0734BBA83646}" srcOrd="11" destOrd="0" presId="urn:microsoft.com/office/officeart/2005/8/layout/cycle6"/>
    <dgm:cxn modelId="{82809EB2-2DFE-4297-80A5-6D068C9AC513}" type="presParOf" srcId="{BC4C10D3-02F2-4C14-9635-BCA86C4C9012}" destId="{9A589C1C-C9D0-4DD8-9B0E-6F3811DE53D7}" srcOrd="12" destOrd="0" presId="urn:microsoft.com/office/officeart/2005/8/layout/cycle6"/>
    <dgm:cxn modelId="{6680A009-4F84-4CB1-AE80-FF0C1DE8CF18}" type="presParOf" srcId="{BC4C10D3-02F2-4C14-9635-BCA86C4C9012}" destId="{06401922-A8D7-4B5A-BF9A-7676C8D815A5}" srcOrd="13" destOrd="0" presId="urn:microsoft.com/office/officeart/2005/8/layout/cycle6"/>
    <dgm:cxn modelId="{6AE855FB-CA8A-4690-9CD9-2A2606A2CE44}" type="presParOf" srcId="{BC4C10D3-02F2-4C14-9635-BCA86C4C9012}" destId="{14435316-718A-43AA-B8F0-DC18A645E824}" srcOrd="14" destOrd="0" presId="urn:microsoft.com/office/officeart/2005/8/layout/cycle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A30BF59-912C-4B60-9D17-0453B60FE12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hu-HU"/>
        </a:p>
      </dgm:t>
    </dgm:pt>
    <dgm:pt modelId="{0BBAAA91-DEBC-4E12-8DC5-E20ABB7BC63C}">
      <dgm:prSet phldrT="[Szöveg]"/>
      <dgm:spPr/>
      <dgm:t>
        <a:bodyPr/>
        <a:lstStyle/>
        <a:p>
          <a:r>
            <a:rPr lang="hu-HU" dirty="0"/>
            <a:t>Fixed costs</a:t>
          </a:r>
        </a:p>
      </dgm:t>
    </dgm:pt>
    <dgm:pt modelId="{210CA129-91F6-4252-9781-52009DD8ED2C}" type="parTrans" cxnId="{5FC438FF-CEF0-4488-96AA-E4D34A2FB2FA}">
      <dgm:prSet/>
      <dgm:spPr/>
      <dgm:t>
        <a:bodyPr/>
        <a:lstStyle/>
        <a:p>
          <a:endParaRPr lang="hu-HU"/>
        </a:p>
      </dgm:t>
    </dgm:pt>
    <dgm:pt modelId="{3A4D6AD6-E4CC-440A-9BE9-26950F2E7156}" type="sibTrans" cxnId="{5FC438FF-CEF0-4488-96AA-E4D34A2FB2FA}">
      <dgm:prSet/>
      <dgm:spPr/>
      <dgm:t>
        <a:bodyPr/>
        <a:lstStyle/>
        <a:p>
          <a:endParaRPr lang="hu-HU"/>
        </a:p>
      </dgm:t>
    </dgm:pt>
    <dgm:pt modelId="{1F915D11-1B49-4AD4-BBDC-E26FD31C83C8}">
      <dgm:prSet phldrT="[Szöveg]"/>
      <dgm:spPr/>
      <dgm:t>
        <a:bodyPr/>
        <a:lstStyle/>
        <a:p>
          <a:r>
            <a:rPr lang="hu-HU" dirty="0"/>
            <a:t>Variable costs</a:t>
          </a:r>
        </a:p>
      </dgm:t>
    </dgm:pt>
    <dgm:pt modelId="{C561E14F-D7AE-45B4-ACEA-C7C3DCCBFB90}" type="parTrans" cxnId="{1E88AD81-C194-4DDB-95C9-94609CA0898A}">
      <dgm:prSet/>
      <dgm:spPr/>
      <dgm:t>
        <a:bodyPr/>
        <a:lstStyle/>
        <a:p>
          <a:endParaRPr lang="hu-HU"/>
        </a:p>
      </dgm:t>
    </dgm:pt>
    <dgm:pt modelId="{4010FC8D-FA4D-431C-A535-0EFDD08A5AAA}" type="sibTrans" cxnId="{1E88AD81-C194-4DDB-95C9-94609CA0898A}">
      <dgm:prSet/>
      <dgm:spPr/>
      <dgm:t>
        <a:bodyPr/>
        <a:lstStyle/>
        <a:p>
          <a:endParaRPr lang="hu-HU"/>
        </a:p>
      </dgm:t>
    </dgm:pt>
    <dgm:pt modelId="{2280E3DC-986C-4879-9A39-3C41AAC0BA3A}">
      <dgm:prSet phldrT="[Szöveg]"/>
      <dgm:spPr/>
      <dgm:t>
        <a:bodyPr/>
        <a:lstStyle/>
        <a:p>
          <a:r>
            <a:rPr lang="hu-HU" dirty="0"/>
            <a:t>Plant size</a:t>
          </a:r>
        </a:p>
      </dgm:t>
    </dgm:pt>
    <dgm:pt modelId="{C15C637E-6F23-423B-BFB3-DEAF28DB12F0}" type="parTrans" cxnId="{44015A5B-0F47-4ED1-80BF-293282AEC946}">
      <dgm:prSet/>
      <dgm:spPr/>
      <dgm:t>
        <a:bodyPr/>
        <a:lstStyle/>
        <a:p>
          <a:endParaRPr lang="hu-HU"/>
        </a:p>
      </dgm:t>
    </dgm:pt>
    <dgm:pt modelId="{621459E6-29B3-4BB5-B4AF-1B5C0F4DA63D}" type="sibTrans" cxnId="{44015A5B-0F47-4ED1-80BF-293282AEC946}">
      <dgm:prSet/>
      <dgm:spPr/>
      <dgm:t>
        <a:bodyPr/>
        <a:lstStyle/>
        <a:p>
          <a:endParaRPr lang="hu-HU"/>
        </a:p>
      </dgm:t>
    </dgm:pt>
    <dgm:pt modelId="{0CE4ED8E-3FC3-493A-8592-8E1BD7C66046}">
      <dgm:prSet phldrT="[Szöveg]"/>
      <dgm:spPr/>
      <dgm:t>
        <a:bodyPr/>
        <a:lstStyle/>
        <a:p>
          <a:r>
            <a:rPr lang="hu-HU" dirty="0"/>
            <a:t>Range of products</a:t>
          </a:r>
        </a:p>
      </dgm:t>
    </dgm:pt>
    <dgm:pt modelId="{0E4C9682-B703-4E45-9BB9-FD5C4A0E42D4}" type="parTrans" cxnId="{8D83E658-6983-4843-9267-57259CDB472D}">
      <dgm:prSet/>
      <dgm:spPr/>
      <dgm:t>
        <a:bodyPr/>
        <a:lstStyle/>
        <a:p>
          <a:endParaRPr lang="hu-HU"/>
        </a:p>
      </dgm:t>
    </dgm:pt>
    <dgm:pt modelId="{36855095-556E-4532-AACD-D92BEF2D2D79}" type="sibTrans" cxnId="{8D83E658-6983-4843-9267-57259CDB472D}">
      <dgm:prSet/>
      <dgm:spPr/>
      <dgm:t>
        <a:bodyPr/>
        <a:lstStyle/>
        <a:p>
          <a:endParaRPr lang="hu-HU"/>
        </a:p>
      </dgm:t>
    </dgm:pt>
    <dgm:pt modelId="{71B74D22-12B3-4FD0-A053-5BA8D7E2C501}" type="pres">
      <dgm:prSet presAssocID="{FA30BF59-912C-4B60-9D17-0453B60FE125}" presName="diagram" presStyleCnt="0">
        <dgm:presLayoutVars>
          <dgm:dir/>
          <dgm:resizeHandles val="exact"/>
        </dgm:presLayoutVars>
      </dgm:prSet>
      <dgm:spPr/>
    </dgm:pt>
    <dgm:pt modelId="{36E4490D-CFF4-4288-8762-FC81B164400A}" type="pres">
      <dgm:prSet presAssocID="{0BBAAA91-DEBC-4E12-8DC5-E20ABB7BC63C}" presName="node" presStyleLbl="node1" presStyleIdx="0" presStyleCnt="4">
        <dgm:presLayoutVars>
          <dgm:bulletEnabled val="1"/>
        </dgm:presLayoutVars>
      </dgm:prSet>
      <dgm:spPr/>
    </dgm:pt>
    <dgm:pt modelId="{DF2AA2DC-EF26-4354-9E76-808E09C53F1E}" type="pres">
      <dgm:prSet presAssocID="{3A4D6AD6-E4CC-440A-9BE9-26950F2E7156}" presName="sibTrans" presStyleCnt="0"/>
      <dgm:spPr/>
    </dgm:pt>
    <dgm:pt modelId="{03521DB7-D85E-4EB7-8E86-93BB1F2B95BE}" type="pres">
      <dgm:prSet presAssocID="{1F915D11-1B49-4AD4-BBDC-E26FD31C83C8}" presName="node" presStyleLbl="node1" presStyleIdx="1" presStyleCnt="4">
        <dgm:presLayoutVars>
          <dgm:bulletEnabled val="1"/>
        </dgm:presLayoutVars>
      </dgm:prSet>
      <dgm:spPr/>
    </dgm:pt>
    <dgm:pt modelId="{E438405E-974F-4096-B5F8-2A43A45295B7}" type="pres">
      <dgm:prSet presAssocID="{4010FC8D-FA4D-431C-A535-0EFDD08A5AAA}" presName="sibTrans" presStyleCnt="0"/>
      <dgm:spPr/>
    </dgm:pt>
    <dgm:pt modelId="{19EF2EAB-3E79-46F2-A0E0-F1359DFFA75E}" type="pres">
      <dgm:prSet presAssocID="{2280E3DC-986C-4879-9A39-3C41AAC0BA3A}" presName="node" presStyleLbl="node1" presStyleIdx="2" presStyleCnt="4">
        <dgm:presLayoutVars>
          <dgm:bulletEnabled val="1"/>
        </dgm:presLayoutVars>
      </dgm:prSet>
      <dgm:spPr/>
    </dgm:pt>
    <dgm:pt modelId="{EA86B21F-B582-450E-9EAF-B56604ABFFED}" type="pres">
      <dgm:prSet presAssocID="{621459E6-29B3-4BB5-B4AF-1B5C0F4DA63D}" presName="sibTrans" presStyleCnt="0"/>
      <dgm:spPr/>
    </dgm:pt>
    <dgm:pt modelId="{C45F11F7-BE61-4F77-B9B1-B4ACDE5E35FA}" type="pres">
      <dgm:prSet presAssocID="{0CE4ED8E-3FC3-493A-8592-8E1BD7C66046}" presName="node" presStyleLbl="node1" presStyleIdx="3" presStyleCnt="4">
        <dgm:presLayoutVars>
          <dgm:bulletEnabled val="1"/>
        </dgm:presLayoutVars>
      </dgm:prSet>
      <dgm:spPr/>
    </dgm:pt>
  </dgm:ptLst>
  <dgm:cxnLst>
    <dgm:cxn modelId="{5C5E1D02-2AE6-4B59-969B-1A5A42E318A9}" type="presOf" srcId="{0BBAAA91-DEBC-4E12-8DC5-E20ABB7BC63C}" destId="{36E4490D-CFF4-4288-8762-FC81B164400A}" srcOrd="0" destOrd="0" presId="urn:microsoft.com/office/officeart/2005/8/layout/default"/>
    <dgm:cxn modelId="{44015A5B-0F47-4ED1-80BF-293282AEC946}" srcId="{FA30BF59-912C-4B60-9D17-0453B60FE125}" destId="{2280E3DC-986C-4879-9A39-3C41AAC0BA3A}" srcOrd="2" destOrd="0" parTransId="{C15C637E-6F23-423B-BFB3-DEAF28DB12F0}" sibTransId="{621459E6-29B3-4BB5-B4AF-1B5C0F4DA63D}"/>
    <dgm:cxn modelId="{7D02234E-41E1-486E-A5FA-908A5580D7A2}" type="presOf" srcId="{0CE4ED8E-3FC3-493A-8592-8E1BD7C66046}" destId="{C45F11F7-BE61-4F77-B9B1-B4ACDE5E35FA}" srcOrd="0" destOrd="0" presId="urn:microsoft.com/office/officeart/2005/8/layout/default"/>
    <dgm:cxn modelId="{8D83E658-6983-4843-9267-57259CDB472D}" srcId="{FA30BF59-912C-4B60-9D17-0453B60FE125}" destId="{0CE4ED8E-3FC3-493A-8592-8E1BD7C66046}" srcOrd="3" destOrd="0" parTransId="{0E4C9682-B703-4E45-9BB9-FD5C4A0E42D4}" sibTransId="{36855095-556E-4532-AACD-D92BEF2D2D79}"/>
    <dgm:cxn modelId="{1E88AD81-C194-4DDB-95C9-94609CA0898A}" srcId="{FA30BF59-912C-4B60-9D17-0453B60FE125}" destId="{1F915D11-1B49-4AD4-BBDC-E26FD31C83C8}" srcOrd="1" destOrd="0" parTransId="{C561E14F-D7AE-45B4-ACEA-C7C3DCCBFB90}" sibTransId="{4010FC8D-FA4D-431C-A535-0EFDD08A5AAA}"/>
    <dgm:cxn modelId="{95F8E199-3EB8-4A23-8E00-D094FB835D85}" type="presOf" srcId="{1F915D11-1B49-4AD4-BBDC-E26FD31C83C8}" destId="{03521DB7-D85E-4EB7-8E86-93BB1F2B95BE}" srcOrd="0" destOrd="0" presId="urn:microsoft.com/office/officeart/2005/8/layout/default"/>
    <dgm:cxn modelId="{793B1FA5-9967-4009-929B-5FFCBC552641}" type="presOf" srcId="{2280E3DC-986C-4879-9A39-3C41AAC0BA3A}" destId="{19EF2EAB-3E79-46F2-A0E0-F1359DFFA75E}" srcOrd="0" destOrd="0" presId="urn:microsoft.com/office/officeart/2005/8/layout/default"/>
    <dgm:cxn modelId="{255430EC-62D7-47B2-AF5C-966E432B559C}" type="presOf" srcId="{FA30BF59-912C-4B60-9D17-0453B60FE125}" destId="{71B74D22-12B3-4FD0-A053-5BA8D7E2C501}" srcOrd="0" destOrd="0" presId="urn:microsoft.com/office/officeart/2005/8/layout/default"/>
    <dgm:cxn modelId="{5FC438FF-CEF0-4488-96AA-E4D34A2FB2FA}" srcId="{FA30BF59-912C-4B60-9D17-0453B60FE125}" destId="{0BBAAA91-DEBC-4E12-8DC5-E20ABB7BC63C}" srcOrd="0" destOrd="0" parTransId="{210CA129-91F6-4252-9781-52009DD8ED2C}" sibTransId="{3A4D6AD6-E4CC-440A-9BE9-26950F2E7156}"/>
    <dgm:cxn modelId="{2B9793B0-85AE-4192-B78C-7501B04F79C8}" type="presParOf" srcId="{71B74D22-12B3-4FD0-A053-5BA8D7E2C501}" destId="{36E4490D-CFF4-4288-8762-FC81B164400A}" srcOrd="0" destOrd="0" presId="urn:microsoft.com/office/officeart/2005/8/layout/default"/>
    <dgm:cxn modelId="{ADFB12EA-40B9-4F89-997D-1D01F28DC7B9}" type="presParOf" srcId="{71B74D22-12B3-4FD0-A053-5BA8D7E2C501}" destId="{DF2AA2DC-EF26-4354-9E76-808E09C53F1E}" srcOrd="1" destOrd="0" presId="urn:microsoft.com/office/officeart/2005/8/layout/default"/>
    <dgm:cxn modelId="{BD69E3C6-0DD9-4902-A85A-893D0CBE0A15}" type="presParOf" srcId="{71B74D22-12B3-4FD0-A053-5BA8D7E2C501}" destId="{03521DB7-D85E-4EB7-8E86-93BB1F2B95BE}" srcOrd="2" destOrd="0" presId="urn:microsoft.com/office/officeart/2005/8/layout/default"/>
    <dgm:cxn modelId="{F0A0E0C9-FD7B-4D9C-8F11-629E391ACEEE}" type="presParOf" srcId="{71B74D22-12B3-4FD0-A053-5BA8D7E2C501}" destId="{E438405E-974F-4096-B5F8-2A43A45295B7}" srcOrd="3" destOrd="0" presId="urn:microsoft.com/office/officeart/2005/8/layout/default"/>
    <dgm:cxn modelId="{33C2CF3A-DD3A-41CB-969A-B73297614D95}" type="presParOf" srcId="{71B74D22-12B3-4FD0-A053-5BA8D7E2C501}" destId="{19EF2EAB-3E79-46F2-A0E0-F1359DFFA75E}" srcOrd="4" destOrd="0" presId="urn:microsoft.com/office/officeart/2005/8/layout/default"/>
    <dgm:cxn modelId="{786F8FAB-E493-46C3-BD54-B0D23CD1C645}" type="presParOf" srcId="{71B74D22-12B3-4FD0-A053-5BA8D7E2C501}" destId="{EA86B21F-B582-450E-9EAF-B56604ABFFED}" srcOrd="5" destOrd="0" presId="urn:microsoft.com/office/officeart/2005/8/layout/default"/>
    <dgm:cxn modelId="{F47E0216-9D09-4C91-BE27-E1792E16BA6B}" type="presParOf" srcId="{71B74D22-12B3-4FD0-A053-5BA8D7E2C501}" destId="{C45F11F7-BE61-4F77-B9B1-B4ACDE5E35FA}"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397FC-2720-4AAC-8C96-0D0B22E3E179}">
      <dsp:nvSpPr>
        <dsp:cNvPr id="0" name=""/>
        <dsp:cNvSpPr/>
      </dsp:nvSpPr>
      <dsp:spPr>
        <a:xfrm>
          <a:off x="417646" y="0"/>
          <a:ext cx="4733326" cy="150996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585740-D6A2-46B3-B936-AEA50A69575B}">
      <dsp:nvSpPr>
        <dsp:cNvPr id="0" name=""/>
        <dsp:cNvSpPr/>
      </dsp:nvSpPr>
      <dsp:spPr>
        <a:xfrm>
          <a:off x="1045815" y="452990"/>
          <a:ext cx="1670585" cy="60398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hu-HU" sz="1300" b="1" kern="1200" dirty="0"/>
            <a:t>Customer base</a:t>
          </a:r>
        </a:p>
        <a:p>
          <a:pPr marL="0" lvl="0" indent="0" algn="ctr" defTabSz="577850">
            <a:lnSpc>
              <a:spcPct val="90000"/>
            </a:lnSpc>
            <a:spcBef>
              <a:spcPct val="0"/>
            </a:spcBef>
            <a:spcAft>
              <a:spcPct val="35000"/>
            </a:spcAft>
            <a:buNone/>
          </a:pPr>
          <a:r>
            <a:rPr lang="hu-HU" sz="1300" kern="1200" dirty="0"/>
            <a:t>(customer groups)</a:t>
          </a:r>
        </a:p>
      </dsp:txBody>
      <dsp:txXfrm>
        <a:off x="1075299" y="482474"/>
        <a:ext cx="1611617" cy="545019"/>
      </dsp:txXfrm>
    </dsp:sp>
    <dsp:sp modelId="{643A3803-594F-4FC1-9F87-C27D3B8C1392}">
      <dsp:nvSpPr>
        <dsp:cNvPr id="0" name=""/>
        <dsp:cNvSpPr/>
      </dsp:nvSpPr>
      <dsp:spPr>
        <a:xfrm>
          <a:off x="2852217" y="452990"/>
          <a:ext cx="1670585" cy="60398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hu-HU" sz="1300" b="1" kern="1200" dirty="0"/>
            <a:t>Target market</a:t>
          </a:r>
        </a:p>
        <a:p>
          <a:pPr marL="0" lvl="0" indent="0" algn="ctr" defTabSz="577850">
            <a:lnSpc>
              <a:spcPct val="90000"/>
            </a:lnSpc>
            <a:spcBef>
              <a:spcPct val="0"/>
            </a:spcBef>
            <a:spcAft>
              <a:spcPct val="35000"/>
            </a:spcAft>
            <a:buNone/>
          </a:pPr>
          <a:r>
            <a:rPr lang="hu-HU" sz="1300" kern="1200" dirty="0"/>
            <a:t>(demand)</a:t>
          </a:r>
        </a:p>
      </dsp:txBody>
      <dsp:txXfrm>
        <a:off x="2881701" y="482474"/>
        <a:ext cx="1611617" cy="54501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4490D-CFF4-4288-8762-FC81B164400A}">
      <dsp:nvSpPr>
        <dsp:cNvPr id="0" name=""/>
        <dsp:cNvSpPr/>
      </dsp:nvSpPr>
      <dsp:spPr>
        <a:xfrm>
          <a:off x="709616" y="491"/>
          <a:ext cx="1534514" cy="9207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hu-HU" sz="1700" kern="1200" dirty="0"/>
            <a:t>Product sales</a:t>
          </a:r>
        </a:p>
      </dsp:txBody>
      <dsp:txXfrm>
        <a:off x="709616" y="491"/>
        <a:ext cx="1534514" cy="920708"/>
      </dsp:txXfrm>
    </dsp:sp>
    <dsp:sp modelId="{B66D5B03-916A-463C-9D2C-1395B662B149}">
      <dsp:nvSpPr>
        <dsp:cNvPr id="0" name=""/>
        <dsp:cNvSpPr/>
      </dsp:nvSpPr>
      <dsp:spPr>
        <a:xfrm>
          <a:off x="2397582" y="491"/>
          <a:ext cx="1534514" cy="920708"/>
        </a:xfrm>
        <a:prstGeom prst="rect">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hu-HU" sz="1700" kern="1200"/>
            <a:t>Usage fee</a:t>
          </a:r>
          <a:endParaRPr lang="hu-HU" sz="1700" kern="1200" dirty="0"/>
        </a:p>
      </dsp:txBody>
      <dsp:txXfrm>
        <a:off x="2397582" y="491"/>
        <a:ext cx="1534514" cy="920708"/>
      </dsp:txXfrm>
    </dsp:sp>
    <dsp:sp modelId="{2DB9287C-A23D-4105-AC28-D6C09FAC8258}">
      <dsp:nvSpPr>
        <dsp:cNvPr id="0" name=""/>
        <dsp:cNvSpPr/>
      </dsp:nvSpPr>
      <dsp:spPr>
        <a:xfrm>
          <a:off x="4085548" y="491"/>
          <a:ext cx="1534514" cy="920708"/>
        </a:xfrm>
        <a:prstGeom prst="rect">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hu-HU" sz="1700" kern="1200"/>
            <a:t>Rental fee</a:t>
          </a:r>
          <a:endParaRPr lang="hu-HU" sz="1700" kern="1200" dirty="0"/>
        </a:p>
      </dsp:txBody>
      <dsp:txXfrm>
        <a:off x="4085548" y="491"/>
        <a:ext cx="1534514" cy="920708"/>
      </dsp:txXfrm>
    </dsp:sp>
    <dsp:sp modelId="{4F6D11DE-722E-42A7-B691-421764555441}">
      <dsp:nvSpPr>
        <dsp:cNvPr id="0" name=""/>
        <dsp:cNvSpPr/>
      </dsp:nvSpPr>
      <dsp:spPr>
        <a:xfrm>
          <a:off x="709616" y="1074652"/>
          <a:ext cx="1534514" cy="920708"/>
        </a:xfrm>
        <a:prstGeom prst="rect">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hu-HU" sz="1700" kern="1200"/>
            <a:t>Loan</a:t>
          </a:r>
          <a:endParaRPr lang="hu-HU" sz="1700" kern="1200" dirty="0"/>
        </a:p>
      </dsp:txBody>
      <dsp:txXfrm>
        <a:off x="709616" y="1074652"/>
        <a:ext cx="1534514" cy="920708"/>
      </dsp:txXfrm>
    </dsp:sp>
    <dsp:sp modelId="{4A38304F-9951-45AB-86AF-D2439B206F91}">
      <dsp:nvSpPr>
        <dsp:cNvPr id="0" name=""/>
        <dsp:cNvSpPr/>
      </dsp:nvSpPr>
      <dsp:spPr>
        <a:xfrm>
          <a:off x="2397582" y="1074652"/>
          <a:ext cx="1534514" cy="920708"/>
        </a:xfrm>
        <a:prstGeom prst="rect">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hu-HU" sz="1700" kern="1200"/>
            <a:t>Leasing</a:t>
          </a:r>
          <a:endParaRPr lang="hu-HU" sz="1700" kern="1200" dirty="0"/>
        </a:p>
      </dsp:txBody>
      <dsp:txXfrm>
        <a:off x="2397582" y="1074652"/>
        <a:ext cx="1534514" cy="920708"/>
      </dsp:txXfrm>
    </dsp:sp>
    <dsp:sp modelId="{F838D7A2-D707-4494-BA36-7F50B4BF3AAC}">
      <dsp:nvSpPr>
        <dsp:cNvPr id="0" name=""/>
        <dsp:cNvSpPr/>
      </dsp:nvSpPr>
      <dsp:spPr>
        <a:xfrm>
          <a:off x="4085548" y="1074652"/>
          <a:ext cx="1534514" cy="920708"/>
        </a:xfrm>
        <a:prstGeom prst="rect">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hu-HU" sz="1700" kern="1200"/>
            <a:t>Licence</a:t>
          </a:r>
          <a:endParaRPr lang="hu-HU" sz="1700" kern="1200" dirty="0"/>
        </a:p>
      </dsp:txBody>
      <dsp:txXfrm>
        <a:off x="4085548" y="1074652"/>
        <a:ext cx="1534514" cy="920708"/>
      </dsp:txXfrm>
    </dsp:sp>
    <dsp:sp modelId="{99A885F8-92E0-4B19-BA1A-6B4802407EEC}">
      <dsp:nvSpPr>
        <dsp:cNvPr id="0" name=""/>
        <dsp:cNvSpPr/>
      </dsp:nvSpPr>
      <dsp:spPr>
        <a:xfrm>
          <a:off x="1553599" y="2148812"/>
          <a:ext cx="1534514" cy="920708"/>
        </a:xfrm>
        <a:prstGeom prst="rect">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hu-HU" sz="1700" kern="1200"/>
            <a:t>Brokerage fee/commission</a:t>
          </a:r>
          <a:endParaRPr lang="hu-HU" sz="1700" kern="1200" dirty="0"/>
        </a:p>
      </dsp:txBody>
      <dsp:txXfrm>
        <a:off x="1553599" y="2148812"/>
        <a:ext cx="1534514" cy="920708"/>
      </dsp:txXfrm>
    </dsp:sp>
    <dsp:sp modelId="{86180647-C5B2-4745-A4C3-6EFBC7E26EAE}">
      <dsp:nvSpPr>
        <dsp:cNvPr id="0" name=""/>
        <dsp:cNvSpPr/>
      </dsp:nvSpPr>
      <dsp:spPr>
        <a:xfrm>
          <a:off x="3241565" y="2148812"/>
          <a:ext cx="1534514" cy="920708"/>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hu-HU" sz="1700" kern="1200"/>
            <a:t>Advertisement</a:t>
          </a:r>
          <a:endParaRPr lang="hu-HU" sz="1700" kern="1200" dirty="0"/>
        </a:p>
      </dsp:txBody>
      <dsp:txXfrm>
        <a:off x="3241565" y="2148812"/>
        <a:ext cx="1534514" cy="92070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83F17-9A73-4FB8-8F05-F6D3FDB7ECE4}">
      <dsp:nvSpPr>
        <dsp:cNvPr id="0" name=""/>
        <dsp:cNvSpPr/>
      </dsp:nvSpPr>
      <dsp:spPr>
        <a:xfrm>
          <a:off x="2268" y="472219"/>
          <a:ext cx="1799386" cy="107963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The importance of videos</a:t>
          </a:r>
        </a:p>
      </dsp:txBody>
      <dsp:txXfrm>
        <a:off x="2268" y="472219"/>
        <a:ext cx="1799386" cy="1079632"/>
      </dsp:txXfrm>
    </dsp:sp>
    <dsp:sp modelId="{3D167202-6D42-4DDC-9132-D36DC08BA0FE}">
      <dsp:nvSpPr>
        <dsp:cNvPr id="0" name=""/>
        <dsp:cNvSpPr/>
      </dsp:nvSpPr>
      <dsp:spPr>
        <a:xfrm>
          <a:off x="1981593" y="472219"/>
          <a:ext cx="1799386" cy="107963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The transformation of social media</a:t>
          </a:r>
        </a:p>
      </dsp:txBody>
      <dsp:txXfrm>
        <a:off x="1981593" y="472219"/>
        <a:ext cx="1799386" cy="1079632"/>
      </dsp:txXfrm>
    </dsp:sp>
    <dsp:sp modelId="{020584F9-714C-4060-BFC9-590E985CA91A}">
      <dsp:nvSpPr>
        <dsp:cNvPr id="0" name=""/>
        <dsp:cNvSpPr/>
      </dsp:nvSpPr>
      <dsp:spPr>
        <a:xfrm>
          <a:off x="3960918" y="472219"/>
          <a:ext cx="1799386" cy="107963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AI</a:t>
          </a:r>
        </a:p>
      </dsp:txBody>
      <dsp:txXfrm>
        <a:off x="3960918" y="472219"/>
        <a:ext cx="1799386" cy="1079632"/>
      </dsp:txXfrm>
    </dsp:sp>
    <dsp:sp modelId="{176FF86C-DC0C-4BCA-BC6D-35E6A6E598B5}">
      <dsp:nvSpPr>
        <dsp:cNvPr id="0" name=""/>
        <dsp:cNvSpPr/>
      </dsp:nvSpPr>
      <dsp:spPr>
        <a:xfrm>
          <a:off x="5940244" y="472219"/>
          <a:ext cx="1799386" cy="107963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Creative communities</a:t>
          </a:r>
        </a:p>
      </dsp:txBody>
      <dsp:txXfrm>
        <a:off x="5940244" y="472219"/>
        <a:ext cx="1799386" cy="1079632"/>
      </dsp:txXfrm>
    </dsp:sp>
    <dsp:sp modelId="{DE5F90FA-0BD1-4B9E-B643-FA8815C3AB4E}">
      <dsp:nvSpPr>
        <dsp:cNvPr id="0" name=""/>
        <dsp:cNvSpPr/>
      </dsp:nvSpPr>
      <dsp:spPr>
        <a:xfrm>
          <a:off x="2268" y="1731790"/>
          <a:ext cx="1799386" cy="107963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Sustainability</a:t>
          </a:r>
        </a:p>
      </dsp:txBody>
      <dsp:txXfrm>
        <a:off x="2268" y="1731790"/>
        <a:ext cx="1799386" cy="1079632"/>
      </dsp:txXfrm>
    </dsp:sp>
    <dsp:sp modelId="{48D24097-3903-46C8-BAA6-D0B172D044F4}">
      <dsp:nvSpPr>
        <dsp:cNvPr id="0" name=""/>
        <dsp:cNvSpPr/>
      </dsp:nvSpPr>
      <dsp:spPr>
        <a:xfrm>
          <a:off x="1981593" y="1731790"/>
          <a:ext cx="1799386" cy="107963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Inclusion and diversity</a:t>
          </a:r>
        </a:p>
      </dsp:txBody>
      <dsp:txXfrm>
        <a:off x="1981593" y="1731790"/>
        <a:ext cx="1799386" cy="1079632"/>
      </dsp:txXfrm>
    </dsp:sp>
    <dsp:sp modelId="{BD456CD8-375F-4E43-AB33-F69AAB8C1FF5}">
      <dsp:nvSpPr>
        <dsp:cNvPr id="0" name=""/>
        <dsp:cNvSpPr/>
      </dsp:nvSpPr>
      <dsp:spPr>
        <a:xfrm>
          <a:off x="3960918" y="1731790"/>
          <a:ext cx="1799386" cy="107963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Slowing population growth</a:t>
          </a:r>
        </a:p>
      </dsp:txBody>
      <dsp:txXfrm>
        <a:off x="3960918" y="1731790"/>
        <a:ext cx="1799386" cy="1079632"/>
      </dsp:txXfrm>
    </dsp:sp>
    <dsp:sp modelId="{7F59A17A-28B6-445A-896F-665003A33B3B}">
      <dsp:nvSpPr>
        <dsp:cNvPr id="0" name=""/>
        <dsp:cNvSpPr/>
      </dsp:nvSpPr>
      <dsp:spPr>
        <a:xfrm>
          <a:off x="5940244" y="1731790"/>
          <a:ext cx="1799386" cy="107963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Innovation</a:t>
          </a:r>
        </a:p>
      </dsp:txBody>
      <dsp:txXfrm>
        <a:off x="5940244" y="1731790"/>
        <a:ext cx="1799386" cy="1079632"/>
      </dsp:txXfrm>
    </dsp:sp>
    <dsp:sp modelId="{99AB2644-06A0-46A8-B55E-AB6F1F20552E}">
      <dsp:nvSpPr>
        <dsp:cNvPr id="0" name=""/>
        <dsp:cNvSpPr/>
      </dsp:nvSpPr>
      <dsp:spPr>
        <a:xfrm>
          <a:off x="1981593" y="2991361"/>
          <a:ext cx="1799386" cy="107963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Retail media</a:t>
          </a:r>
        </a:p>
      </dsp:txBody>
      <dsp:txXfrm>
        <a:off x="1981593" y="2991361"/>
        <a:ext cx="1799386" cy="1079632"/>
      </dsp:txXfrm>
    </dsp:sp>
    <dsp:sp modelId="{E65918BD-CEDF-4239-8507-44594C561189}">
      <dsp:nvSpPr>
        <dsp:cNvPr id="0" name=""/>
        <dsp:cNvSpPr/>
      </dsp:nvSpPr>
      <dsp:spPr>
        <a:xfrm>
          <a:off x="3960918" y="2991361"/>
          <a:ext cx="1799386" cy="107963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hu-HU" sz="2100" kern="1200" dirty="0"/>
            <a:t>Live streaming</a:t>
          </a:r>
        </a:p>
      </dsp:txBody>
      <dsp:txXfrm>
        <a:off x="3960918" y="2991361"/>
        <a:ext cx="1799386" cy="1079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BA16D-C5A0-4934-8B02-A4A32BEC513F}">
      <dsp:nvSpPr>
        <dsp:cNvPr id="0" name=""/>
        <dsp:cNvSpPr/>
      </dsp:nvSpPr>
      <dsp:spPr>
        <a:xfrm>
          <a:off x="3580" y="1197404"/>
          <a:ext cx="1565607" cy="93936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u-HU" sz="2000" kern="1200" dirty="0"/>
            <a:t>Contact</a:t>
          </a:r>
        </a:p>
      </dsp:txBody>
      <dsp:txXfrm>
        <a:off x="31093" y="1224917"/>
        <a:ext cx="1510581" cy="884338"/>
      </dsp:txXfrm>
    </dsp:sp>
    <dsp:sp modelId="{9CB6CB82-BCDF-4A3B-A8AC-70C3262E0509}">
      <dsp:nvSpPr>
        <dsp:cNvPr id="0" name=""/>
        <dsp:cNvSpPr/>
      </dsp:nvSpPr>
      <dsp:spPr>
        <a:xfrm>
          <a:off x="1725748" y="1472951"/>
          <a:ext cx="331908" cy="38827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hu-HU" sz="1600" kern="1200"/>
        </a:p>
      </dsp:txBody>
      <dsp:txXfrm>
        <a:off x="1725748" y="1550605"/>
        <a:ext cx="232336" cy="232962"/>
      </dsp:txXfrm>
    </dsp:sp>
    <dsp:sp modelId="{8DB01741-70B7-4860-AFF9-49968C203AD0}">
      <dsp:nvSpPr>
        <dsp:cNvPr id="0" name=""/>
        <dsp:cNvSpPr/>
      </dsp:nvSpPr>
      <dsp:spPr>
        <a:xfrm>
          <a:off x="2195431" y="1197404"/>
          <a:ext cx="1565607" cy="939364"/>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u-HU" sz="2000" kern="1200" dirty="0"/>
            <a:t>Binding</a:t>
          </a:r>
        </a:p>
      </dsp:txBody>
      <dsp:txXfrm>
        <a:off x="2222944" y="1224917"/>
        <a:ext cx="1510581" cy="884338"/>
      </dsp:txXfrm>
    </dsp:sp>
    <dsp:sp modelId="{FA427C93-B89F-4749-BF6D-C1758E9C28DB}">
      <dsp:nvSpPr>
        <dsp:cNvPr id="0" name=""/>
        <dsp:cNvSpPr/>
      </dsp:nvSpPr>
      <dsp:spPr>
        <a:xfrm>
          <a:off x="3917599" y="1472951"/>
          <a:ext cx="331908" cy="388270"/>
        </a:xfrm>
        <a:prstGeom prst="righ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hu-HU" sz="1600" kern="1200"/>
        </a:p>
      </dsp:txBody>
      <dsp:txXfrm>
        <a:off x="3917599" y="1550605"/>
        <a:ext cx="232336" cy="232962"/>
      </dsp:txXfrm>
    </dsp:sp>
    <dsp:sp modelId="{50B62DEE-3D2D-4C89-8608-16B3933994B5}">
      <dsp:nvSpPr>
        <dsp:cNvPr id="0" name=""/>
        <dsp:cNvSpPr/>
      </dsp:nvSpPr>
      <dsp:spPr>
        <a:xfrm>
          <a:off x="4387281" y="1197404"/>
          <a:ext cx="1565607" cy="939364"/>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u-HU" sz="2000" kern="1200" dirty="0"/>
            <a:t>Sales</a:t>
          </a:r>
        </a:p>
      </dsp:txBody>
      <dsp:txXfrm>
        <a:off x="4414794" y="1224917"/>
        <a:ext cx="1510581" cy="884338"/>
      </dsp:txXfrm>
    </dsp:sp>
    <dsp:sp modelId="{90DB2672-AE64-48DE-92FB-311882E99799}">
      <dsp:nvSpPr>
        <dsp:cNvPr id="0" name=""/>
        <dsp:cNvSpPr/>
      </dsp:nvSpPr>
      <dsp:spPr>
        <a:xfrm>
          <a:off x="6109449" y="1472951"/>
          <a:ext cx="331908" cy="388270"/>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hu-HU" sz="1600" kern="1200"/>
        </a:p>
      </dsp:txBody>
      <dsp:txXfrm>
        <a:off x="6109449" y="1550605"/>
        <a:ext cx="232336" cy="232962"/>
      </dsp:txXfrm>
    </dsp:sp>
    <dsp:sp modelId="{B999FDBB-204E-418F-B156-5AF17360A2D3}">
      <dsp:nvSpPr>
        <dsp:cNvPr id="0" name=""/>
        <dsp:cNvSpPr/>
      </dsp:nvSpPr>
      <dsp:spPr>
        <a:xfrm>
          <a:off x="6579131" y="1197404"/>
          <a:ext cx="1565607" cy="939364"/>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u-HU" sz="2000" kern="1200" dirty="0"/>
            <a:t>Mobilisation</a:t>
          </a:r>
        </a:p>
      </dsp:txBody>
      <dsp:txXfrm>
        <a:off x="6606644" y="1224917"/>
        <a:ext cx="1510581" cy="8843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C04A7-CF6C-427A-AC39-8936B460CCF9}">
      <dsp:nvSpPr>
        <dsp:cNvPr id="0" name=""/>
        <dsp:cNvSpPr/>
      </dsp:nvSpPr>
      <dsp:spPr>
        <a:xfrm>
          <a:off x="1024400" y="0"/>
          <a:ext cx="1898213" cy="1138928"/>
        </a:xfrm>
        <a:prstGeom prst="rect">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u-HU" sz="2300" kern="1200" dirty="0"/>
            <a:t>Value creation</a:t>
          </a:r>
        </a:p>
      </dsp:txBody>
      <dsp:txXfrm>
        <a:off x="1024400" y="0"/>
        <a:ext cx="1898213" cy="1138928"/>
      </dsp:txXfrm>
    </dsp:sp>
    <dsp:sp modelId="{B82C2019-A0D3-40C5-93B6-ECD04750AA1F}">
      <dsp:nvSpPr>
        <dsp:cNvPr id="0" name=""/>
        <dsp:cNvSpPr/>
      </dsp:nvSpPr>
      <dsp:spPr>
        <a:xfrm>
          <a:off x="3122590" y="1447"/>
          <a:ext cx="1898213" cy="1138928"/>
        </a:xfrm>
        <a:prstGeom prst="rect">
          <a:avLst/>
        </a:prstGeom>
        <a:solidFill>
          <a:schemeClr val="accent3">
            <a:shade val="50000"/>
            <a:hueOff val="0"/>
            <a:satOff val="0"/>
            <a:lumOff val="17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u-HU" sz="2300" kern="1200" dirty="0"/>
            <a:t>Reaching markets</a:t>
          </a:r>
        </a:p>
      </dsp:txBody>
      <dsp:txXfrm>
        <a:off x="3122590" y="1447"/>
        <a:ext cx="1898213" cy="1138928"/>
      </dsp:txXfrm>
    </dsp:sp>
    <dsp:sp modelId="{4C9554C4-022D-4F93-83FB-BE27B3F546B9}">
      <dsp:nvSpPr>
        <dsp:cNvPr id="0" name=""/>
        <dsp:cNvSpPr/>
      </dsp:nvSpPr>
      <dsp:spPr>
        <a:xfrm>
          <a:off x="1083719" y="1331644"/>
          <a:ext cx="1898213" cy="1138928"/>
        </a:xfrm>
        <a:prstGeom prst="rect">
          <a:avLst/>
        </a:prstGeom>
        <a:solidFill>
          <a:schemeClr val="accent3">
            <a:shade val="50000"/>
            <a:hueOff val="0"/>
            <a:satOff val="0"/>
            <a:lumOff val="359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u-HU" sz="2300" kern="1200" dirty="0"/>
            <a:t>Building customer relationships</a:t>
          </a:r>
        </a:p>
      </dsp:txBody>
      <dsp:txXfrm>
        <a:off x="1083719" y="1331644"/>
        <a:ext cx="1898213" cy="1138928"/>
      </dsp:txXfrm>
    </dsp:sp>
    <dsp:sp modelId="{65CAA575-3123-4654-B908-E9EF43A78559}">
      <dsp:nvSpPr>
        <dsp:cNvPr id="0" name=""/>
        <dsp:cNvSpPr/>
      </dsp:nvSpPr>
      <dsp:spPr>
        <a:xfrm>
          <a:off x="3122590" y="1330197"/>
          <a:ext cx="1898213" cy="1138928"/>
        </a:xfrm>
        <a:prstGeom prst="rect">
          <a:avLst/>
        </a:prstGeom>
        <a:solidFill>
          <a:schemeClr val="accent3">
            <a:shade val="50000"/>
            <a:hueOff val="0"/>
            <a:satOff val="0"/>
            <a:lumOff val="17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u-HU" sz="2300" kern="1200" dirty="0"/>
            <a:t>Generating revenue</a:t>
          </a:r>
        </a:p>
      </dsp:txBody>
      <dsp:txXfrm>
        <a:off x="3122590" y="1330197"/>
        <a:ext cx="1898213" cy="11389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0F857-7220-4C0E-B74A-0D1BAD064A9F}">
      <dsp:nvSpPr>
        <dsp:cNvPr id="0" name=""/>
        <dsp:cNvSpPr/>
      </dsp:nvSpPr>
      <dsp:spPr>
        <a:xfrm>
          <a:off x="0" y="178363"/>
          <a:ext cx="4744183" cy="302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95973C-8587-4702-AD00-BE476F42E88C}">
      <dsp:nvSpPr>
        <dsp:cNvPr id="0" name=""/>
        <dsp:cNvSpPr/>
      </dsp:nvSpPr>
      <dsp:spPr>
        <a:xfrm>
          <a:off x="237209" y="1243"/>
          <a:ext cx="3320928" cy="35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23" tIns="0" rIns="125523" bIns="0" numCol="1" spcCol="1270" anchor="ctr" anchorCtr="0">
          <a:noAutofit/>
        </a:bodyPr>
        <a:lstStyle/>
        <a:p>
          <a:pPr marL="0" lvl="0" indent="0" algn="l" defTabSz="533400">
            <a:lnSpc>
              <a:spcPct val="90000"/>
            </a:lnSpc>
            <a:spcBef>
              <a:spcPct val="0"/>
            </a:spcBef>
            <a:spcAft>
              <a:spcPct val="35000"/>
            </a:spcAft>
            <a:buNone/>
          </a:pPr>
          <a:r>
            <a:rPr lang="hu-HU" sz="1200" kern="1200" dirty="0"/>
            <a:t>Tangible/material</a:t>
          </a:r>
        </a:p>
      </dsp:txBody>
      <dsp:txXfrm>
        <a:off x="254502" y="18536"/>
        <a:ext cx="3286342" cy="319654"/>
      </dsp:txXfrm>
    </dsp:sp>
    <dsp:sp modelId="{5A82E1D3-26BA-4E00-8018-1E877FF8209A}">
      <dsp:nvSpPr>
        <dsp:cNvPr id="0" name=""/>
        <dsp:cNvSpPr/>
      </dsp:nvSpPr>
      <dsp:spPr>
        <a:xfrm>
          <a:off x="0" y="722683"/>
          <a:ext cx="4744183" cy="302400"/>
        </a:xfrm>
        <a:prstGeom prst="rect">
          <a:avLst/>
        </a:prstGeom>
        <a:solidFill>
          <a:schemeClr val="lt1">
            <a:alpha val="90000"/>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30B798-37CC-4261-AF42-C08D3B0A8336}">
      <dsp:nvSpPr>
        <dsp:cNvPr id="0" name=""/>
        <dsp:cNvSpPr/>
      </dsp:nvSpPr>
      <dsp:spPr>
        <a:xfrm>
          <a:off x="237209" y="545563"/>
          <a:ext cx="3320928" cy="35424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23" tIns="0" rIns="125523" bIns="0" numCol="1" spcCol="1270" anchor="ctr" anchorCtr="0">
          <a:noAutofit/>
        </a:bodyPr>
        <a:lstStyle/>
        <a:p>
          <a:pPr marL="0" lvl="0" indent="0" algn="l" defTabSz="533400">
            <a:lnSpc>
              <a:spcPct val="90000"/>
            </a:lnSpc>
            <a:spcBef>
              <a:spcPct val="0"/>
            </a:spcBef>
            <a:spcAft>
              <a:spcPct val="35000"/>
            </a:spcAft>
            <a:buNone/>
          </a:pPr>
          <a:r>
            <a:rPr lang="hu-HU" sz="1200" kern="1200" dirty="0"/>
            <a:t>Human</a:t>
          </a:r>
        </a:p>
      </dsp:txBody>
      <dsp:txXfrm>
        <a:off x="254502" y="562856"/>
        <a:ext cx="3286342" cy="319654"/>
      </dsp:txXfrm>
    </dsp:sp>
    <dsp:sp modelId="{B0387905-F065-437A-9062-0AF7E3A3E01D}">
      <dsp:nvSpPr>
        <dsp:cNvPr id="0" name=""/>
        <dsp:cNvSpPr/>
      </dsp:nvSpPr>
      <dsp:spPr>
        <a:xfrm>
          <a:off x="0" y="1267003"/>
          <a:ext cx="4744183" cy="302400"/>
        </a:xfrm>
        <a:prstGeom prst="rect">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4F5F47-D72F-47B1-B286-11DC11A60563}">
      <dsp:nvSpPr>
        <dsp:cNvPr id="0" name=""/>
        <dsp:cNvSpPr/>
      </dsp:nvSpPr>
      <dsp:spPr>
        <a:xfrm>
          <a:off x="237209" y="1089883"/>
          <a:ext cx="3320928" cy="35424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23" tIns="0" rIns="125523" bIns="0" numCol="1" spcCol="1270" anchor="ctr" anchorCtr="0">
          <a:noAutofit/>
        </a:bodyPr>
        <a:lstStyle/>
        <a:p>
          <a:pPr marL="0" lvl="0" indent="0" algn="l" defTabSz="533400">
            <a:lnSpc>
              <a:spcPct val="90000"/>
            </a:lnSpc>
            <a:spcBef>
              <a:spcPct val="0"/>
            </a:spcBef>
            <a:spcAft>
              <a:spcPct val="35000"/>
            </a:spcAft>
            <a:buNone/>
          </a:pPr>
          <a:r>
            <a:rPr lang="hu-HU" sz="1200" kern="1200" dirty="0"/>
            <a:t>Financial</a:t>
          </a:r>
        </a:p>
      </dsp:txBody>
      <dsp:txXfrm>
        <a:off x="254502" y="1107176"/>
        <a:ext cx="3286342" cy="319654"/>
      </dsp:txXfrm>
    </dsp:sp>
    <dsp:sp modelId="{E4D85D2B-4EBD-49CE-AB11-4775CAB0976D}">
      <dsp:nvSpPr>
        <dsp:cNvPr id="0" name=""/>
        <dsp:cNvSpPr/>
      </dsp:nvSpPr>
      <dsp:spPr>
        <a:xfrm>
          <a:off x="0" y="1811323"/>
          <a:ext cx="4744183" cy="3024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C8F004-8B5A-497A-AD1E-4238FE1A9002}">
      <dsp:nvSpPr>
        <dsp:cNvPr id="0" name=""/>
        <dsp:cNvSpPr/>
      </dsp:nvSpPr>
      <dsp:spPr>
        <a:xfrm>
          <a:off x="237209" y="1634203"/>
          <a:ext cx="3320928" cy="35424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23" tIns="0" rIns="125523" bIns="0" numCol="1" spcCol="1270" anchor="ctr" anchorCtr="0">
          <a:noAutofit/>
        </a:bodyPr>
        <a:lstStyle/>
        <a:p>
          <a:pPr marL="0" lvl="0" indent="0" algn="l" defTabSz="533400">
            <a:lnSpc>
              <a:spcPct val="90000"/>
            </a:lnSpc>
            <a:spcBef>
              <a:spcPct val="0"/>
            </a:spcBef>
            <a:spcAft>
              <a:spcPct val="35000"/>
            </a:spcAft>
            <a:buNone/>
          </a:pPr>
          <a:r>
            <a:rPr lang="hu-HU" sz="1200" kern="1200" dirty="0"/>
            <a:t>Intellectual</a:t>
          </a:r>
        </a:p>
      </dsp:txBody>
      <dsp:txXfrm>
        <a:off x="254502" y="1651496"/>
        <a:ext cx="3286342" cy="319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51BDA-48E5-4460-984B-51DA35DA52F6}">
      <dsp:nvSpPr>
        <dsp:cNvPr id="0" name=""/>
        <dsp:cNvSpPr/>
      </dsp:nvSpPr>
      <dsp:spPr>
        <a:xfrm rot="5400000">
          <a:off x="3037341" y="-25570"/>
          <a:ext cx="1203472" cy="1256246"/>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Owned by the business (proprietary)</a:t>
          </a:r>
        </a:p>
      </dsp:txBody>
      <dsp:txXfrm rot="-5400000">
        <a:off x="3220328" y="201396"/>
        <a:ext cx="837498" cy="802314"/>
      </dsp:txXfrm>
    </dsp:sp>
    <dsp:sp modelId="{D2F5177F-F673-4140-BDCC-F2CD466FD6FF}">
      <dsp:nvSpPr>
        <dsp:cNvPr id="0" name=""/>
        <dsp:cNvSpPr/>
      </dsp:nvSpPr>
      <dsp:spPr>
        <a:xfrm>
          <a:off x="4194359" y="241511"/>
          <a:ext cx="1343074" cy="722083"/>
        </a:xfrm>
        <a:prstGeom prst="rect">
          <a:avLst/>
        </a:prstGeom>
        <a:noFill/>
        <a:ln>
          <a:noFill/>
        </a:ln>
        <a:effectLst/>
      </dsp:spPr>
      <dsp:style>
        <a:lnRef idx="0">
          <a:scrgbClr r="0" g="0" b="0"/>
        </a:lnRef>
        <a:fillRef idx="0">
          <a:scrgbClr r="0" g="0" b="0"/>
        </a:fillRef>
        <a:effectRef idx="0">
          <a:scrgbClr r="0" g="0" b="0"/>
        </a:effectRef>
        <a:fontRef idx="minor"/>
      </dsp:style>
    </dsp:sp>
    <dsp:sp modelId="{2BF03523-17F2-4B24-9AE4-4737BC3FD404}">
      <dsp:nvSpPr>
        <dsp:cNvPr id="0" name=""/>
        <dsp:cNvSpPr/>
      </dsp:nvSpPr>
      <dsp:spPr>
        <a:xfrm rot="5400000">
          <a:off x="1906559" y="79042"/>
          <a:ext cx="1203472" cy="1047020"/>
        </a:xfrm>
        <a:prstGeom prst="hexagon">
          <a:avLst>
            <a:gd name="adj" fmla="val 25000"/>
            <a:gd name="vf" fmla="val 115470"/>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hu-HU" sz="3600" kern="1200" dirty="0"/>
            <a:t>1.</a:t>
          </a:r>
        </a:p>
      </dsp:txBody>
      <dsp:txXfrm rot="-5400000">
        <a:off x="2147946" y="188357"/>
        <a:ext cx="720698" cy="828390"/>
      </dsp:txXfrm>
    </dsp:sp>
    <dsp:sp modelId="{4275DD61-232F-4BFE-A067-2337A84C874F}">
      <dsp:nvSpPr>
        <dsp:cNvPr id="0" name=""/>
        <dsp:cNvSpPr/>
      </dsp:nvSpPr>
      <dsp:spPr>
        <a:xfrm rot="5400000">
          <a:off x="2469784" y="1100549"/>
          <a:ext cx="1203472" cy="1047020"/>
        </a:xfrm>
        <a:prstGeom prst="hexagon">
          <a:avLst>
            <a:gd name="adj" fmla="val 25000"/>
            <a:gd name="vf" fmla="val 115470"/>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Purchased from partners</a:t>
          </a:r>
        </a:p>
      </dsp:txBody>
      <dsp:txXfrm rot="-5400000">
        <a:off x="2711171" y="1209864"/>
        <a:ext cx="720698" cy="828390"/>
      </dsp:txXfrm>
    </dsp:sp>
    <dsp:sp modelId="{C8A6BF31-D7EF-4F38-89AF-305D868D16F2}">
      <dsp:nvSpPr>
        <dsp:cNvPr id="0" name=""/>
        <dsp:cNvSpPr/>
      </dsp:nvSpPr>
      <dsp:spPr>
        <a:xfrm>
          <a:off x="1204935" y="1263018"/>
          <a:ext cx="1299749" cy="722083"/>
        </a:xfrm>
        <a:prstGeom prst="rect">
          <a:avLst/>
        </a:prstGeom>
        <a:noFill/>
        <a:ln>
          <a:noFill/>
        </a:ln>
        <a:effectLst/>
      </dsp:spPr>
      <dsp:style>
        <a:lnRef idx="0">
          <a:scrgbClr r="0" g="0" b="0"/>
        </a:lnRef>
        <a:fillRef idx="0">
          <a:scrgbClr r="0" g="0" b="0"/>
        </a:fillRef>
        <a:effectRef idx="0">
          <a:scrgbClr r="0" g="0" b="0"/>
        </a:effectRef>
        <a:fontRef idx="minor"/>
      </dsp:style>
    </dsp:sp>
    <dsp:sp modelId="{6098E04D-196A-4237-89D8-3B2ED3CDFC07}">
      <dsp:nvSpPr>
        <dsp:cNvPr id="0" name=""/>
        <dsp:cNvSpPr/>
      </dsp:nvSpPr>
      <dsp:spPr>
        <a:xfrm rot="5400000">
          <a:off x="3600566" y="1100549"/>
          <a:ext cx="1203472" cy="1047020"/>
        </a:xfrm>
        <a:prstGeom prst="hexagon">
          <a:avLst>
            <a:gd name="adj" fmla="val 25000"/>
            <a:gd name="vf" fmla="val 115470"/>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hu-HU" sz="3600" kern="1200" dirty="0"/>
            <a:t>2.</a:t>
          </a:r>
        </a:p>
      </dsp:txBody>
      <dsp:txXfrm rot="-5400000">
        <a:off x="3841953" y="1209864"/>
        <a:ext cx="720698" cy="828390"/>
      </dsp:txXfrm>
    </dsp:sp>
    <dsp:sp modelId="{0774548A-A708-43A7-9575-E2606873B53C}">
      <dsp:nvSpPr>
        <dsp:cNvPr id="0" name=""/>
        <dsp:cNvSpPr/>
      </dsp:nvSpPr>
      <dsp:spPr>
        <a:xfrm rot="5400000">
          <a:off x="3037341" y="1936163"/>
          <a:ext cx="1203472" cy="1418807"/>
        </a:xfrm>
        <a:prstGeom prst="hexagon">
          <a:avLst>
            <a:gd name="adj" fmla="val 25000"/>
            <a:gd name="vf" fmla="val 115470"/>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Renting/leasing from partners</a:t>
          </a:r>
        </a:p>
      </dsp:txBody>
      <dsp:txXfrm rot="-5400000">
        <a:off x="3166142" y="2244409"/>
        <a:ext cx="945871" cy="802314"/>
      </dsp:txXfrm>
    </dsp:sp>
    <dsp:sp modelId="{2EA1D255-E126-4200-B7B2-AEB58D796B33}">
      <dsp:nvSpPr>
        <dsp:cNvPr id="0" name=""/>
        <dsp:cNvSpPr/>
      </dsp:nvSpPr>
      <dsp:spPr>
        <a:xfrm>
          <a:off x="4194359" y="2284525"/>
          <a:ext cx="1343074" cy="722083"/>
        </a:xfrm>
        <a:prstGeom prst="rect">
          <a:avLst/>
        </a:prstGeom>
        <a:noFill/>
        <a:ln>
          <a:noFill/>
        </a:ln>
        <a:effectLst/>
      </dsp:spPr>
      <dsp:style>
        <a:lnRef idx="0">
          <a:scrgbClr r="0" g="0" b="0"/>
        </a:lnRef>
        <a:fillRef idx="0">
          <a:scrgbClr r="0" g="0" b="0"/>
        </a:fillRef>
        <a:effectRef idx="0">
          <a:scrgbClr r="0" g="0" b="0"/>
        </a:effectRef>
        <a:fontRef idx="minor"/>
      </dsp:style>
    </dsp:sp>
    <dsp:sp modelId="{2B307967-B5EF-4139-A347-2CF91A0AFF53}">
      <dsp:nvSpPr>
        <dsp:cNvPr id="0" name=""/>
        <dsp:cNvSpPr/>
      </dsp:nvSpPr>
      <dsp:spPr>
        <a:xfrm rot="5400000">
          <a:off x="1906559" y="2122056"/>
          <a:ext cx="1203472" cy="1047020"/>
        </a:xfrm>
        <a:prstGeom prst="hexagon">
          <a:avLst>
            <a:gd name="adj" fmla="val 25000"/>
            <a:gd name="vf" fmla="val 115470"/>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hu-HU" sz="3600" kern="1200" dirty="0"/>
            <a:t>3.</a:t>
          </a:r>
        </a:p>
      </dsp:txBody>
      <dsp:txXfrm rot="-5400000">
        <a:off x="2147946" y="2231371"/>
        <a:ext cx="720698" cy="828390"/>
      </dsp:txXfrm>
    </dsp:sp>
    <dsp:sp modelId="{38B14F0E-D51C-42AE-B97D-27C85A266CF7}">
      <dsp:nvSpPr>
        <dsp:cNvPr id="0" name=""/>
        <dsp:cNvSpPr/>
      </dsp:nvSpPr>
      <dsp:spPr>
        <a:xfrm rot="5400000">
          <a:off x="2483076" y="2912036"/>
          <a:ext cx="1176887" cy="1510076"/>
        </a:xfrm>
        <a:prstGeom prst="hexagon">
          <a:avLst>
            <a:gd name="adj" fmla="val 25000"/>
            <a:gd name="vf" fmla="val 115470"/>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hu-HU" sz="1200" kern="1200" dirty="0"/>
            <a:t>Joint ownership (community initiative, collaboration) </a:t>
          </a:r>
        </a:p>
      </dsp:txBody>
      <dsp:txXfrm rot="-5400000">
        <a:off x="2568161" y="3274778"/>
        <a:ext cx="1006718" cy="784591"/>
      </dsp:txXfrm>
    </dsp:sp>
    <dsp:sp modelId="{9AE4A3FA-E6AC-4F17-A012-DDE3DC86EDDE}">
      <dsp:nvSpPr>
        <dsp:cNvPr id="0" name=""/>
        <dsp:cNvSpPr/>
      </dsp:nvSpPr>
      <dsp:spPr>
        <a:xfrm>
          <a:off x="1204935" y="3306032"/>
          <a:ext cx="1299749" cy="722083"/>
        </a:xfrm>
        <a:prstGeom prst="rect">
          <a:avLst/>
        </a:prstGeom>
        <a:noFill/>
        <a:ln>
          <a:noFill/>
        </a:ln>
        <a:effectLst/>
      </dsp:spPr>
      <dsp:style>
        <a:lnRef idx="0">
          <a:scrgbClr r="0" g="0" b="0"/>
        </a:lnRef>
        <a:fillRef idx="0">
          <a:scrgbClr r="0" g="0" b="0"/>
        </a:fillRef>
        <a:effectRef idx="0">
          <a:scrgbClr r="0" g="0" b="0"/>
        </a:effectRef>
        <a:fontRef idx="minor"/>
      </dsp:style>
    </dsp:sp>
    <dsp:sp modelId="{273CC916-3BEF-4FBC-B180-55329607D8F0}">
      <dsp:nvSpPr>
        <dsp:cNvPr id="0" name=""/>
        <dsp:cNvSpPr/>
      </dsp:nvSpPr>
      <dsp:spPr>
        <a:xfrm rot="5400000">
          <a:off x="3600566" y="3143563"/>
          <a:ext cx="1203472" cy="1047020"/>
        </a:xfrm>
        <a:prstGeom prst="hexagon">
          <a:avLst>
            <a:gd name="adj" fmla="val 25000"/>
            <a:gd name="vf" fmla="val 11547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hu-HU" sz="3600" kern="1200" dirty="0"/>
            <a:t>4.</a:t>
          </a:r>
        </a:p>
      </dsp:txBody>
      <dsp:txXfrm rot="-5400000">
        <a:off x="3841953" y="3252878"/>
        <a:ext cx="720698" cy="8283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E37E2-74DC-4181-921F-4EA3F2A05A9F}">
      <dsp:nvSpPr>
        <dsp:cNvPr id="0" name=""/>
        <dsp:cNvSpPr/>
      </dsp:nvSpPr>
      <dsp:spPr>
        <a:xfrm>
          <a:off x="1352228" y="0"/>
          <a:ext cx="5418667" cy="5418667"/>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2DAF08-9A7B-491D-ADF9-03E220E02D12}">
      <dsp:nvSpPr>
        <dsp:cNvPr id="0" name=""/>
        <dsp:cNvSpPr/>
      </dsp:nvSpPr>
      <dsp:spPr>
        <a:xfrm>
          <a:off x="1869439" y="514773"/>
          <a:ext cx="2113280" cy="2113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u-HU" sz="2300" kern="1200" dirty="0"/>
            <a:t>Strategic alliance (between non-competitors)</a:t>
          </a:r>
        </a:p>
      </dsp:txBody>
      <dsp:txXfrm>
        <a:off x="1972601" y="617935"/>
        <a:ext cx="1906956" cy="1906956"/>
      </dsp:txXfrm>
    </dsp:sp>
    <dsp:sp modelId="{13EA69A9-FBAD-43BB-A516-393552BF8485}">
      <dsp:nvSpPr>
        <dsp:cNvPr id="0" name=""/>
        <dsp:cNvSpPr/>
      </dsp:nvSpPr>
      <dsp:spPr>
        <a:xfrm>
          <a:off x="4145280" y="514773"/>
          <a:ext cx="2113280" cy="211328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u-HU" sz="2300" kern="1200" dirty="0"/>
            <a:t>Strategic partnership (between competitors)</a:t>
          </a:r>
        </a:p>
      </dsp:txBody>
      <dsp:txXfrm>
        <a:off x="4248442" y="617935"/>
        <a:ext cx="1906956" cy="1906956"/>
      </dsp:txXfrm>
    </dsp:sp>
    <dsp:sp modelId="{34ACD366-94D9-410B-BFA0-33E907678B90}">
      <dsp:nvSpPr>
        <dsp:cNvPr id="0" name=""/>
        <dsp:cNvSpPr/>
      </dsp:nvSpPr>
      <dsp:spPr>
        <a:xfrm>
          <a:off x="1869439" y="2790613"/>
          <a:ext cx="2113280" cy="211328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u-HU" sz="2300" kern="1200" dirty="0"/>
            <a:t>Joint ventures (development of new business lines)</a:t>
          </a:r>
        </a:p>
      </dsp:txBody>
      <dsp:txXfrm>
        <a:off x="1972601" y="2893775"/>
        <a:ext cx="1906956" cy="1906956"/>
      </dsp:txXfrm>
    </dsp:sp>
    <dsp:sp modelId="{3DBF1A6A-0BF1-4ED6-B7E1-CA0F7DD12A13}">
      <dsp:nvSpPr>
        <dsp:cNvPr id="0" name=""/>
        <dsp:cNvSpPr/>
      </dsp:nvSpPr>
      <dsp:spPr>
        <a:xfrm>
          <a:off x="4145280" y="2790613"/>
          <a:ext cx="2113280" cy="211328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u-HU" sz="2300" kern="1200" dirty="0"/>
            <a:t>Customer-supplier relationship</a:t>
          </a:r>
        </a:p>
      </dsp:txBody>
      <dsp:txXfrm>
        <a:off x="4248442" y="2893775"/>
        <a:ext cx="1906956" cy="19069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7C71A-EB0B-49F5-8EFF-DB342D3A3466}">
      <dsp:nvSpPr>
        <dsp:cNvPr id="0" name=""/>
        <dsp:cNvSpPr/>
      </dsp:nvSpPr>
      <dsp:spPr>
        <a:xfrm>
          <a:off x="2290564" y="567"/>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a:t>Who are my competitors, and where are they?</a:t>
          </a:r>
        </a:p>
      </dsp:txBody>
      <dsp:txXfrm>
        <a:off x="2290564" y="567"/>
        <a:ext cx="3546871" cy="322442"/>
      </dsp:txXfrm>
    </dsp:sp>
    <dsp:sp modelId="{8B742F95-548D-4DAA-A6F0-D495BAFF5A61}">
      <dsp:nvSpPr>
        <dsp:cNvPr id="0" name=""/>
        <dsp:cNvSpPr/>
      </dsp:nvSpPr>
      <dsp:spPr>
        <a:xfrm>
          <a:off x="2290564" y="323010"/>
          <a:ext cx="472916" cy="78819"/>
        </a:xfrm>
        <a:prstGeom prst="parallelogram">
          <a:avLst>
            <a:gd name="adj" fmla="val 14084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E0162C-8CA3-4E4F-ADE0-AE9A4A3D477B}">
      <dsp:nvSpPr>
        <dsp:cNvPr id="0" name=""/>
        <dsp:cNvSpPr/>
      </dsp:nvSpPr>
      <dsp:spPr>
        <a:xfrm>
          <a:off x="2791067" y="323010"/>
          <a:ext cx="472916" cy="78819"/>
        </a:xfrm>
        <a:prstGeom prst="parallelogram">
          <a:avLst>
            <a:gd name="adj" fmla="val 140840"/>
          </a:avLst>
        </a:prstGeom>
        <a:solidFill>
          <a:schemeClr val="accent2">
            <a:hueOff val="-16171"/>
            <a:satOff val="-933"/>
            <a:lumOff val="96"/>
            <a:alphaOff val="0"/>
          </a:schemeClr>
        </a:solidFill>
        <a:ln w="12700" cap="flat" cmpd="sng" algn="ctr">
          <a:solidFill>
            <a:schemeClr val="accent2">
              <a:hueOff val="-16171"/>
              <a:satOff val="-933"/>
              <a:lumOff val="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9C719D-A05A-4575-BE5F-8B659E591719}">
      <dsp:nvSpPr>
        <dsp:cNvPr id="0" name=""/>
        <dsp:cNvSpPr/>
      </dsp:nvSpPr>
      <dsp:spPr>
        <a:xfrm>
          <a:off x="3291570" y="323010"/>
          <a:ext cx="472916" cy="78819"/>
        </a:xfrm>
        <a:prstGeom prst="parallelogram">
          <a:avLst>
            <a:gd name="adj" fmla="val 140840"/>
          </a:avLst>
        </a:prstGeom>
        <a:solidFill>
          <a:schemeClr val="accent2">
            <a:hueOff val="-32341"/>
            <a:satOff val="-1865"/>
            <a:lumOff val="192"/>
            <a:alphaOff val="0"/>
          </a:schemeClr>
        </a:solidFill>
        <a:ln w="12700" cap="flat" cmpd="sng" algn="ctr">
          <a:solidFill>
            <a:schemeClr val="accent2">
              <a:hueOff val="-32341"/>
              <a:satOff val="-1865"/>
              <a:lumOff val="1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CE7DF-61DE-47F2-8699-1390F022D242}">
      <dsp:nvSpPr>
        <dsp:cNvPr id="0" name=""/>
        <dsp:cNvSpPr/>
      </dsp:nvSpPr>
      <dsp:spPr>
        <a:xfrm>
          <a:off x="3792073" y="323010"/>
          <a:ext cx="472916" cy="78819"/>
        </a:xfrm>
        <a:prstGeom prst="parallelogram">
          <a:avLst>
            <a:gd name="adj" fmla="val 140840"/>
          </a:avLst>
        </a:prstGeom>
        <a:solidFill>
          <a:schemeClr val="accent2">
            <a:hueOff val="-48512"/>
            <a:satOff val="-2798"/>
            <a:lumOff val="288"/>
            <a:alphaOff val="0"/>
          </a:schemeClr>
        </a:solidFill>
        <a:ln w="12700" cap="flat" cmpd="sng" algn="ctr">
          <a:solidFill>
            <a:schemeClr val="accent2">
              <a:hueOff val="-48512"/>
              <a:satOff val="-2798"/>
              <a:lumOff val="2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325F26-E0AC-448F-AC9F-D62F8008AD24}">
      <dsp:nvSpPr>
        <dsp:cNvPr id="0" name=""/>
        <dsp:cNvSpPr/>
      </dsp:nvSpPr>
      <dsp:spPr>
        <a:xfrm>
          <a:off x="4292576" y="323010"/>
          <a:ext cx="472916" cy="78819"/>
        </a:xfrm>
        <a:prstGeom prst="parallelogram">
          <a:avLst>
            <a:gd name="adj" fmla="val 140840"/>
          </a:avLst>
        </a:prstGeom>
        <a:solidFill>
          <a:schemeClr val="accent2">
            <a:hueOff val="-64683"/>
            <a:satOff val="-3730"/>
            <a:lumOff val="383"/>
            <a:alphaOff val="0"/>
          </a:schemeClr>
        </a:solidFill>
        <a:ln w="12700" cap="flat" cmpd="sng" algn="ctr">
          <a:solidFill>
            <a:schemeClr val="accent2">
              <a:hueOff val="-64683"/>
              <a:satOff val="-3730"/>
              <a:lumOff val="3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1C9D3A-5C83-4201-9F15-49BE6D2B7376}">
      <dsp:nvSpPr>
        <dsp:cNvPr id="0" name=""/>
        <dsp:cNvSpPr/>
      </dsp:nvSpPr>
      <dsp:spPr>
        <a:xfrm>
          <a:off x="4793079" y="323010"/>
          <a:ext cx="472916" cy="78819"/>
        </a:xfrm>
        <a:prstGeom prst="parallelogram">
          <a:avLst>
            <a:gd name="adj" fmla="val 140840"/>
          </a:avLst>
        </a:prstGeom>
        <a:solidFill>
          <a:schemeClr val="accent2">
            <a:hueOff val="-80854"/>
            <a:satOff val="-4663"/>
            <a:lumOff val="479"/>
            <a:alphaOff val="0"/>
          </a:schemeClr>
        </a:solidFill>
        <a:ln w="12700" cap="flat" cmpd="sng" algn="ctr">
          <a:solidFill>
            <a:schemeClr val="accent2">
              <a:hueOff val="-80854"/>
              <a:satOff val="-4663"/>
              <a:lumOff val="47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402EE9-1490-4585-AFD4-B4E928FD6FCE}">
      <dsp:nvSpPr>
        <dsp:cNvPr id="0" name=""/>
        <dsp:cNvSpPr/>
      </dsp:nvSpPr>
      <dsp:spPr>
        <a:xfrm>
          <a:off x="5293582" y="323010"/>
          <a:ext cx="472916" cy="78819"/>
        </a:xfrm>
        <a:prstGeom prst="parallelogram">
          <a:avLst>
            <a:gd name="adj" fmla="val 140840"/>
          </a:avLst>
        </a:prstGeom>
        <a:solidFill>
          <a:schemeClr val="accent2">
            <a:hueOff val="-97024"/>
            <a:satOff val="-5595"/>
            <a:lumOff val="575"/>
            <a:alphaOff val="0"/>
          </a:schemeClr>
        </a:solidFill>
        <a:ln w="12700" cap="flat" cmpd="sng" algn="ctr">
          <a:solidFill>
            <a:schemeClr val="accent2">
              <a:hueOff val="-97024"/>
              <a:satOff val="-5595"/>
              <a:lumOff val="57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A8FF6B-B0A5-45E7-87BA-FAC763506B7E}">
      <dsp:nvSpPr>
        <dsp:cNvPr id="0" name=""/>
        <dsp:cNvSpPr/>
      </dsp:nvSpPr>
      <dsp:spPr>
        <a:xfrm>
          <a:off x="2290564" y="459089"/>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dirty="0"/>
            <a:t>Do they offer the same or a substitute product?</a:t>
          </a:r>
        </a:p>
      </dsp:txBody>
      <dsp:txXfrm>
        <a:off x="2290564" y="459089"/>
        <a:ext cx="3546871" cy="322442"/>
      </dsp:txXfrm>
    </dsp:sp>
    <dsp:sp modelId="{E22F534D-CD79-4D3D-94C4-BBBD8EF9F78C}">
      <dsp:nvSpPr>
        <dsp:cNvPr id="0" name=""/>
        <dsp:cNvSpPr/>
      </dsp:nvSpPr>
      <dsp:spPr>
        <a:xfrm>
          <a:off x="2290564" y="781531"/>
          <a:ext cx="472916" cy="78819"/>
        </a:xfrm>
        <a:prstGeom prst="parallelogram">
          <a:avLst>
            <a:gd name="adj" fmla="val 140840"/>
          </a:avLst>
        </a:prstGeom>
        <a:solidFill>
          <a:schemeClr val="accent2">
            <a:hueOff val="-113195"/>
            <a:satOff val="-6528"/>
            <a:lumOff val="671"/>
            <a:alphaOff val="0"/>
          </a:schemeClr>
        </a:solidFill>
        <a:ln w="12700" cap="flat" cmpd="sng" algn="ctr">
          <a:solidFill>
            <a:schemeClr val="accent2">
              <a:hueOff val="-113195"/>
              <a:satOff val="-6528"/>
              <a:lumOff val="6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4DF0F7-BECF-4DF5-986D-BEDA6DA1EBE9}">
      <dsp:nvSpPr>
        <dsp:cNvPr id="0" name=""/>
        <dsp:cNvSpPr/>
      </dsp:nvSpPr>
      <dsp:spPr>
        <a:xfrm>
          <a:off x="2791067" y="781531"/>
          <a:ext cx="472916" cy="78819"/>
        </a:xfrm>
        <a:prstGeom prst="parallelogram">
          <a:avLst>
            <a:gd name="adj" fmla="val 140840"/>
          </a:avLst>
        </a:prstGeom>
        <a:solidFill>
          <a:schemeClr val="accent2">
            <a:hueOff val="-129366"/>
            <a:satOff val="-7460"/>
            <a:lumOff val="767"/>
            <a:alphaOff val="0"/>
          </a:schemeClr>
        </a:solidFill>
        <a:ln w="12700" cap="flat" cmpd="sng" algn="ctr">
          <a:solidFill>
            <a:schemeClr val="accent2">
              <a:hueOff val="-129366"/>
              <a:satOff val="-7460"/>
              <a:lumOff val="76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355494-6CE2-48B5-A139-AB3835D16AFD}">
      <dsp:nvSpPr>
        <dsp:cNvPr id="0" name=""/>
        <dsp:cNvSpPr/>
      </dsp:nvSpPr>
      <dsp:spPr>
        <a:xfrm>
          <a:off x="3291570" y="781531"/>
          <a:ext cx="472916" cy="78819"/>
        </a:xfrm>
        <a:prstGeom prst="parallelogram">
          <a:avLst>
            <a:gd name="adj" fmla="val 140840"/>
          </a:avLst>
        </a:prstGeom>
        <a:solidFill>
          <a:schemeClr val="accent2">
            <a:hueOff val="-145536"/>
            <a:satOff val="-8393"/>
            <a:lumOff val="863"/>
            <a:alphaOff val="0"/>
          </a:schemeClr>
        </a:solidFill>
        <a:ln w="12700" cap="flat" cmpd="sng" algn="ctr">
          <a:solidFill>
            <a:schemeClr val="accent2">
              <a:hueOff val="-145536"/>
              <a:satOff val="-8393"/>
              <a:lumOff val="8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7C1967-12B8-4696-9DBF-3FEE3C318235}">
      <dsp:nvSpPr>
        <dsp:cNvPr id="0" name=""/>
        <dsp:cNvSpPr/>
      </dsp:nvSpPr>
      <dsp:spPr>
        <a:xfrm>
          <a:off x="3792073" y="781531"/>
          <a:ext cx="472916" cy="78819"/>
        </a:xfrm>
        <a:prstGeom prst="parallelogram">
          <a:avLst>
            <a:gd name="adj" fmla="val 140840"/>
          </a:avLst>
        </a:prstGeom>
        <a:solidFill>
          <a:schemeClr val="accent2">
            <a:hueOff val="-161707"/>
            <a:satOff val="-9325"/>
            <a:lumOff val="959"/>
            <a:alphaOff val="0"/>
          </a:schemeClr>
        </a:solidFill>
        <a:ln w="12700" cap="flat" cmpd="sng" algn="ctr">
          <a:solidFill>
            <a:schemeClr val="accent2">
              <a:hueOff val="-161707"/>
              <a:satOff val="-9325"/>
              <a:lumOff val="9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D51774-4581-44F1-9377-267EEC191A23}">
      <dsp:nvSpPr>
        <dsp:cNvPr id="0" name=""/>
        <dsp:cNvSpPr/>
      </dsp:nvSpPr>
      <dsp:spPr>
        <a:xfrm>
          <a:off x="4292576" y="781531"/>
          <a:ext cx="472916" cy="78819"/>
        </a:xfrm>
        <a:prstGeom prst="parallelogram">
          <a:avLst>
            <a:gd name="adj" fmla="val 140840"/>
          </a:avLst>
        </a:prstGeom>
        <a:solidFill>
          <a:schemeClr val="accent2">
            <a:hueOff val="-177878"/>
            <a:satOff val="-10258"/>
            <a:lumOff val="1055"/>
            <a:alphaOff val="0"/>
          </a:schemeClr>
        </a:solidFill>
        <a:ln w="12700" cap="flat" cmpd="sng" algn="ctr">
          <a:solidFill>
            <a:schemeClr val="accent2">
              <a:hueOff val="-177878"/>
              <a:satOff val="-10258"/>
              <a:lumOff val="10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42F0C4-2B49-4AB9-A463-8AFA22661EE9}">
      <dsp:nvSpPr>
        <dsp:cNvPr id="0" name=""/>
        <dsp:cNvSpPr/>
      </dsp:nvSpPr>
      <dsp:spPr>
        <a:xfrm>
          <a:off x="4793079" y="781531"/>
          <a:ext cx="472916" cy="78819"/>
        </a:xfrm>
        <a:prstGeom prst="parallelogram">
          <a:avLst>
            <a:gd name="adj" fmla="val 140840"/>
          </a:avLst>
        </a:prstGeom>
        <a:solidFill>
          <a:schemeClr val="accent2">
            <a:hueOff val="-194048"/>
            <a:satOff val="-11190"/>
            <a:lumOff val="1150"/>
            <a:alphaOff val="0"/>
          </a:schemeClr>
        </a:solidFill>
        <a:ln w="12700" cap="flat" cmpd="sng" algn="ctr">
          <a:solidFill>
            <a:schemeClr val="accent2">
              <a:hueOff val="-194048"/>
              <a:satOff val="-11190"/>
              <a:lumOff val="11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7BA2D6-A78D-4739-992C-12C23CC7D915}">
      <dsp:nvSpPr>
        <dsp:cNvPr id="0" name=""/>
        <dsp:cNvSpPr/>
      </dsp:nvSpPr>
      <dsp:spPr>
        <a:xfrm>
          <a:off x="5293582" y="781531"/>
          <a:ext cx="472916" cy="78819"/>
        </a:xfrm>
        <a:prstGeom prst="parallelogram">
          <a:avLst>
            <a:gd name="adj" fmla="val 140840"/>
          </a:avLst>
        </a:prstGeom>
        <a:solidFill>
          <a:schemeClr val="accent2">
            <a:hueOff val="-210219"/>
            <a:satOff val="-12123"/>
            <a:lumOff val="1246"/>
            <a:alphaOff val="0"/>
          </a:schemeClr>
        </a:solidFill>
        <a:ln w="12700" cap="flat" cmpd="sng" algn="ctr">
          <a:solidFill>
            <a:schemeClr val="accent2">
              <a:hueOff val="-210219"/>
              <a:satOff val="-12123"/>
              <a:lumOff val="124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B4E202-4239-4709-8C3B-9818C5947376}">
      <dsp:nvSpPr>
        <dsp:cNvPr id="0" name=""/>
        <dsp:cNvSpPr/>
      </dsp:nvSpPr>
      <dsp:spPr>
        <a:xfrm>
          <a:off x="2290564" y="917610"/>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dirty="0"/>
            <a:t>To what extent do our target groups overlap?</a:t>
          </a:r>
        </a:p>
      </dsp:txBody>
      <dsp:txXfrm>
        <a:off x="2290564" y="917610"/>
        <a:ext cx="3546871" cy="322442"/>
      </dsp:txXfrm>
    </dsp:sp>
    <dsp:sp modelId="{7D558018-F134-4510-B40C-67F9BB9F3FFF}">
      <dsp:nvSpPr>
        <dsp:cNvPr id="0" name=""/>
        <dsp:cNvSpPr/>
      </dsp:nvSpPr>
      <dsp:spPr>
        <a:xfrm>
          <a:off x="2290564" y="1240053"/>
          <a:ext cx="472916" cy="78819"/>
        </a:xfrm>
        <a:prstGeom prst="parallelogram">
          <a:avLst>
            <a:gd name="adj" fmla="val 140840"/>
          </a:avLst>
        </a:prstGeom>
        <a:solidFill>
          <a:schemeClr val="accent2">
            <a:hueOff val="-226390"/>
            <a:satOff val="-13055"/>
            <a:lumOff val="1342"/>
            <a:alphaOff val="0"/>
          </a:schemeClr>
        </a:solidFill>
        <a:ln w="12700" cap="flat" cmpd="sng" algn="ctr">
          <a:solidFill>
            <a:schemeClr val="accent2">
              <a:hueOff val="-226390"/>
              <a:satOff val="-13055"/>
              <a:lumOff val="13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326C46-746B-4768-B522-CB72376FC9EA}">
      <dsp:nvSpPr>
        <dsp:cNvPr id="0" name=""/>
        <dsp:cNvSpPr/>
      </dsp:nvSpPr>
      <dsp:spPr>
        <a:xfrm>
          <a:off x="2791067" y="1240053"/>
          <a:ext cx="472916" cy="78819"/>
        </a:xfrm>
        <a:prstGeom prst="parallelogram">
          <a:avLst>
            <a:gd name="adj" fmla="val 140840"/>
          </a:avLst>
        </a:prstGeom>
        <a:solidFill>
          <a:schemeClr val="accent2">
            <a:hueOff val="-242561"/>
            <a:satOff val="-13988"/>
            <a:lumOff val="1438"/>
            <a:alphaOff val="0"/>
          </a:schemeClr>
        </a:solidFill>
        <a:ln w="12700" cap="flat" cmpd="sng" algn="ctr">
          <a:solidFill>
            <a:schemeClr val="accent2">
              <a:hueOff val="-242561"/>
              <a:satOff val="-13988"/>
              <a:lumOff val="143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CC156E-2A06-43A9-95E8-94534ECF9B88}">
      <dsp:nvSpPr>
        <dsp:cNvPr id="0" name=""/>
        <dsp:cNvSpPr/>
      </dsp:nvSpPr>
      <dsp:spPr>
        <a:xfrm>
          <a:off x="3291570" y="1240053"/>
          <a:ext cx="472916" cy="78819"/>
        </a:xfrm>
        <a:prstGeom prst="parallelogram">
          <a:avLst>
            <a:gd name="adj" fmla="val 140840"/>
          </a:avLst>
        </a:prstGeom>
        <a:solidFill>
          <a:schemeClr val="accent2">
            <a:hueOff val="-258731"/>
            <a:satOff val="-14921"/>
            <a:lumOff val="1534"/>
            <a:alphaOff val="0"/>
          </a:schemeClr>
        </a:solidFill>
        <a:ln w="12700" cap="flat" cmpd="sng" algn="ctr">
          <a:solidFill>
            <a:schemeClr val="accent2">
              <a:hueOff val="-258731"/>
              <a:satOff val="-14921"/>
              <a:lumOff val="153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55E8EF-C343-453D-947E-EEFF074430A0}">
      <dsp:nvSpPr>
        <dsp:cNvPr id="0" name=""/>
        <dsp:cNvSpPr/>
      </dsp:nvSpPr>
      <dsp:spPr>
        <a:xfrm>
          <a:off x="3792073" y="1240053"/>
          <a:ext cx="472916" cy="78819"/>
        </a:xfrm>
        <a:prstGeom prst="parallelogram">
          <a:avLst>
            <a:gd name="adj" fmla="val 140840"/>
          </a:avLst>
        </a:prstGeom>
        <a:solidFill>
          <a:schemeClr val="accent2">
            <a:hueOff val="-274902"/>
            <a:satOff val="-15853"/>
            <a:lumOff val="1630"/>
            <a:alphaOff val="0"/>
          </a:schemeClr>
        </a:solidFill>
        <a:ln w="12700" cap="flat" cmpd="sng" algn="ctr">
          <a:solidFill>
            <a:schemeClr val="accent2">
              <a:hueOff val="-274902"/>
              <a:satOff val="-15853"/>
              <a:lumOff val="16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317373-EF64-4BC0-A318-A745A3D7D766}">
      <dsp:nvSpPr>
        <dsp:cNvPr id="0" name=""/>
        <dsp:cNvSpPr/>
      </dsp:nvSpPr>
      <dsp:spPr>
        <a:xfrm>
          <a:off x="4292576" y="1240053"/>
          <a:ext cx="472916" cy="78819"/>
        </a:xfrm>
        <a:prstGeom prst="parallelogram">
          <a:avLst>
            <a:gd name="adj" fmla="val 140840"/>
          </a:avLst>
        </a:prstGeom>
        <a:solidFill>
          <a:schemeClr val="accent2">
            <a:hueOff val="-291073"/>
            <a:satOff val="-16786"/>
            <a:lumOff val="1726"/>
            <a:alphaOff val="0"/>
          </a:schemeClr>
        </a:solidFill>
        <a:ln w="12700" cap="flat" cmpd="sng" algn="ctr">
          <a:solidFill>
            <a:schemeClr val="accent2">
              <a:hueOff val="-291073"/>
              <a:satOff val="-16786"/>
              <a:lumOff val="17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F75495-F306-4993-B094-FD18A47BE7F1}">
      <dsp:nvSpPr>
        <dsp:cNvPr id="0" name=""/>
        <dsp:cNvSpPr/>
      </dsp:nvSpPr>
      <dsp:spPr>
        <a:xfrm>
          <a:off x="4793079" y="1240053"/>
          <a:ext cx="472916" cy="78819"/>
        </a:xfrm>
        <a:prstGeom prst="parallelogram">
          <a:avLst>
            <a:gd name="adj" fmla="val 140840"/>
          </a:avLst>
        </a:prstGeom>
        <a:solidFill>
          <a:schemeClr val="accent2">
            <a:hueOff val="-307243"/>
            <a:satOff val="-17718"/>
            <a:lumOff val="1821"/>
            <a:alphaOff val="0"/>
          </a:schemeClr>
        </a:solidFill>
        <a:ln w="12700" cap="flat" cmpd="sng" algn="ctr">
          <a:solidFill>
            <a:schemeClr val="accent2">
              <a:hueOff val="-307243"/>
              <a:satOff val="-17718"/>
              <a:lumOff val="18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F3000-3EEE-449E-AA98-BC88B477CCEF}">
      <dsp:nvSpPr>
        <dsp:cNvPr id="0" name=""/>
        <dsp:cNvSpPr/>
      </dsp:nvSpPr>
      <dsp:spPr>
        <a:xfrm>
          <a:off x="5293582" y="1240053"/>
          <a:ext cx="472916" cy="78819"/>
        </a:xfrm>
        <a:prstGeom prst="parallelogram">
          <a:avLst>
            <a:gd name="adj" fmla="val 140840"/>
          </a:avLst>
        </a:prstGeom>
        <a:solidFill>
          <a:schemeClr val="accent2">
            <a:hueOff val="-323414"/>
            <a:satOff val="-18651"/>
            <a:lumOff val="1917"/>
            <a:alphaOff val="0"/>
          </a:schemeClr>
        </a:solidFill>
        <a:ln w="12700" cap="flat" cmpd="sng" algn="ctr">
          <a:solidFill>
            <a:schemeClr val="accent2">
              <a:hueOff val="-323414"/>
              <a:satOff val="-18651"/>
              <a:lumOff val="19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1EF99B-5F61-459E-8946-E71CD3B7D297}">
      <dsp:nvSpPr>
        <dsp:cNvPr id="0" name=""/>
        <dsp:cNvSpPr/>
      </dsp:nvSpPr>
      <dsp:spPr>
        <a:xfrm>
          <a:off x="2290564" y="1376131"/>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None/>
          </a:pPr>
          <a:r>
            <a:rPr lang="hu-HU" sz="900" kern="1200" dirty="0"/>
            <a:t>How long have they been in business?</a:t>
          </a:r>
        </a:p>
      </dsp:txBody>
      <dsp:txXfrm>
        <a:off x="2290564" y="1376131"/>
        <a:ext cx="3546871" cy="322442"/>
      </dsp:txXfrm>
    </dsp:sp>
    <dsp:sp modelId="{F8F204DD-B59F-41D0-9CEE-AA50EA304D10}">
      <dsp:nvSpPr>
        <dsp:cNvPr id="0" name=""/>
        <dsp:cNvSpPr/>
      </dsp:nvSpPr>
      <dsp:spPr>
        <a:xfrm>
          <a:off x="2290564" y="1698574"/>
          <a:ext cx="472916" cy="78819"/>
        </a:xfrm>
        <a:prstGeom prst="parallelogram">
          <a:avLst>
            <a:gd name="adj" fmla="val 140840"/>
          </a:avLst>
        </a:prstGeom>
        <a:solidFill>
          <a:schemeClr val="accent2">
            <a:hueOff val="-339585"/>
            <a:satOff val="-19583"/>
            <a:lumOff val="2013"/>
            <a:alphaOff val="0"/>
          </a:schemeClr>
        </a:solidFill>
        <a:ln w="12700" cap="flat" cmpd="sng" algn="ctr">
          <a:solidFill>
            <a:schemeClr val="accent2">
              <a:hueOff val="-339585"/>
              <a:satOff val="-19583"/>
              <a:lumOff val="201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FD739E-6ADF-4508-91B3-EDE541EFD395}">
      <dsp:nvSpPr>
        <dsp:cNvPr id="0" name=""/>
        <dsp:cNvSpPr/>
      </dsp:nvSpPr>
      <dsp:spPr>
        <a:xfrm>
          <a:off x="2791067" y="1698574"/>
          <a:ext cx="472916" cy="78819"/>
        </a:xfrm>
        <a:prstGeom prst="parallelogram">
          <a:avLst>
            <a:gd name="adj" fmla="val 140840"/>
          </a:avLst>
        </a:prstGeom>
        <a:solidFill>
          <a:schemeClr val="accent2">
            <a:hueOff val="-355755"/>
            <a:satOff val="-20516"/>
            <a:lumOff val="2109"/>
            <a:alphaOff val="0"/>
          </a:schemeClr>
        </a:solidFill>
        <a:ln w="12700" cap="flat" cmpd="sng" algn="ctr">
          <a:solidFill>
            <a:schemeClr val="accent2">
              <a:hueOff val="-355755"/>
              <a:satOff val="-20516"/>
              <a:lumOff val="21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8AFB12-49A3-4CF5-8699-6F63B474FFD2}">
      <dsp:nvSpPr>
        <dsp:cNvPr id="0" name=""/>
        <dsp:cNvSpPr/>
      </dsp:nvSpPr>
      <dsp:spPr>
        <a:xfrm>
          <a:off x="3291570" y="1698574"/>
          <a:ext cx="472916" cy="78819"/>
        </a:xfrm>
        <a:prstGeom prst="parallelogram">
          <a:avLst>
            <a:gd name="adj" fmla="val 140840"/>
          </a:avLst>
        </a:prstGeom>
        <a:solidFill>
          <a:schemeClr val="accent2">
            <a:hueOff val="-371926"/>
            <a:satOff val="-21448"/>
            <a:lumOff val="2205"/>
            <a:alphaOff val="0"/>
          </a:schemeClr>
        </a:solidFill>
        <a:ln w="12700" cap="flat" cmpd="sng" algn="ctr">
          <a:solidFill>
            <a:schemeClr val="accent2">
              <a:hueOff val="-371926"/>
              <a:satOff val="-21448"/>
              <a:lumOff val="22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232C37-6CD4-4316-939F-B873DEA04DD5}">
      <dsp:nvSpPr>
        <dsp:cNvPr id="0" name=""/>
        <dsp:cNvSpPr/>
      </dsp:nvSpPr>
      <dsp:spPr>
        <a:xfrm>
          <a:off x="3792073" y="1698574"/>
          <a:ext cx="472916" cy="78819"/>
        </a:xfrm>
        <a:prstGeom prst="parallelogram">
          <a:avLst>
            <a:gd name="adj" fmla="val 140840"/>
          </a:avLst>
        </a:prstGeom>
        <a:solidFill>
          <a:schemeClr val="accent2">
            <a:hueOff val="-388097"/>
            <a:satOff val="-22381"/>
            <a:lumOff val="2301"/>
            <a:alphaOff val="0"/>
          </a:schemeClr>
        </a:solidFill>
        <a:ln w="12700" cap="flat" cmpd="sng" algn="ctr">
          <a:solidFill>
            <a:schemeClr val="accent2">
              <a:hueOff val="-388097"/>
              <a:satOff val="-22381"/>
              <a:lumOff val="230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69C729-8736-432E-8540-8D223E4AF12A}">
      <dsp:nvSpPr>
        <dsp:cNvPr id="0" name=""/>
        <dsp:cNvSpPr/>
      </dsp:nvSpPr>
      <dsp:spPr>
        <a:xfrm>
          <a:off x="4292576" y="1698574"/>
          <a:ext cx="472916" cy="78819"/>
        </a:xfrm>
        <a:prstGeom prst="parallelogram">
          <a:avLst>
            <a:gd name="adj" fmla="val 140840"/>
          </a:avLst>
        </a:prstGeom>
        <a:solidFill>
          <a:schemeClr val="accent2">
            <a:hueOff val="-404268"/>
            <a:satOff val="-23313"/>
            <a:lumOff val="2397"/>
            <a:alphaOff val="0"/>
          </a:schemeClr>
        </a:solidFill>
        <a:ln w="12700" cap="flat" cmpd="sng" algn="ctr">
          <a:solidFill>
            <a:schemeClr val="accent2">
              <a:hueOff val="-404268"/>
              <a:satOff val="-23313"/>
              <a:lumOff val="239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7F4B43-2FF1-4277-8EC7-4D1B4462860C}">
      <dsp:nvSpPr>
        <dsp:cNvPr id="0" name=""/>
        <dsp:cNvSpPr/>
      </dsp:nvSpPr>
      <dsp:spPr>
        <a:xfrm>
          <a:off x="4793079" y="1698574"/>
          <a:ext cx="472916" cy="78819"/>
        </a:xfrm>
        <a:prstGeom prst="parallelogram">
          <a:avLst>
            <a:gd name="adj" fmla="val 140840"/>
          </a:avLst>
        </a:prstGeom>
        <a:solidFill>
          <a:schemeClr val="accent2">
            <a:hueOff val="-420438"/>
            <a:satOff val="-24246"/>
            <a:lumOff val="2493"/>
            <a:alphaOff val="0"/>
          </a:schemeClr>
        </a:solidFill>
        <a:ln w="12700" cap="flat" cmpd="sng" algn="ctr">
          <a:solidFill>
            <a:schemeClr val="accent2">
              <a:hueOff val="-420438"/>
              <a:satOff val="-24246"/>
              <a:lumOff val="24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7FB3FA-85B3-43FF-82E0-3E9F999F87C0}">
      <dsp:nvSpPr>
        <dsp:cNvPr id="0" name=""/>
        <dsp:cNvSpPr/>
      </dsp:nvSpPr>
      <dsp:spPr>
        <a:xfrm>
          <a:off x="5293582" y="1698574"/>
          <a:ext cx="472916" cy="78819"/>
        </a:xfrm>
        <a:prstGeom prst="parallelogram">
          <a:avLst>
            <a:gd name="adj" fmla="val 140840"/>
          </a:avLst>
        </a:prstGeom>
        <a:solidFill>
          <a:schemeClr val="accent2">
            <a:hueOff val="-436609"/>
            <a:satOff val="-25178"/>
            <a:lumOff val="2588"/>
            <a:alphaOff val="0"/>
          </a:schemeClr>
        </a:solidFill>
        <a:ln w="12700" cap="flat" cmpd="sng" algn="ctr">
          <a:solidFill>
            <a:schemeClr val="accent2">
              <a:hueOff val="-436609"/>
              <a:satOff val="-25178"/>
              <a:lumOff val="2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05ACB5-0A4F-4290-8750-6CE85826E08C}">
      <dsp:nvSpPr>
        <dsp:cNvPr id="0" name=""/>
        <dsp:cNvSpPr/>
      </dsp:nvSpPr>
      <dsp:spPr>
        <a:xfrm>
          <a:off x="2290564" y="1834652"/>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None/>
          </a:pPr>
          <a:r>
            <a:rPr lang="hu-HU" sz="900" kern="1200" dirty="0"/>
            <a:t>Have they had any turning points?</a:t>
          </a:r>
        </a:p>
      </dsp:txBody>
      <dsp:txXfrm>
        <a:off x="2290564" y="1834652"/>
        <a:ext cx="3546871" cy="322442"/>
      </dsp:txXfrm>
    </dsp:sp>
    <dsp:sp modelId="{AE77704A-80A7-4641-91FB-E8737A416159}">
      <dsp:nvSpPr>
        <dsp:cNvPr id="0" name=""/>
        <dsp:cNvSpPr/>
      </dsp:nvSpPr>
      <dsp:spPr>
        <a:xfrm>
          <a:off x="2290564" y="2157095"/>
          <a:ext cx="472916" cy="78819"/>
        </a:xfrm>
        <a:prstGeom prst="parallelogram">
          <a:avLst>
            <a:gd name="adj" fmla="val 140840"/>
          </a:avLst>
        </a:prstGeom>
        <a:solidFill>
          <a:schemeClr val="accent2">
            <a:hueOff val="-452780"/>
            <a:satOff val="-26111"/>
            <a:lumOff val="2684"/>
            <a:alphaOff val="0"/>
          </a:schemeClr>
        </a:solidFill>
        <a:ln w="12700" cap="flat" cmpd="sng" algn="ctr">
          <a:solidFill>
            <a:schemeClr val="accent2">
              <a:hueOff val="-452780"/>
              <a:satOff val="-26111"/>
              <a:lumOff val="26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4BE734-91DE-4417-B9ED-477A1D2599B0}">
      <dsp:nvSpPr>
        <dsp:cNvPr id="0" name=""/>
        <dsp:cNvSpPr/>
      </dsp:nvSpPr>
      <dsp:spPr>
        <a:xfrm>
          <a:off x="2791067" y="2157095"/>
          <a:ext cx="472916" cy="78819"/>
        </a:xfrm>
        <a:prstGeom prst="parallelogram">
          <a:avLst>
            <a:gd name="adj" fmla="val 140840"/>
          </a:avLst>
        </a:prstGeom>
        <a:solidFill>
          <a:schemeClr val="accent2">
            <a:hueOff val="-468950"/>
            <a:satOff val="-27043"/>
            <a:lumOff val="2780"/>
            <a:alphaOff val="0"/>
          </a:schemeClr>
        </a:solidFill>
        <a:ln w="12700" cap="flat" cmpd="sng" algn="ctr">
          <a:solidFill>
            <a:schemeClr val="accent2">
              <a:hueOff val="-468950"/>
              <a:satOff val="-27043"/>
              <a:lumOff val="278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1E9E9E-A51C-47C0-9C92-12D95601B894}">
      <dsp:nvSpPr>
        <dsp:cNvPr id="0" name=""/>
        <dsp:cNvSpPr/>
      </dsp:nvSpPr>
      <dsp:spPr>
        <a:xfrm>
          <a:off x="3291570" y="2157095"/>
          <a:ext cx="472916" cy="78819"/>
        </a:xfrm>
        <a:prstGeom prst="parallelogram">
          <a:avLst>
            <a:gd name="adj" fmla="val 140840"/>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6A7C4-DF26-4F75-874A-21328338BCB6}">
      <dsp:nvSpPr>
        <dsp:cNvPr id="0" name=""/>
        <dsp:cNvSpPr/>
      </dsp:nvSpPr>
      <dsp:spPr>
        <a:xfrm>
          <a:off x="3792073" y="2157095"/>
          <a:ext cx="472916" cy="78819"/>
        </a:xfrm>
        <a:prstGeom prst="parallelogram">
          <a:avLst>
            <a:gd name="adj" fmla="val 140840"/>
          </a:avLst>
        </a:prstGeom>
        <a:solidFill>
          <a:schemeClr val="accent2">
            <a:hueOff val="-501292"/>
            <a:satOff val="-28909"/>
            <a:lumOff val="2972"/>
            <a:alphaOff val="0"/>
          </a:schemeClr>
        </a:solidFill>
        <a:ln w="12700" cap="flat" cmpd="sng" algn="ctr">
          <a:solidFill>
            <a:schemeClr val="accent2">
              <a:hueOff val="-501292"/>
              <a:satOff val="-28909"/>
              <a:lumOff val="29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191FF8-3E9D-4F8E-8BE9-DBD83343D2B1}">
      <dsp:nvSpPr>
        <dsp:cNvPr id="0" name=""/>
        <dsp:cNvSpPr/>
      </dsp:nvSpPr>
      <dsp:spPr>
        <a:xfrm>
          <a:off x="4292576" y="2157095"/>
          <a:ext cx="472916" cy="78819"/>
        </a:xfrm>
        <a:prstGeom prst="parallelogram">
          <a:avLst>
            <a:gd name="adj" fmla="val 140840"/>
          </a:avLst>
        </a:prstGeom>
        <a:solidFill>
          <a:schemeClr val="accent2">
            <a:hueOff val="-517462"/>
            <a:satOff val="-29841"/>
            <a:lumOff val="3068"/>
            <a:alphaOff val="0"/>
          </a:schemeClr>
        </a:solidFill>
        <a:ln w="12700" cap="flat" cmpd="sng" algn="ctr">
          <a:solidFill>
            <a:schemeClr val="accent2">
              <a:hueOff val="-517462"/>
              <a:satOff val="-29841"/>
              <a:lumOff val="306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F0E6F1-2FE4-4BB6-8C6F-A4DEFEA5A052}">
      <dsp:nvSpPr>
        <dsp:cNvPr id="0" name=""/>
        <dsp:cNvSpPr/>
      </dsp:nvSpPr>
      <dsp:spPr>
        <a:xfrm>
          <a:off x="4793079" y="2157095"/>
          <a:ext cx="472916" cy="78819"/>
        </a:xfrm>
        <a:prstGeom prst="parallelogram">
          <a:avLst>
            <a:gd name="adj" fmla="val 140840"/>
          </a:avLst>
        </a:prstGeom>
        <a:solidFill>
          <a:schemeClr val="accent2">
            <a:hueOff val="-533633"/>
            <a:satOff val="-30774"/>
            <a:lumOff val="3164"/>
            <a:alphaOff val="0"/>
          </a:schemeClr>
        </a:solidFill>
        <a:ln w="12700" cap="flat" cmpd="sng" algn="ctr">
          <a:solidFill>
            <a:schemeClr val="accent2">
              <a:hueOff val="-533633"/>
              <a:satOff val="-30774"/>
              <a:lumOff val="316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B3AE01-A638-4484-9119-9577DF9397DE}">
      <dsp:nvSpPr>
        <dsp:cNvPr id="0" name=""/>
        <dsp:cNvSpPr/>
      </dsp:nvSpPr>
      <dsp:spPr>
        <a:xfrm>
          <a:off x="5293582" y="2157095"/>
          <a:ext cx="472916" cy="78819"/>
        </a:xfrm>
        <a:prstGeom prst="parallelogram">
          <a:avLst>
            <a:gd name="adj" fmla="val 140840"/>
          </a:avLst>
        </a:prstGeom>
        <a:solidFill>
          <a:schemeClr val="accent2">
            <a:hueOff val="-549804"/>
            <a:satOff val="-31706"/>
            <a:lumOff val="3259"/>
            <a:alphaOff val="0"/>
          </a:schemeClr>
        </a:solidFill>
        <a:ln w="12700" cap="flat" cmpd="sng" algn="ctr">
          <a:solidFill>
            <a:schemeClr val="accent2">
              <a:hueOff val="-549804"/>
              <a:satOff val="-31706"/>
              <a:lumOff val="32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E7385F-0179-482E-9BA9-FDCD1F802E06}">
      <dsp:nvSpPr>
        <dsp:cNvPr id="0" name=""/>
        <dsp:cNvSpPr/>
      </dsp:nvSpPr>
      <dsp:spPr>
        <a:xfrm>
          <a:off x="2290564" y="2293174"/>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a:t>How big are they? What is their financial situation?</a:t>
          </a:r>
          <a:endParaRPr lang="hu-HU" sz="900" kern="1200" dirty="0"/>
        </a:p>
      </dsp:txBody>
      <dsp:txXfrm>
        <a:off x="2290564" y="2293174"/>
        <a:ext cx="3546871" cy="322442"/>
      </dsp:txXfrm>
    </dsp:sp>
    <dsp:sp modelId="{3A456611-21D8-4549-A417-7451A567BDFF}">
      <dsp:nvSpPr>
        <dsp:cNvPr id="0" name=""/>
        <dsp:cNvSpPr/>
      </dsp:nvSpPr>
      <dsp:spPr>
        <a:xfrm>
          <a:off x="2290564" y="2615617"/>
          <a:ext cx="472916" cy="78819"/>
        </a:xfrm>
        <a:prstGeom prst="parallelogram">
          <a:avLst>
            <a:gd name="adj" fmla="val 140840"/>
          </a:avLst>
        </a:prstGeom>
        <a:solidFill>
          <a:schemeClr val="accent2">
            <a:hueOff val="-565975"/>
            <a:satOff val="-32639"/>
            <a:lumOff val="3355"/>
            <a:alphaOff val="0"/>
          </a:schemeClr>
        </a:solidFill>
        <a:ln w="12700" cap="flat" cmpd="sng" algn="ctr">
          <a:solidFill>
            <a:schemeClr val="accent2">
              <a:hueOff val="-565975"/>
              <a:satOff val="-32639"/>
              <a:lumOff val="33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9E88C2-7639-49BA-9860-70ACD30B3778}">
      <dsp:nvSpPr>
        <dsp:cNvPr id="0" name=""/>
        <dsp:cNvSpPr/>
      </dsp:nvSpPr>
      <dsp:spPr>
        <a:xfrm>
          <a:off x="2791067" y="2615617"/>
          <a:ext cx="472916" cy="78819"/>
        </a:xfrm>
        <a:prstGeom prst="parallelogram">
          <a:avLst>
            <a:gd name="adj" fmla="val 140840"/>
          </a:avLst>
        </a:prstGeom>
        <a:solidFill>
          <a:schemeClr val="accent2">
            <a:hueOff val="-582145"/>
            <a:satOff val="-33571"/>
            <a:lumOff val="3451"/>
            <a:alphaOff val="0"/>
          </a:schemeClr>
        </a:solidFill>
        <a:ln w="12700" cap="flat" cmpd="sng" algn="ctr">
          <a:solidFill>
            <a:schemeClr val="accent2">
              <a:hueOff val="-582145"/>
              <a:satOff val="-33571"/>
              <a:lumOff val="345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F29D19-3563-4387-A28B-E9B3E10671DB}">
      <dsp:nvSpPr>
        <dsp:cNvPr id="0" name=""/>
        <dsp:cNvSpPr/>
      </dsp:nvSpPr>
      <dsp:spPr>
        <a:xfrm>
          <a:off x="3291570" y="2615617"/>
          <a:ext cx="472916" cy="78819"/>
        </a:xfrm>
        <a:prstGeom prst="parallelogram">
          <a:avLst>
            <a:gd name="adj" fmla="val 140840"/>
          </a:avLst>
        </a:prstGeom>
        <a:solidFill>
          <a:schemeClr val="accent2">
            <a:hueOff val="-598316"/>
            <a:satOff val="-34504"/>
            <a:lumOff val="3547"/>
            <a:alphaOff val="0"/>
          </a:schemeClr>
        </a:solidFill>
        <a:ln w="12700" cap="flat" cmpd="sng" algn="ctr">
          <a:solidFill>
            <a:schemeClr val="accent2">
              <a:hueOff val="-598316"/>
              <a:satOff val="-34504"/>
              <a:lumOff val="35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C1B751-9491-4E58-8132-7392E1998FAB}">
      <dsp:nvSpPr>
        <dsp:cNvPr id="0" name=""/>
        <dsp:cNvSpPr/>
      </dsp:nvSpPr>
      <dsp:spPr>
        <a:xfrm>
          <a:off x="3792073" y="2615617"/>
          <a:ext cx="472916" cy="78819"/>
        </a:xfrm>
        <a:prstGeom prst="parallelogram">
          <a:avLst>
            <a:gd name="adj" fmla="val 140840"/>
          </a:avLst>
        </a:prstGeom>
        <a:solidFill>
          <a:schemeClr val="accent2">
            <a:hueOff val="-614487"/>
            <a:satOff val="-35436"/>
            <a:lumOff val="3643"/>
            <a:alphaOff val="0"/>
          </a:schemeClr>
        </a:solidFill>
        <a:ln w="12700" cap="flat" cmpd="sng" algn="ctr">
          <a:solidFill>
            <a:schemeClr val="accent2">
              <a:hueOff val="-614487"/>
              <a:satOff val="-35436"/>
              <a:lumOff val="36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4A358B-6EEC-4EFB-A454-AC4FCB953C64}">
      <dsp:nvSpPr>
        <dsp:cNvPr id="0" name=""/>
        <dsp:cNvSpPr/>
      </dsp:nvSpPr>
      <dsp:spPr>
        <a:xfrm>
          <a:off x="4292576" y="2615617"/>
          <a:ext cx="472916" cy="78819"/>
        </a:xfrm>
        <a:prstGeom prst="parallelogram">
          <a:avLst>
            <a:gd name="adj" fmla="val 140840"/>
          </a:avLst>
        </a:prstGeom>
        <a:solidFill>
          <a:schemeClr val="accent2">
            <a:hueOff val="-630657"/>
            <a:satOff val="-36369"/>
            <a:lumOff val="3739"/>
            <a:alphaOff val="0"/>
          </a:schemeClr>
        </a:solidFill>
        <a:ln w="12700" cap="flat" cmpd="sng" algn="ctr">
          <a:solidFill>
            <a:schemeClr val="accent2">
              <a:hueOff val="-630657"/>
              <a:satOff val="-36369"/>
              <a:lumOff val="3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218D8B-2E89-40F8-9BAB-86CAACD0F22E}">
      <dsp:nvSpPr>
        <dsp:cNvPr id="0" name=""/>
        <dsp:cNvSpPr/>
      </dsp:nvSpPr>
      <dsp:spPr>
        <a:xfrm>
          <a:off x="4793079" y="2615617"/>
          <a:ext cx="472916" cy="78819"/>
        </a:xfrm>
        <a:prstGeom prst="parallelogram">
          <a:avLst>
            <a:gd name="adj" fmla="val 140840"/>
          </a:avLst>
        </a:prstGeom>
        <a:solidFill>
          <a:schemeClr val="accent2">
            <a:hueOff val="-646828"/>
            <a:satOff val="-37301"/>
            <a:lumOff val="3835"/>
            <a:alphaOff val="0"/>
          </a:schemeClr>
        </a:solidFill>
        <a:ln w="12700" cap="flat" cmpd="sng" algn="ctr">
          <a:solidFill>
            <a:schemeClr val="accent2">
              <a:hueOff val="-646828"/>
              <a:satOff val="-37301"/>
              <a:lumOff val="38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87F800-C6E6-4A6E-9DBB-DD11CEC74CDF}">
      <dsp:nvSpPr>
        <dsp:cNvPr id="0" name=""/>
        <dsp:cNvSpPr/>
      </dsp:nvSpPr>
      <dsp:spPr>
        <a:xfrm>
          <a:off x="5293582" y="2615617"/>
          <a:ext cx="472916" cy="78819"/>
        </a:xfrm>
        <a:prstGeom prst="parallelogram">
          <a:avLst>
            <a:gd name="adj" fmla="val 140840"/>
          </a:avLst>
        </a:prstGeom>
        <a:solidFill>
          <a:schemeClr val="accent2">
            <a:hueOff val="-662999"/>
            <a:satOff val="-38234"/>
            <a:lumOff val="3931"/>
            <a:alphaOff val="0"/>
          </a:schemeClr>
        </a:solidFill>
        <a:ln w="12700" cap="flat" cmpd="sng" algn="ctr">
          <a:solidFill>
            <a:schemeClr val="accent2">
              <a:hueOff val="-662999"/>
              <a:satOff val="-38234"/>
              <a:lumOff val="39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74A423-A9AC-42A7-808D-B1D0E9B988CF}">
      <dsp:nvSpPr>
        <dsp:cNvPr id="0" name=""/>
        <dsp:cNvSpPr/>
      </dsp:nvSpPr>
      <dsp:spPr>
        <a:xfrm>
          <a:off x="2290564" y="2751695"/>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a:t>What benefits do they offer customers?</a:t>
          </a:r>
          <a:endParaRPr lang="hu-HU" sz="900" kern="1200" dirty="0"/>
        </a:p>
      </dsp:txBody>
      <dsp:txXfrm>
        <a:off x="2290564" y="2751695"/>
        <a:ext cx="3546871" cy="322442"/>
      </dsp:txXfrm>
    </dsp:sp>
    <dsp:sp modelId="{48FF9FC2-B1D2-4B71-86EF-EFEA000E11A4}">
      <dsp:nvSpPr>
        <dsp:cNvPr id="0" name=""/>
        <dsp:cNvSpPr/>
      </dsp:nvSpPr>
      <dsp:spPr>
        <a:xfrm>
          <a:off x="2290564" y="3074138"/>
          <a:ext cx="472916" cy="78819"/>
        </a:xfrm>
        <a:prstGeom prst="parallelogram">
          <a:avLst>
            <a:gd name="adj" fmla="val 140840"/>
          </a:avLst>
        </a:prstGeom>
        <a:solidFill>
          <a:schemeClr val="accent2">
            <a:hueOff val="-679169"/>
            <a:satOff val="-39166"/>
            <a:lumOff val="4026"/>
            <a:alphaOff val="0"/>
          </a:schemeClr>
        </a:solidFill>
        <a:ln w="12700" cap="flat" cmpd="sng" algn="ctr">
          <a:solidFill>
            <a:schemeClr val="accent2">
              <a:hueOff val="-679169"/>
              <a:satOff val="-39166"/>
              <a:lumOff val="40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9169A9-959A-473F-8CF8-80F6B2565780}">
      <dsp:nvSpPr>
        <dsp:cNvPr id="0" name=""/>
        <dsp:cNvSpPr/>
      </dsp:nvSpPr>
      <dsp:spPr>
        <a:xfrm>
          <a:off x="2791067" y="3074138"/>
          <a:ext cx="472916" cy="78819"/>
        </a:xfrm>
        <a:prstGeom prst="parallelogram">
          <a:avLst>
            <a:gd name="adj" fmla="val 140840"/>
          </a:avLst>
        </a:prstGeom>
        <a:solidFill>
          <a:schemeClr val="accent2">
            <a:hueOff val="-695340"/>
            <a:satOff val="-40099"/>
            <a:lumOff val="4122"/>
            <a:alphaOff val="0"/>
          </a:schemeClr>
        </a:solidFill>
        <a:ln w="12700" cap="flat" cmpd="sng" algn="ctr">
          <a:solidFill>
            <a:schemeClr val="accent2">
              <a:hueOff val="-695340"/>
              <a:satOff val="-40099"/>
              <a:lumOff val="41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961710-8760-4546-A021-51CD9CEEA876}">
      <dsp:nvSpPr>
        <dsp:cNvPr id="0" name=""/>
        <dsp:cNvSpPr/>
      </dsp:nvSpPr>
      <dsp:spPr>
        <a:xfrm>
          <a:off x="3291570" y="3074138"/>
          <a:ext cx="472916" cy="78819"/>
        </a:xfrm>
        <a:prstGeom prst="parallelogram">
          <a:avLst>
            <a:gd name="adj" fmla="val 140840"/>
          </a:avLst>
        </a:prstGeom>
        <a:solidFill>
          <a:schemeClr val="accent2">
            <a:hueOff val="-711511"/>
            <a:satOff val="-41031"/>
            <a:lumOff val="4218"/>
            <a:alphaOff val="0"/>
          </a:schemeClr>
        </a:solidFill>
        <a:ln w="12700" cap="flat" cmpd="sng" algn="ctr">
          <a:solidFill>
            <a:schemeClr val="accent2">
              <a:hueOff val="-711511"/>
              <a:satOff val="-41031"/>
              <a:lumOff val="42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8E31B1-F10E-4B15-B016-011EC7E27B4E}">
      <dsp:nvSpPr>
        <dsp:cNvPr id="0" name=""/>
        <dsp:cNvSpPr/>
      </dsp:nvSpPr>
      <dsp:spPr>
        <a:xfrm>
          <a:off x="3792073" y="3074138"/>
          <a:ext cx="472916" cy="78819"/>
        </a:xfrm>
        <a:prstGeom prst="parallelogram">
          <a:avLst>
            <a:gd name="adj" fmla="val 140840"/>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2CC0AE-0FE1-43A8-9BC6-2E324DA8E169}">
      <dsp:nvSpPr>
        <dsp:cNvPr id="0" name=""/>
        <dsp:cNvSpPr/>
      </dsp:nvSpPr>
      <dsp:spPr>
        <a:xfrm>
          <a:off x="4292576" y="3074138"/>
          <a:ext cx="472916" cy="78819"/>
        </a:xfrm>
        <a:prstGeom prst="parallelogram">
          <a:avLst>
            <a:gd name="adj" fmla="val 140840"/>
          </a:avLst>
        </a:prstGeom>
        <a:solidFill>
          <a:schemeClr val="accent2">
            <a:hueOff val="-743852"/>
            <a:satOff val="-42897"/>
            <a:lumOff val="4410"/>
            <a:alphaOff val="0"/>
          </a:schemeClr>
        </a:solidFill>
        <a:ln w="12700" cap="flat" cmpd="sng" algn="ctr">
          <a:solidFill>
            <a:schemeClr val="accent2">
              <a:hueOff val="-743852"/>
              <a:satOff val="-42897"/>
              <a:lumOff val="441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111702-B281-453A-B470-6980065F6CCB}">
      <dsp:nvSpPr>
        <dsp:cNvPr id="0" name=""/>
        <dsp:cNvSpPr/>
      </dsp:nvSpPr>
      <dsp:spPr>
        <a:xfrm>
          <a:off x="4793079" y="3074138"/>
          <a:ext cx="472916" cy="78819"/>
        </a:xfrm>
        <a:prstGeom prst="parallelogram">
          <a:avLst>
            <a:gd name="adj" fmla="val 140840"/>
          </a:avLst>
        </a:prstGeom>
        <a:solidFill>
          <a:schemeClr val="accent2">
            <a:hueOff val="-760023"/>
            <a:satOff val="-43829"/>
            <a:lumOff val="4506"/>
            <a:alphaOff val="0"/>
          </a:schemeClr>
        </a:solidFill>
        <a:ln w="12700" cap="flat" cmpd="sng" algn="ctr">
          <a:solidFill>
            <a:schemeClr val="accent2">
              <a:hueOff val="-760023"/>
              <a:satOff val="-43829"/>
              <a:lumOff val="45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1828BA-EEDE-4B95-9B02-A9471B62CED6}">
      <dsp:nvSpPr>
        <dsp:cNvPr id="0" name=""/>
        <dsp:cNvSpPr/>
      </dsp:nvSpPr>
      <dsp:spPr>
        <a:xfrm>
          <a:off x="5293582" y="3074138"/>
          <a:ext cx="472916" cy="78819"/>
        </a:xfrm>
        <a:prstGeom prst="parallelogram">
          <a:avLst>
            <a:gd name="adj" fmla="val 140840"/>
          </a:avLst>
        </a:prstGeom>
        <a:solidFill>
          <a:schemeClr val="accent2">
            <a:hueOff val="-776194"/>
            <a:satOff val="-44762"/>
            <a:lumOff val="4602"/>
            <a:alphaOff val="0"/>
          </a:schemeClr>
        </a:solidFill>
        <a:ln w="12700" cap="flat" cmpd="sng" algn="ctr">
          <a:solidFill>
            <a:schemeClr val="accent2">
              <a:hueOff val="-776194"/>
              <a:satOff val="-44762"/>
              <a:lumOff val="46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535DC1-6AD9-42B9-8D8F-B197D06E2A50}">
      <dsp:nvSpPr>
        <dsp:cNvPr id="0" name=""/>
        <dsp:cNvSpPr/>
      </dsp:nvSpPr>
      <dsp:spPr>
        <a:xfrm>
          <a:off x="2290564" y="3210216"/>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dirty="0"/>
            <a:t>What are their prices and pricing policies? </a:t>
          </a:r>
        </a:p>
      </dsp:txBody>
      <dsp:txXfrm>
        <a:off x="2290564" y="3210216"/>
        <a:ext cx="3546871" cy="322442"/>
      </dsp:txXfrm>
    </dsp:sp>
    <dsp:sp modelId="{725DEA76-FEB2-462B-BE9D-47127D53195E}">
      <dsp:nvSpPr>
        <dsp:cNvPr id="0" name=""/>
        <dsp:cNvSpPr/>
      </dsp:nvSpPr>
      <dsp:spPr>
        <a:xfrm>
          <a:off x="2290564" y="3532659"/>
          <a:ext cx="472916" cy="78819"/>
        </a:xfrm>
        <a:prstGeom prst="parallelogram">
          <a:avLst>
            <a:gd name="adj" fmla="val 140840"/>
          </a:avLst>
        </a:prstGeom>
        <a:solidFill>
          <a:schemeClr val="accent2">
            <a:hueOff val="-792364"/>
            <a:satOff val="-45694"/>
            <a:lumOff val="4697"/>
            <a:alphaOff val="0"/>
          </a:schemeClr>
        </a:solidFill>
        <a:ln w="12700" cap="flat" cmpd="sng" algn="ctr">
          <a:solidFill>
            <a:schemeClr val="accent2">
              <a:hueOff val="-792364"/>
              <a:satOff val="-45694"/>
              <a:lumOff val="469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779EBF-0277-458B-90AD-24C31933CC5E}">
      <dsp:nvSpPr>
        <dsp:cNvPr id="0" name=""/>
        <dsp:cNvSpPr/>
      </dsp:nvSpPr>
      <dsp:spPr>
        <a:xfrm>
          <a:off x="2791067" y="3532659"/>
          <a:ext cx="472916" cy="78819"/>
        </a:xfrm>
        <a:prstGeom prst="parallelogram">
          <a:avLst>
            <a:gd name="adj" fmla="val 140840"/>
          </a:avLst>
        </a:prstGeom>
        <a:solidFill>
          <a:schemeClr val="accent2">
            <a:hueOff val="-808535"/>
            <a:satOff val="-46627"/>
            <a:lumOff val="4793"/>
            <a:alphaOff val="0"/>
          </a:schemeClr>
        </a:solidFill>
        <a:ln w="12700" cap="flat" cmpd="sng" algn="ctr">
          <a:solidFill>
            <a:schemeClr val="accent2">
              <a:hueOff val="-808535"/>
              <a:satOff val="-46627"/>
              <a:lumOff val="47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D6BD2C-4F4E-4318-87DE-1B476D10EE4B}">
      <dsp:nvSpPr>
        <dsp:cNvPr id="0" name=""/>
        <dsp:cNvSpPr/>
      </dsp:nvSpPr>
      <dsp:spPr>
        <a:xfrm>
          <a:off x="3291570" y="3532659"/>
          <a:ext cx="472916" cy="78819"/>
        </a:xfrm>
        <a:prstGeom prst="parallelogram">
          <a:avLst>
            <a:gd name="adj" fmla="val 140840"/>
          </a:avLst>
        </a:prstGeom>
        <a:solidFill>
          <a:schemeClr val="accent2">
            <a:hueOff val="-824706"/>
            <a:satOff val="-47559"/>
            <a:lumOff val="4889"/>
            <a:alphaOff val="0"/>
          </a:schemeClr>
        </a:solidFill>
        <a:ln w="12700" cap="flat" cmpd="sng" algn="ctr">
          <a:solidFill>
            <a:schemeClr val="accent2">
              <a:hueOff val="-824706"/>
              <a:satOff val="-47559"/>
              <a:lumOff val="48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F65B6C-F648-47F6-B57A-0BF17DFCDB2A}">
      <dsp:nvSpPr>
        <dsp:cNvPr id="0" name=""/>
        <dsp:cNvSpPr/>
      </dsp:nvSpPr>
      <dsp:spPr>
        <a:xfrm>
          <a:off x="3792073" y="3532659"/>
          <a:ext cx="472916" cy="78819"/>
        </a:xfrm>
        <a:prstGeom prst="parallelogram">
          <a:avLst>
            <a:gd name="adj" fmla="val 140840"/>
          </a:avLst>
        </a:prstGeom>
        <a:solidFill>
          <a:schemeClr val="accent2">
            <a:hueOff val="-840876"/>
            <a:satOff val="-48492"/>
            <a:lumOff val="4985"/>
            <a:alphaOff val="0"/>
          </a:schemeClr>
        </a:solidFill>
        <a:ln w="12700" cap="flat" cmpd="sng" algn="ctr">
          <a:solidFill>
            <a:schemeClr val="accent2">
              <a:hueOff val="-840876"/>
              <a:satOff val="-48492"/>
              <a:lumOff val="49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2D46C0-4F17-49E9-A932-84B5F1688F04}">
      <dsp:nvSpPr>
        <dsp:cNvPr id="0" name=""/>
        <dsp:cNvSpPr/>
      </dsp:nvSpPr>
      <dsp:spPr>
        <a:xfrm>
          <a:off x="4292576" y="3532659"/>
          <a:ext cx="472916" cy="78819"/>
        </a:xfrm>
        <a:prstGeom prst="parallelogram">
          <a:avLst>
            <a:gd name="adj" fmla="val 140840"/>
          </a:avLst>
        </a:prstGeom>
        <a:solidFill>
          <a:schemeClr val="accent2">
            <a:hueOff val="-857047"/>
            <a:satOff val="-49424"/>
            <a:lumOff val="5081"/>
            <a:alphaOff val="0"/>
          </a:schemeClr>
        </a:solidFill>
        <a:ln w="12700" cap="flat" cmpd="sng" algn="ctr">
          <a:solidFill>
            <a:schemeClr val="accent2">
              <a:hueOff val="-857047"/>
              <a:satOff val="-49424"/>
              <a:lumOff val="50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A2D097-4E17-4E9F-936B-0FD5F38CE579}">
      <dsp:nvSpPr>
        <dsp:cNvPr id="0" name=""/>
        <dsp:cNvSpPr/>
      </dsp:nvSpPr>
      <dsp:spPr>
        <a:xfrm>
          <a:off x="4793079" y="3532659"/>
          <a:ext cx="472916" cy="78819"/>
        </a:xfrm>
        <a:prstGeom prst="parallelogram">
          <a:avLst>
            <a:gd name="adj" fmla="val 140840"/>
          </a:avLst>
        </a:prstGeom>
        <a:solidFill>
          <a:schemeClr val="accent2">
            <a:hueOff val="-873218"/>
            <a:satOff val="-50357"/>
            <a:lumOff val="5177"/>
            <a:alphaOff val="0"/>
          </a:schemeClr>
        </a:solidFill>
        <a:ln w="12700" cap="flat" cmpd="sng" algn="ctr">
          <a:solidFill>
            <a:schemeClr val="accent2">
              <a:hueOff val="-873218"/>
              <a:satOff val="-50357"/>
              <a:lumOff val="5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847D9D-9B0D-4711-8A08-CECA0A986DB0}">
      <dsp:nvSpPr>
        <dsp:cNvPr id="0" name=""/>
        <dsp:cNvSpPr/>
      </dsp:nvSpPr>
      <dsp:spPr>
        <a:xfrm>
          <a:off x="5293582" y="3532659"/>
          <a:ext cx="472916" cy="78819"/>
        </a:xfrm>
        <a:prstGeom prst="parallelogram">
          <a:avLst>
            <a:gd name="adj" fmla="val 140840"/>
          </a:avLst>
        </a:prstGeom>
        <a:solidFill>
          <a:schemeClr val="accent2">
            <a:hueOff val="-889388"/>
            <a:satOff val="-51289"/>
            <a:lumOff val="5273"/>
            <a:alphaOff val="0"/>
          </a:schemeClr>
        </a:solidFill>
        <a:ln w="12700" cap="flat" cmpd="sng" algn="ctr">
          <a:solidFill>
            <a:schemeClr val="accent2">
              <a:hueOff val="-889388"/>
              <a:satOff val="-51289"/>
              <a:lumOff val="527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9D65B4-3E3F-4289-A80E-1E7ABB60C452}">
      <dsp:nvSpPr>
        <dsp:cNvPr id="0" name=""/>
        <dsp:cNvSpPr/>
      </dsp:nvSpPr>
      <dsp:spPr>
        <a:xfrm>
          <a:off x="2290564" y="3668737"/>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dirty="0"/>
            <a:t>What is their customer service like?</a:t>
          </a:r>
        </a:p>
      </dsp:txBody>
      <dsp:txXfrm>
        <a:off x="2290564" y="3668737"/>
        <a:ext cx="3546871" cy="322442"/>
      </dsp:txXfrm>
    </dsp:sp>
    <dsp:sp modelId="{D35F0990-A275-4ECB-8217-D38913F8664C}">
      <dsp:nvSpPr>
        <dsp:cNvPr id="0" name=""/>
        <dsp:cNvSpPr/>
      </dsp:nvSpPr>
      <dsp:spPr>
        <a:xfrm>
          <a:off x="2290564" y="3991180"/>
          <a:ext cx="472916" cy="78819"/>
        </a:xfrm>
        <a:prstGeom prst="parallelogram">
          <a:avLst>
            <a:gd name="adj" fmla="val 140840"/>
          </a:avLst>
        </a:prstGeom>
        <a:solidFill>
          <a:schemeClr val="accent2">
            <a:hueOff val="-905559"/>
            <a:satOff val="-52222"/>
            <a:lumOff val="5369"/>
            <a:alphaOff val="0"/>
          </a:schemeClr>
        </a:solidFill>
        <a:ln w="12700" cap="flat" cmpd="sng" algn="ctr">
          <a:solidFill>
            <a:schemeClr val="accent2">
              <a:hueOff val="-905559"/>
              <a:satOff val="-52222"/>
              <a:lumOff val="53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6CEFC1-158B-4595-8DA2-158011B264D4}">
      <dsp:nvSpPr>
        <dsp:cNvPr id="0" name=""/>
        <dsp:cNvSpPr/>
      </dsp:nvSpPr>
      <dsp:spPr>
        <a:xfrm>
          <a:off x="2791067" y="3991180"/>
          <a:ext cx="472916" cy="78819"/>
        </a:xfrm>
        <a:prstGeom prst="parallelogram">
          <a:avLst>
            <a:gd name="adj" fmla="val 140840"/>
          </a:avLst>
        </a:prstGeom>
        <a:solidFill>
          <a:schemeClr val="accent2">
            <a:hueOff val="-921730"/>
            <a:satOff val="-53154"/>
            <a:lumOff val="5464"/>
            <a:alphaOff val="0"/>
          </a:schemeClr>
        </a:solidFill>
        <a:ln w="12700" cap="flat" cmpd="sng" algn="ctr">
          <a:solidFill>
            <a:schemeClr val="accent2">
              <a:hueOff val="-921730"/>
              <a:satOff val="-53154"/>
              <a:lumOff val="546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46D79F-3475-42F5-AB56-2B0B49927E63}">
      <dsp:nvSpPr>
        <dsp:cNvPr id="0" name=""/>
        <dsp:cNvSpPr/>
      </dsp:nvSpPr>
      <dsp:spPr>
        <a:xfrm>
          <a:off x="3291570" y="3991180"/>
          <a:ext cx="472916" cy="78819"/>
        </a:xfrm>
        <a:prstGeom prst="parallelogram">
          <a:avLst>
            <a:gd name="adj" fmla="val 140840"/>
          </a:avLst>
        </a:prstGeom>
        <a:solidFill>
          <a:schemeClr val="accent2">
            <a:hueOff val="-937901"/>
            <a:satOff val="-54087"/>
            <a:lumOff val="5560"/>
            <a:alphaOff val="0"/>
          </a:schemeClr>
        </a:solidFill>
        <a:ln w="12700" cap="flat" cmpd="sng" algn="ctr">
          <a:solidFill>
            <a:schemeClr val="accent2">
              <a:hueOff val="-937901"/>
              <a:satOff val="-54087"/>
              <a:lumOff val="55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94137A-AA0C-4551-8349-53881CC0011A}">
      <dsp:nvSpPr>
        <dsp:cNvPr id="0" name=""/>
        <dsp:cNvSpPr/>
      </dsp:nvSpPr>
      <dsp:spPr>
        <a:xfrm>
          <a:off x="3792073" y="3991180"/>
          <a:ext cx="472916" cy="78819"/>
        </a:xfrm>
        <a:prstGeom prst="parallelogram">
          <a:avLst>
            <a:gd name="adj" fmla="val 140840"/>
          </a:avLst>
        </a:prstGeom>
        <a:solidFill>
          <a:schemeClr val="accent2">
            <a:hueOff val="-954071"/>
            <a:satOff val="-55019"/>
            <a:lumOff val="5656"/>
            <a:alphaOff val="0"/>
          </a:schemeClr>
        </a:solidFill>
        <a:ln w="12700" cap="flat" cmpd="sng" algn="ctr">
          <a:solidFill>
            <a:schemeClr val="accent2">
              <a:hueOff val="-954071"/>
              <a:satOff val="-55019"/>
              <a:lumOff val="565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C3A098-EB3C-42CD-B547-57606A660C7B}">
      <dsp:nvSpPr>
        <dsp:cNvPr id="0" name=""/>
        <dsp:cNvSpPr/>
      </dsp:nvSpPr>
      <dsp:spPr>
        <a:xfrm>
          <a:off x="4292576" y="3991180"/>
          <a:ext cx="472916" cy="78819"/>
        </a:xfrm>
        <a:prstGeom prst="parallelogram">
          <a:avLst>
            <a:gd name="adj" fmla="val 140840"/>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0186BE-BB59-491D-8743-B4A923E42D83}">
      <dsp:nvSpPr>
        <dsp:cNvPr id="0" name=""/>
        <dsp:cNvSpPr/>
      </dsp:nvSpPr>
      <dsp:spPr>
        <a:xfrm>
          <a:off x="4793079" y="3991180"/>
          <a:ext cx="472916" cy="78819"/>
        </a:xfrm>
        <a:prstGeom prst="parallelogram">
          <a:avLst>
            <a:gd name="adj" fmla="val 140840"/>
          </a:avLst>
        </a:prstGeom>
        <a:solidFill>
          <a:schemeClr val="accent2">
            <a:hueOff val="-986413"/>
            <a:satOff val="-56885"/>
            <a:lumOff val="5848"/>
            <a:alphaOff val="0"/>
          </a:schemeClr>
        </a:solidFill>
        <a:ln w="12700" cap="flat" cmpd="sng" algn="ctr">
          <a:solidFill>
            <a:schemeClr val="accent2">
              <a:hueOff val="-986413"/>
              <a:satOff val="-56885"/>
              <a:lumOff val="584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5EB09C-A682-489C-A7A2-0A98EF332C11}">
      <dsp:nvSpPr>
        <dsp:cNvPr id="0" name=""/>
        <dsp:cNvSpPr/>
      </dsp:nvSpPr>
      <dsp:spPr>
        <a:xfrm>
          <a:off x="5293582" y="3991180"/>
          <a:ext cx="472916" cy="78819"/>
        </a:xfrm>
        <a:prstGeom prst="parallelogram">
          <a:avLst>
            <a:gd name="adj" fmla="val 140840"/>
          </a:avLst>
        </a:prstGeom>
        <a:solidFill>
          <a:schemeClr val="accent2">
            <a:hueOff val="-1002583"/>
            <a:satOff val="-57817"/>
            <a:lumOff val="5944"/>
            <a:alphaOff val="0"/>
          </a:schemeClr>
        </a:solidFill>
        <a:ln w="12700" cap="flat" cmpd="sng" algn="ctr">
          <a:solidFill>
            <a:schemeClr val="accent2">
              <a:hueOff val="-1002583"/>
              <a:satOff val="-57817"/>
              <a:lumOff val="59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3FE27E-AA47-4A11-954A-239B618A95E5}">
      <dsp:nvSpPr>
        <dsp:cNvPr id="0" name=""/>
        <dsp:cNvSpPr/>
      </dsp:nvSpPr>
      <dsp:spPr>
        <a:xfrm>
          <a:off x="2290564" y="4127259"/>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dirty="0"/>
            <a:t>What is their marketing like? Do they have </a:t>
          </a:r>
          <a:r>
            <a:rPr lang="hu-HU" sz="900" kern="1200" dirty="0" err="1"/>
            <a:t>a brand identity</a:t>
          </a:r>
          <a:r>
            <a:rPr lang="hu-HU" sz="900" kern="1200" dirty="0"/>
            <a:t>? How active are they in their communications?</a:t>
          </a:r>
        </a:p>
      </dsp:txBody>
      <dsp:txXfrm>
        <a:off x="2290564" y="4127259"/>
        <a:ext cx="3546871" cy="322442"/>
      </dsp:txXfrm>
    </dsp:sp>
    <dsp:sp modelId="{8D442187-DE62-4923-9DAE-6C74152A8DD4}">
      <dsp:nvSpPr>
        <dsp:cNvPr id="0" name=""/>
        <dsp:cNvSpPr/>
      </dsp:nvSpPr>
      <dsp:spPr>
        <a:xfrm>
          <a:off x="2290564" y="4449702"/>
          <a:ext cx="472916" cy="78819"/>
        </a:xfrm>
        <a:prstGeom prst="parallelogram">
          <a:avLst>
            <a:gd name="adj" fmla="val 140840"/>
          </a:avLst>
        </a:prstGeom>
        <a:solidFill>
          <a:schemeClr val="accent2">
            <a:hueOff val="-1018754"/>
            <a:satOff val="-58750"/>
            <a:lumOff val="6040"/>
            <a:alphaOff val="0"/>
          </a:schemeClr>
        </a:solidFill>
        <a:ln w="12700" cap="flat" cmpd="sng" algn="ctr">
          <a:solidFill>
            <a:schemeClr val="accent2">
              <a:hueOff val="-1018754"/>
              <a:satOff val="-58750"/>
              <a:lumOff val="604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317981-49A0-4EA1-8213-E90AC7A088F2}">
      <dsp:nvSpPr>
        <dsp:cNvPr id="0" name=""/>
        <dsp:cNvSpPr/>
      </dsp:nvSpPr>
      <dsp:spPr>
        <a:xfrm>
          <a:off x="2791067" y="4449702"/>
          <a:ext cx="472916" cy="78819"/>
        </a:xfrm>
        <a:prstGeom prst="parallelogram">
          <a:avLst>
            <a:gd name="adj" fmla="val 140840"/>
          </a:avLst>
        </a:prstGeom>
        <a:solidFill>
          <a:schemeClr val="accent2">
            <a:hueOff val="-1034925"/>
            <a:satOff val="-59682"/>
            <a:lumOff val="6135"/>
            <a:alphaOff val="0"/>
          </a:schemeClr>
        </a:solidFill>
        <a:ln w="12700" cap="flat" cmpd="sng" algn="ctr">
          <a:solidFill>
            <a:schemeClr val="accent2">
              <a:hueOff val="-1034925"/>
              <a:satOff val="-59682"/>
              <a:lumOff val="61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852E4D-D844-4459-B77B-4452A42D5291}">
      <dsp:nvSpPr>
        <dsp:cNvPr id="0" name=""/>
        <dsp:cNvSpPr/>
      </dsp:nvSpPr>
      <dsp:spPr>
        <a:xfrm>
          <a:off x="3291570" y="4449702"/>
          <a:ext cx="472916" cy="78819"/>
        </a:xfrm>
        <a:prstGeom prst="parallelogram">
          <a:avLst>
            <a:gd name="adj" fmla="val 140840"/>
          </a:avLst>
        </a:prstGeom>
        <a:solidFill>
          <a:schemeClr val="accent2">
            <a:hueOff val="-1051095"/>
            <a:satOff val="-60615"/>
            <a:lumOff val="6231"/>
            <a:alphaOff val="0"/>
          </a:schemeClr>
        </a:solidFill>
        <a:ln w="12700" cap="flat" cmpd="sng" algn="ctr">
          <a:solidFill>
            <a:schemeClr val="accent2">
              <a:hueOff val="-1051095"/>
              <a:satOff val="-60615"/>
              <a:lumOff val="62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108DDF-7F90-4546-ADEA-D14346E8BB85}">
      <dsp:nvSpPr>
        <dsp:cNvPr id="0" name=""/>
        <dsp:cNvSpPr/>
      </dsp:nvSpPr>
      <dsp:spPr>
        <a:xfrm>
          <a:off x="3792073" y="4449702"/>
          <a:ext cx="472916" cy="78819"/>
        </a:xfrm>
        <a:prstGeom prst="parallelogram">
          <a:avLst>
            <a:gd name="adj" fmla="val 140840"/>
          </a:avLst>
        </a:prstGeom>
        <a:solidFill>
          <a:schemeClr val="accent2">
            <a:hueOff val="-1067266"/>
            <a:satOff val="-61547"/>
            <a:lumOff val="6327"/>
            <a:alphaOff val="0"/>
          </a:schemeClr>
        </a:solidFill>
        <a:ln w="12700" cap="flat" cmpd="sng" algn="ctr">
          <a:solidFill>
            <a:schemeClr val="accent2">
              <a:hueOff val="-1067266"/>
              <a:satOff val="-61547"/>
              <a:lumOff val="632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35AD4-9D5E-4E36-ADE1-B1C13288A208}">
      <dsp:nvSpPr>
        <dsp:cNvPr id="0" name=""/>
        <dsp:cNvSpPr/>
      </dsp:nvSpPr>
      <dsp:spPr>
        <a:xfrm>
          <a:off x="4292576" y="4449702"/>
          <a:ext cx="472916" cy="78819"/>
        </a:xfrm>
        <a:prstGeom prst="parallelogram">
          <a:avLst>
            <a:gd name="adj" fmla="val 140840"/>
          </a:avLst>
        </a:prstGeom>
        <a:solidFill>
          <a:schemeClr val="accent2">
            <a:hueOff val="-1083437"/>
            <a:satOff val="-62480"/>
            <a:lumOff val="6423"/>
            <a:alphaOff val="0"/>
          </a:schemeClr>
        </a:solidFill>
        <a:ln w="12700" cap="flat" cmpd="sng" algn="ctr">
          <a:solidFill>
            <a:schemeClr val="accent2">
              <a:hueOff val="-1083437"/>
              <a:satOff val="-62480"/>
              <a:lumOff val="64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05A504-AE53-4C0E-BE33-409F1333A683}">
      <dsp:nvSpPr>
        <dsp:cNvPr id="0" name=""/>
        <dsp:cNvSpPr/>
      </dsp:nvSpPr>
      <dsp:spPr>
        <a:xfrm>
          <a:off x="4793079" y="4449702"/>
          <a:ext cx="472916" cy="78819"/>
        </a:xfrm>
        <a:prstGeom prst="parallelogram">
          <a:avLst>
            <a:gd name="adj" fmla="val 140840"/>
          </a:avLst>
        </a:prstGeom>
        <a:solidFill>
          <a:schemeClr val="accent2">
            <a:hueOff val="-1099608"/>
            <a:satOff val="-63412"/>
            <a:lumOff val="6519"/>
            <a:alphaOff val="0"/>
          </a:schemeClr>
        </a:solidFill>
        <a:ln w="12700" cap="flat" cmpd="sng" algn="ctr">
          <a:solidFill>
            <a:schemeClr val="accent2">
              <a:hueOff val="-1099608"/>
              <a:satOff val="-63412"/>
              <a:lumOff val="65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CE4D7E-6F9A-48F3-9AFB-30E866C2617F}">
      <dsp:nvSpPr>
        <dsp:cNvPr id="0" name=""/>
        <dsp:cNvSpPr/>
      </dsp:nvSpPr>
      <dsp:spPr>
        <a:xfrm>
          <a:off x="5293582" y="4449702"/>
          <a:ext cx="472916" cy="78819"/>
        </a:xfrm>
        <a:prstGeom prst="parallelogram">
          <a:avLst>
            <a:gd name="adj" fmla="val 140840"/>
          </a:avLst>
        </a:prstGeom>
        <a:solidFill>
          <a:schemeClr val="accent2">
            <a:hueOff val="-1115778"/>
            <a:satOff val="-64345"/>
            <a:lumOff val="6615"/>
            <a:alphaOff val="0"/>
          </a:schemeClr>
        </a:solidFill>
        <a:ln w="12700" cap="flat" cmpd="sng" algn="ctr">
          <a:solidFill>
            <a:schemeClr val="accent2">
              <a:hueOff val="-1115778"/>
              <a:satOff val="-64345"/>
              <a:lumOff val="661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452080-A576-44BF-93BE-0705D67752A0}">
      <dsp:nvSpPr>
        <dsp:cNvPr id="0" name=""/>
        <dsp:cNvSpPr/>
      </dsp:nvSpPr>
      <dsp:spPr>
        <a:xfrm>
          <a:off x="2290564" y="4585780"/>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dirty="0"/>
            <a:t>In what ways could we be better than them / in what ways are we better than them?</a:t>
          </a:r>
        </a:p>
      </dsp:txBody>
      <dsp:txXfrm>
        <a:off x="2290564" y="4585780"/>
        <a:ext cx="3546871" cy="322442"/>
      </dsp:txXfrm>
    </dsp:sp>
    <dsp:sp modelId="{E266CF92-573F-46D0-B8DB-DA6B52AD7559}">
      <dsp:nvSpPr>
        <dsp:cNvPr id="0" name=""/>
        <dsp:cNvSpPr/>
      </dsp:nvSpPr>
      <dsp:spPr>
        <a:xfrm>
          <a:off x="2290564" y="4908223"/>
          <a:ext cx="472916" cy="78819"/>
        </a:xfrm>
        <a:prstGeom prst="parallelogram">
          <a:avLst>
            <a:gd name="adj" fmla="val 140840"/>
          </a:avLst>
        </a:prstGeom>
        <a:solidFill>
          <a:schemeClr val="accent2">
            <a:hueOff val="-1131949"/>
            <a:satOff val="-65277"/>
            <a:lumOff val="6711"/>
            <a:alphaOff val="0"/>
          </a:schemeClr>
        </a:solidFill>
        <a:ln w="12700" cap="flat" cmpd="sng" algn="ctr">
          <a:solidFill>
            <a:schemeClr val="accent2">
              <a:hueOff val="-1131949"/>
              <a:satOff val="-65277"/>
              <a:lumOff val="671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F4EBB3-A399-40E7-B73A-037EAE2D77C0}">
      <dsp:nvSpPr>
        <dsp:cNvPr id="0" name=""/>
        <dsp:cNvSpPr/>
      </dsp:nvSpPr>
      <dsp:spPr>
        <a:xfrm>
          <a:off x="2791067" y="4908223"/>
          <a:ext cx="472916" cy="78819"/>
        </a:xfrm>
        <a:prstGeom prst="parallelogram">
          <a:avLst>
            <a:gd name="adj" fmla="val 140840"/>
          </a:avLst>
        </a:prstGeom>
        <a:solidFill>
          <a:schemeClr val="accent2">
            <a:hueOff val="-1148120"/>
            <a:satOff val="-66210"/>
            <a:lumOff val="6807"/>
            <a:alphaOff val="0"/>
          </a:schemeClr>
        </a:solidFill>
        <a:ln w="12700" cap="flat" cmpd="sng" algn="ctr">
          <a:solidFill>
            <a:schemeClr val="accent2">
              <a:hueOff val="-1148120"/>
              <a:satOff val="-66210"/>
              <a:lumOff val="68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E1DDFF-C7C3-415E-A29D-FAB304D5C237}">
      <dsp:nvSpPr>
        <dsp:cNvPr id="0" name=""/>
        <dsp:cNvSpPr/>
      </dsp:nvSpPr>
      <dsp:spPr>
        <a:xfrm>
          <a:off x="3291570" y="4908223"/>
          <a:ext cx="472916" cy="78819"/>
        </a:xfrm>
        <a:prstGeom prst="parallelogram">
          <a:avLst>
            <a:gd name="adj" fmla="val 140840"/>
          </a:avLst>
        </a:prstGeom>
        <a:solidFill>
          <a:schemeClr val="accent2">
            <a:hueOff val="-1164290"/>
            <a:satOff val="-67142"/>
            <a:lumOff val="6902"/>
            <a:alphaOff val="0"/>
          </a:schemeClr>
        </a:solidFill>
        <a:ln w="12700" cap="flat" cmpd="sng" algn="ctr">
          <a:solidFill>
            <a:schemeClr val="accent2">
              <a:hueOff val="-1164290"/>
              <a:satOff val="-67142"/>
              <a:lumOff val="6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A0511B-09D3-424E-9F7D-5FB598C9CFFD}">
      <dsp:nvSpPr>
        <dsp:cNvPr id="0" name=""/>
        <dsp:cNvSpPr/>
      </dsp:nvSpPr>
      <dsp:spPr>
        <a:xfrm>
          <a:off x="3792073" y="4908223"/>
          <a:ext cx="472916" cy="78819"/>
        </a:xfrm>
        <a:prstGeom prst="parallelogram">
          <a:avLst>
            <a:gd name="adj" fmla="val 140840"/>
          </a:avLst>
        </a:prstGeom>
        <a:solidFill>
          <a:schemeClr val="accent2">
            <a:hueOff val="-1180461"/>
            <a:satOff val="-68075"/>
            <a:lumOff val="6998"/>
            <a:alphaOff val="0"/>
          </a:schemeClr>
        </a:solidFill>
        <a:ln w="12700" cap="flat" cmpd="sng" algn="ctr">
          <a:solidFill>
            <a:schemeClr val="accent2">
              <a:hueOff val="-1180461"/>
              <a:satOff val="-68075"/>
              <a:lumOff val="69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ACC9BF-0C50-490B-A04F-453460464036}">
      <dsp:nvSpPr>
        <dsp:cNvPr id="0" name=""/>
        <dsp:cNvSpPr/>
      </dsp:nvSpPr>
      <dsp:spPr>
        <a:xfrm>
          <a:off x="4292576" y="4908223"/>
          <a:ext cx="472916" cy="78819"/>
        </a:xfrm>
        <a:prstGeom prst="parallelogram">
          <a:avLst>
            <a:gd name="adj" fmla="val 140840"/>
          </a:avLst>
        </a:prstGeom>
        <a:solidFill>
          <a:schemeClr val="accent2">
            <a:hueOff val="-1196632"/>
            <a:satOff val="-69007"/>
            <a:lumOff val="7094"/>
            <a:alphaOff val="0"/>
          </a:schemeClr>
        </a:solidFill>
        <a:ln w="12700" cap="flat" cmpd="sng" algn="ctr">
          <a:solidFill>
            <a:schemeClr val="accent2">
              <a:hueOff val="-1196632"/>
              <a:satOff val="-69007"/>
              <a:lumOff val="70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3B0FD9-73C4-4DD3-875A-CD1E4962FBD2}">
      <dsp:nvSpPr>
        <dsp:cNvPr id="0" name=""/>
        <dsp:cNvSpPr/>
      </dsp:nvSpPr>
      <dsp:spPr>
        <a:xfrm>
          <a:off x="4793079" y="4908223"/>
          <a:ext cx="472916" cy="78819"/>
        </a:xfrm>
        <a:prstGeom prst="parallelogram">
          <a:avLst>
            <a:gd name="adj" fmla="val 140840"/>
          </a:avLst>
        </a:prstGeom>
        <a:solidFill>
          <a:schemeClr val="accent2">
            <a:hueOff val="-1212803"/>
            <a:satOff val="-69940"/>
            <a:lumOff val="7190"/>
            <a:alphaOff val="0"/>
          </a:schemeClr>
        </a:solidFill>
        <a:ln w="12700" cap="flat" cmpd="sng" algn="ctr">
          <a:solidFill>
            <a:schemeClr val="accent2">
              <a:hueOff val="-1212803"/>
              <a:satOff val="-69940"/>
              <a:lumOff val="71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89366-BB42-4D72-82F1-BFA6BADF8D24}">
      <dsp:nvSpPr>
        <dsp:cNvPr id="0" name=""/>
        <dsp:cNvSpPr/>
      </dsp:nvSpPr>
      <dsp:spPr>
        <a:xfrm>
          <a:off x="5293582" y="4908223"/>
          <a:ext cx="472916" cy="78819"/>
        </a:xfrm>
        <a:prstGeom prst="parallelogram">
          <a:avLst>
            <a:gd name="adj" fmla="val 140840"/>
          </a:avLst>
        </a:prstGeom>
        <a:solidFill>
          <a:schemeClr val="accent2">
            <a:hueOff val="-1228973"/>
            <a:satOff val="-70873"/>
            <a:lumOff val="7286"/>
            <a:alphaOff val="0"/>
          </a:schemeClr>
        </a:solidFill>
        <a:ln w="12700" cap="flat" cmpd="sng" algn="ctr">
          <a:solidFill>
            <a:schemeClr val="accent2">
              <a:hueOff val="-1228973"/>
              <a:satOff val="-70873"/>
              <a:lumOff val="728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560CD3-B65B-4021-9F22-C433E3EA6675}">
      <dsp:nvSpPr>
        <dsp:cNvPr id="0" name=""/>
        <dsp:cNvSpPr/>
      </dsp:nvSpPr>
      <dsp:spPr>
        <a:xfrm>
          <a:off x="2290564" y="5044301"/>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dirty="0"/>
            <a:t>What can we learn from them? </a:t>
          </a:r>
        </a:p>
      </dsp:txBody>
      <dsp:txXfrm>
        <a:off x="2290564" y="5044301"/>
        <a:ext cx="3546871" cy="322442"/>
      </dsp:txXfrm>
    </dsp:sp>
    <dsp:sp modelId="{C45AFEF6-EF61-42AD-A672-C07987E729A7}">
      <dsp:nvSpPr>
        <dsp:cNvPr id="0" name=""/>
        <dsp:cNvSpPr/>
      </dsp:nvSpPr>
      <dsp:spPr>
        <a:xfrm>
          <a:off x="2290564" y="5366744"/>
          <a:ext cx="472916" cy="78819"/>
        </a:xfrm>
        <a:prstGeom prst="parallelogram">
          <a:avLst>
            <a:gd name="adj" fmla="val 140840"/>
          </a:avLst>
        </a:prstGeom>
        <a:solidFill>
          <a:schemeClr val="accent2">
            <a:hueOff val="-1245144"/>
            <a:satOff val="-71805"/>
            <a:lumOff val="7382"/>
            <a:alphaOff val="0"/>
          </a:schemeClr>
        </a:solidFill>
        <a:ln w="12700" cap="flat" cmpd="sng" algn="ctr">
          <a:solidFill>
            <a:schemeClr val="accent2">
              <a:hueOff val="-1245144"/>
              <a:satOff val="-71805"/>
              <a:lumOff val="73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D29B96-0BC8-4A73-9AB5-AF22AF1238A0}">
      <dsp:nvSpPr>
        <dsp:cNvPr id="0" name=""/>
        <dsp:cNvSpPr/>
      </dsp:nvSpPr>
      <dsp:spPr>
        <a:xfrm>
          <a:off x="2791067" y="5366744"/>
          <a:ext cx="472916" cy="78819"/>
        </a:xfrm>
        <a:prstGeom prst="parallelogram">
          <a:avLst>
            <a:gd name="adj" fmla="val 140840"/>
          </a:avLst>
        </a:prstGeom>
        <a:solidFill>
          <a:schemeClr val="accent2">
            <a:hueOff val="-1261315"/>
            <a:satOff val="-72738"/>
            <a:lumOff val="7478"/>
            <a:alphaOff val="0"/>
          </a:schemeClr>
        </a:solidFill>
        <a:ln w="12700" cap="flat" cmpd="sng" algn="ctr">
          <a:solidFill>
            <a:schemeClr val="accent2">
              <a:hueOff val="-1261315"/>
              <a:satOff val="-72738"/>
              <a:lumOff val="74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81A210-0CC8-40F0-A677-518688AA21AD}">
      <dsp:nvSpPr>
        <dsp:cNvPr id="0" name=""/>
        <dsp:cNvSpPr/>
      </dsp:nvSpPr>
      <dsp:spPr>
        <a:xfrm>
          <a:off x="3291570" y="5366744"/>
          <a:ext cx="472916" cy="78819"/>
        </a:xfrm>
        <a:prstGeom prst="parallelogram">
          <a:avLst>
            <a:gd name="adj" fmla="val 140840"/>
          </a:avLst>
        </a:prstGeom>
        <a:solidFill>
          <a:schemeClr val="accent2">
            <a:hueOff val="-1277485"/>
            <a:satOff val="-73670"/>
            <a:lumOff val="7573"/>
            <a:alphaOff val="0"/>
          </a:schemeClr>
        </a:solidFill>
        <a:ln w="12700" cap="flat" cmpd="sng" algn="ctr">
          <a:solidFill>
            <a:schemeClr val="accent2">
              <a:hueOff val="-1277485"/>
              <a:satOff val="-73670"/>
              <a:lumOff val="757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245FB4-0AD8-4171-8F5F-B4D45399AD7A}">
      <dsp:nvSpPr>
        <dsp:cNvPr id="0" name=""/>
        <dsp:cNvSpPr/>
      </dsp:nvSpPr>
      <dsp:spPr>
        <a:xfrm>
          <a:off x="3792073" y="5366744"/>
          <a:ext cx="472916" cy="78819"/>
        </a:xfrm>
        <a:prstGeom prst="parallelogram">
          <a:avLst>
            <a:gd name="adj" fmla="val 140840"/>
          </a:avLst>
        </a:prstGeom>
        <a:solidFill>
          <a:schemeClr val="accent2">
            <a:hueOff val="-1293656"/>
            <a:satOff val="-74603"/>
            <a:lumOff val="7669"/>
            <a:alphaOff val="0"/>
          </a:schemeClr>
        </a:solidFill>
        <a:ln w="12700" cap="flat" cmpd="sng" algn="ctr">
          <a:solidFill>
            <a:schemeClr val="accent2">
              <a:hueOff val="-1293656"/>
              <a:satOff val="-74603"/>
              <a:lumOff val="76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B88630-926F-40D6-B815-AAACEB9A3AE9}">
      <dsp:nvSpPr>
        <dsp:cNvPr id="0" name=""/>
        <dsp:cNvSpPr/>
      </dsp:nvSpPr>
      <dsp:spPr>
        <a:xfrm>
          <a:off x="4292576" y="5366744"/>
          <a:ext cx="472916" cy="78819"/>
        </a:xfrm>
        <a:prstGeom prst="parallelogram">
          <a:avLst>
            <a:gd name="adj" fmla="val 140840"/>
          </a:avLst>
        </a:prstGeom>
        <a:solidFill>
          <a:schemeClr val="accent2">
            <a:hueOff val="-1309827"/>
            <a:satOff val="-75535"/>
            <a:lumOff val="7765"/>
            <a:alphaOff val="0"/>
          </a:schemeClr>
        </a:solidFill>
        <a:ln w="12700" cap="flat" cmpd="sng" algn="ctr">
          <a:solidFill>
            <a:schemeClr val="accent2">
              <a:hueOff val="-1309827"/>
              <a:satOff val="-75535"/>
              <a:lumOff val="7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4BB3F2-AB58-441A-93FE-910CE081F114}">
      <dsp:nvSpPr>
        <dsp:cNvPr id="0" name=""/>
        <dsp:cNvSpPr/>
      </dsp:nvSpPr>
      <dsp:spPr>
        <a:xfrm>
          <a:off x="4793079" y="5366744"/>
          <a:ext cx="472916" cy="78819"/>
        </a:xfrm>
        <a:prstGeom prst="parallelogram">
          <a:avLst>
            <a:gd name="adj" fmla="val 140840"/>
          </a:avLst>
        </a:prstGeom>
        <a:solidFill>
          <a:schemeClr val="accent2">
            <a:hueOff val="-1325997"/>
            <a:satOff val="-76468"/>
            <a:lumOff val="7861"/>
            <a:alphaOff val="0"/>
          </a:schemeClr>
        </a:solidFill>
        <a:ln w="12700" cap="flat" cmpd="sng" algn="ctr">
          <a:solidFill>
            <a:schemeClr val="accent2">
              <a:hueOff val="-1325997"/>
              <a:satOff val="-76468"/>
              <a:lumOff val="78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748CF9-F31A-4717-B315-FB54CBCBA63B}">
      <dsp:nvSpPr>
        <dsp:cNvPr id="0" name=""/>
        <dsp:cNvSpPr/>
      </dsp:nvSpPr>
      <dsp:spPr>
        <a:xfrm>
          <a:off x="5293582" y="5366744"/>
          <a:ext cx="472916" cy="78819"/>
        </a:xfrm>
        <a:prstGeom prst="parallelogram">
          <a:avLst>
            <a:gd name="adj" fmla="val 140840"/>
          </a:avLst>
        </a:prstGeom>
        <a:solidFill>
          <a:schemeClr val="accent2">
            <a:hueOff val="-1342168"/>
            <a:satOff val="-77400"/>
            <a:lumOff val="7957"/>
            <a:alphaOff val="0"/>
          </a:schemeClr>
        </a:solidFill>
        <a:ln w="12700" cap="flat" cmpd="sng" algn="ctr">
          <a:solidFill>
            <a:schemeClr val="accent2">
              <a:hueOff val="-1342168"/>
              <a:satOff val="-77400"/>
              <a:lumOff val="79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420502-C050-4465-AEE2-C5495306A2BA}">
      <dsp:nvSpPr>
        <dsp:cNvPr id="0" name=""/>
        <dsp:cNvSpPr/>
      </dsp:nvSpPr>
      <dsp:spPr>
        <a:xfrm>
          <a:off x="2290564" y="5502822"/>
          <a:ext cx="3546871" cy="32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Font typeface="Arial" panose="020B0604020202020204" pitchFamily="34" charset="0"/>
            <a:buNone/>
          </a:pPr>
          <a:r>
            <a:rPr lang="hu-HU" sz="900" kern="1200"/>
            <a:t>Their possible reactions to our market entry....</a:t>
          </a:r>
          <a:endParaRPr lang="hu-HU" sz="900" kern="1200" dirty="0"/>
        </a:p>
      </dsp:txBody>
      <dsp:txXfrm>
        <a:off x="2290564" y="5502822"/>
        <a:ext cx="3546871" cy="322442"/>
      </dsp:txXfrm>
    </dsp:sp>
    <dsp:sp modelId="{99DC59EC-AB21-4B1F-B033-9BF4D7047AE8}">
      <dsp:nvSpPr>
        <dsp:cNvPr id="0" name=""/>
        <dsp:cNvSpPr/>
      </dsp:nvSpPr>
      <dsp:spPr>
        <a:xfrm>
          <a:off x="2290564" y="5825265"/>
          <a:ext cx="472916" cy="78819"/>
        </a:xfrm>
        <a:prstGeom prst="parallelogram">
          <a:avLst>
            <a:gd name="adj" fmla="val 140840"/>
          </a:avLst>
        </a:prstGeom>
        <a:solidFill>
          <a:schemeClr val="accent2">
            <a:hueOff val="-1358339"/>
            <a:satOff val="-78333"/>
            <a:lumOff val="8053"/>
            <a:alphaOff val="0"/>
          </a:schemeClr>
        </a:solidFill>
        <a:ln w="12700" cap="flat" cmpd="sng" algn="ctr">
          <a:solidFill>
            <a:schemeClr val="accent2">
              <a:hueOff val="-1358339"/>
              <a:satOff val="-78333"/>
              <a:lumOff val="80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004E93-0754-4714-9396-E5C48CB95173}">
      <dsp:nvSpPr>
        <dsp:cNvPr id="0" name=""/>
        <dsp:cNvSpPr/>
      </dsp:nvSpPr>
      <dsp:spPr>
        <a:xfrm>
          <a:off x="2791067" y="5825265"/>
          <a:ext cx="472916" cy="78819"/>
        </a:xfrm>
        <a:prstGeom prst="parallelogram">
          <a:avLst>
            <a:gd name="adj" fmla="val 140840"/>
          </a:avLst>
        </a:prstGeom>
        <a:solidFill>
          <a:schemeClr val="accent2">
            <a:hueOff val="-1374509"/>
            <a:satOff val="-79265"/>
            <a:lumOff val="8149"/>
            <a:alphaOff val="0"/>
          </a:schemeClr>
        </a:solidFill>
        <a:ln w="12700" cap="flat" cmpd="sng" algn="ctr">
          <a:solidFill>
            <a:schemeClr val="accent2">
              <a:hueOff val="-1374509"/>
              <a:satOff val="-79265"/>
              <a:lumOff val="81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03F8E2-D73B-431B-A462-FB1F23024666}">
      <dsp:nvSpPr>
        <dsp:cNvPr id="0" name=""/>
        <dsp:cNvSpPr/>
      </dsp:nvSpPr>
      <dsp:spPr>
        <a:xfrm>
          <a:off x="3291570" y="5825265"/>
          <a:ext cx="472916" cy="78819"/>
        </a:xfrm>
        <a:prstGeom prst="parallelogram">
          <a:avLst>
            <a:gd name="adj" fmla="val 140840"/>
          </a:avLst>
        </a:prstGeom>
        <a:solidFill>
          <a:schemeClr val="accent2">
            <a:hueOff val="-1390680"/>
            <a:satOff val="-80198"/>
            <a:lumOff val="8245"/>
            <a:alphaOff val="0"/>
          </a:schemeClr>
        </a:solidFill>
        <a:ln w="12700" cap="flat" cmpd="sng" algn="ctr">
          <a:solidFill>
            <a:schemeClr val="accent2">
              <a:hueOff val="-1390680"/>
              <a:satOff val="-80198"/>
              <a:lumOff val="824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5F711B-97F3-45A4-B2F1-43920EEC2D45}">
      <dsp:nvSpPr>
        <dsp:cNvPr id="0" name=""/>
        <dsp:cNvSpPr/>
      </dsp:nvSpPr>
      <dsp:spPr>
        <a:xfrm>
          <a:off x="3792073" y="5825265"/>
          <a:ext cx="472916" cy="78819"/>
        </a:xfrm>
        <a:prstGeom prst="parallelogram">
          <a:avLst>
            <a:gd name="adj" fmla="val 140840"/>
          </a:avLst>
        </a:prstGeom>
        <a:solidFill>
          <a:schemeClr val="accent2">
            <a:hueOff val="-1406851"/>
            <a:satOff val="-81130"/>
            <a:lumOff val="8340"/>
            <a:alphaOff val="0"/>
          </a:schemeClr>
        </a:solidFill>
        <a:ln w="12700" cap="flat" cmpd="sng" algn="ctr">
          <a:solidFill>
            <a:schemeClr val="accent2">
              <a:hueOff val="-1406851"/>
              <a:satOff val="-81130"/>
              <a:lumOff val="834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983643-3DC8-4591-AD7B-C0A1F392BF34}">
      <dsp:nvSpPr>
        <dsp:cNvPr id="0" name=""/>
        <dsp:cNvSpPr/>
      </dsp:nvSpPr>
      <dsp:spPr>
        <a:xfrm>
          <a:off x="4292576" y="5825265"/>
          <a:ext cx="472916" cy="78819"/>
        </a:xfrm>
        <a:prstGeom prst="parallelogram">
          <a:avLst>
            <a:gd name="adj" fmla="val 140840"/>
          </a:avLst>
        </a:prstGeom>
        <a:solidFill>
          <a:schemeClr val="accent2">
            <a:hueOff val="-1423022"/>
            <a:satOff val="-82063"/>
            <a:lumOff val="8436"/>
            <a:alphaOff val="0"/>
          </a:schemeClr>
        </a:solidFill>
        <a:ln w="12700" cap="flat" cmpd="sng" algn="ctr">
          <a:solidFill>
            <a:schemeClr val="accent2">
              <a:hueOff val="-1423022"/>
              <a:satOff val="-82063"/>
              <a:lumOff val="843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83C89B-77FC-4E3F-B403-1FF093F04058}">
      <dsp:nvSpPr>
        <dsp:cNvPr id="0" name=""/>
        <dsp:cNvSpPr/>
      </dsp:nvSpPr>
      <dsp:spPr>
        <a:xfrm>
          <a:off x="4793079" y="5825265"/>
          <a:ext cx="472916" cy="78819"/>
        </a:xfrm>
        <a:prstGeom prst="parallelogram">
          <a:avLst>
            <a:gd name="adj" fmla="val 140840"/>
          </a:avLst>
        </a:prstGeom>
        <a:solidFill>
          <a:schemeClr val="accent2">
            <a:hueOff val="-1439192"/>
            <a:satOff val="-82995"/>
            <a:lumOff val="8532"/>
            <a:alphaOff val="0"/>
          </a:schemeClr>
        </a:solidFill>
        <a:ln w="12700" cap="flat" cmpd="sng" algn="ctr">
          <a:solidFill>
            <a:schemeClr val="accent2">
              <a:hueOff val="-1439192"/>
              <a:satOff val="-82995"/>
              <a:lumOff val="853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7D7CB0-9DC2-43B4-B7B7-8CEBDD08CA6E}">
      <dsp:nvSpPr>
        <dsp:cNvPr id="0" name=""/>
        <dsp:cNvSpPr/>
      </dsp:nvSpPr>
      <dsp:spPr>
        <a:xfrm>
          <a:off x="5293582" y="5825265"/>
          <a:ext cx="472916" cy="78819"/>
        </a:xfrm>
        <a:prstGeom prst="parallelogram">
          <a:avLst>
            <a:gd name="adj" fmla="val 140840"/>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E0107-86E8-4AC3-9BC2-5B9EA661B4DD}">
      <dsp:nvSpPr>
        <dsp:cNvPr id="0" name=""/>
        <dsp:cNvSpPr/>
      </dsp:nvSpPr>
      <dsp:spPr>
        <a:xfrm>
          <a:off x="2397898" y="1061"/>
          <a:ext cx="1259562" cy="81871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hu-HU" sz="1100" kern="1200" dirty="0"/>
            <a:t>SWOT analysis</a:t>
          </a:r>
        </a:p>
      </dsp:txBody>
      <dsp:txXfrm>
        <a:off x="2437864" y="41027"/>
        <a:ext cx="1179630" cy="738783"/>
      </dsp:txXfrm>
    </dsp:sp>
    <dsp:sp modelId="{789D9C33-9AB8-4B7B-B4B4-82C97674E4C8}">
      <dsp:nvSpPr>
        <dsp:cNvPr id="0" name=""/>
        <dsp:cNvSpPr/>
      </dsp:nvSpPr>
      <dsp:spPr>
        <a:xfrm>
          <a:off x="1392987" y="410419"/>
          <a:ext cx="3269384" cy="3269384"/>
        </a:xfrm>
        <a:custGeom>
          <a:avLst/>
          <a:gdLst/>
          <a:ahLst/>
          <a:cxnLst/>
          <a:rect l="0" t="0" r="0" b="0"/>
          <a:pathLst>
            <a:path>
              <a:moveTo>
                <a:pt x="2273113" y="129821"/>
              </a:moveTo>
              <a:arcTo wR="1634692" hR="1634692" stAng="17579305" swAng="1959974"/>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40FBD66-3784-4E9A-B7CC-07E70231C2F3}">
      <dsp:nvSpPr>
        <dsp:cNvPr id="0" name=""/>
        <dsp:cNvSpPr/>
      </dsp:nvSpPr>
      <dsp:spPr>
        <a:xfrm>
          <a:off x="3952583" y="1130606"/>
          <a:ext cx="1259562" cy="81871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hu-HU" sz="1100" kern="1200"/>
            <a:t>Website analysis</a:t>
          </a:r>
          <a:endParaRPr lang="hu-HU" sz="1100" kern="1200" dirty="0"/>
        </a:p>
      </dsp:txBody>
      <dsp:txXfrm>
        <a:off x="3992549" y="1170572"/>
        <a:ext cx="1179630" cy="738783"/>
      </dsp:txXfrm>
    </dsp:sp>
    <dsp:sp modelId="{68B1C2B7-B2A1-4790-BDAB-510FBCEBDE8C}">
      <dsp:nvSpPr>
        <dsp:cNvPr id="0" name=""/>
        <dsp:cNvSpPr/>
      </dsp:nvSpPr>
      <dsp:spPr>
        <a:xfrm>
          <a:off x="1392987" y="410419"/>
          <a:ext cx="3269384" cy="3269384"/>
        </a:xfrm>
        <a:custGeom>
          <a:avLst/>
          <a:gdLst/>
          <a:ahLst/>
          <a:cxnLst/>
          <a:rect l="0" t="0" r="0" b="0"/>
          <a:pathLst>
            <a:path>
              <a:moveTo>
                <a:pt x="3267154" y="1549346"/>
              </a:moveTo>
              <a:arcTo wR="1634692" hR="1634692" stAng="21420436" swAng="219510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0EAC891-5A98-40DD-A2F2-BE338F3AFA30}">
      <dsp:nvSpPr>
        <dsp:cNvPr id="0" name=""/>
        <dsp:cNvSpPr/>
      </dsp:nvSpPr>
      <dsp:spPr>
        <a:xfrm>
          <a:off x="3358746" y="2958247"/>
          <a:ext cx="1259562" cy="81871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hu-HU" sz="1100" kern="1200" dirty="0"/>
            <a:t>Review of e-reports</a:t>
          </a:r>
        </a:p>
      </dsp:txBody>
      <dsp:txXfrm>
        <a:off x="3398712" y="2998213"/>
        <a:ext cx="1179630" cy="738783"/>
      </dsp:txXfrm>
    </dsp:sp>
    <dsp:sp modelId="{DFD7C900-EBBC-45FD-93EB-FEACE09B69AE}">
      <dsp:nvSpPr>
        <dsp:cNvPr id="0" name=""/>
        <dsp:cNvSpPr/>
      </dsp:nvSpPr>
      <dsp:spPr>
        <a:xfrm>
          <a:off x="1392987" y="410419"/>
          <a:ext cx="3269384" cy="3269384"/>
        </a:xfrm>
        <a:custGeom>
          <a:avLst/>
          <a:gdLst/>
          <a:ahLst/>
          <a:cxnLst/>
          <a:rect l="0" t="0" r="0" b="0"/>
          <a:pathLst>
            <a:path>
              <a:moveTo>
                <a:pt x="1959272" y="3236836"/>
              </a:moveTo>
              <a:arcTo wR="1634692" hR="1634692" stAng="4712844" swAng="1374313"/>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4DA8E7B-02A2-4248-8650-8A16E0A5178D}">
      <dsp:nvSpPr>
        <dsp:cNvPr id="0" name=""/>
        <dsp:cNvSpPr/>
      </dsp:nvSpPr>
      <dsp:spPr>
        <a:xfrm>
          <a:off x="1437050" y="2958247"/>
          <a:ext cx="1259562" cy="81871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hu-HU" sz="1100" kern="1200"/>
            <a:t>Company analysis (e.g. OPTEN, e-company register)</a:t>
          </a:r>
          <a:endParaRPr lang="hu-HU" sz="1100" kern="1200" dirty="0"/>
        </a:p>
      </dsp:txBody>
      <dsp:txXfrm>
        <a:off x="1477016" y="2998213"/>
        <a:ext cx="1179630" cy="738783"/>
      </dsp:txXfrm>
    </dsp:sp>
    <dsp:sp modelId="{A0269DBD-8215-4A38-837A-0734BBA83646}">
      <dsp:nvSpPr>
        <dsp:cNvPr id="0" name=""/>
        <dsp:cNvSpPr/>
      </dsp:nvSpPr>
      <dsp:spPr>
        <a:xfrm>
          <a:off x="1392987" y="410419"/>
          <a:ext cx="3269384" cy="3269384"/>
        </a:xfrm>
        <a:custGeom>
          <a:avLst/>
          <a:gdLst/>
          <a:ahLst/>
          <a:cxnLst/>
          <a:rect l="0" t="0" r="0" b="0"/>
          <a:pathLst>
            <a:path>
              <a:moveTo>
                <a:pt x="273000" y="2539133"/>
              </a:moveTo>
              <a:arcTo wR="1634692" hR="1634692" stAng="8784463" swAng="2195101"/>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A589C1C-C9D0-4DD8-9B0E-6F3811DE53D7}">
      <dsp:nvSpPr>
        <dsp:cNvPr id="0" name=""/>
        <dsp:cNvSpPr/>
      </dsp:nvSpPr>
      <dsp:spPr>
        <a:xfrm>
          <a:off x="843214" y="1130606"/>
          <a:ext cx="1259562" cy="81871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hu-HU" sz="1100" kern="1200"/>
            <a:t>Test purchase</a:t>
          </a:r>
          <a:endParaRPr lang="hu-HU" sz="1100" kern="1200" dirty="0"/>
        </a:p>
      </dsp:txBody>
      <dsp:txXfrm>
        <a:off x="883180" y="1170572"/>
        <a:ext cx="1179630" cy="738783"/>
      </dsp:txXfrm>
    </dsp:sp>
    <dsp:sp modelId="{14435316-718A-43AA-B8F0-DC18A645E824}">
      <dsp:nvSpPr>
        <dsp:cNvPr id="0" name=""/>
        <dsp:cNvSpPr/>
      </dsp:nvSpPr>
      <dsp:spPr>
        <a:xfrm>
          <a:off x="1392987" y="410419"/>
          <a:ext cx="3269384" cy="3269384"/>
        </a:xfrm>
        <a:custGeom>
          <a:avLst/>
          <a:gdLst/>
          <a:ahLst/>
          <a:cxnLst/>
          <a:rect l="0" t="0" r="0" b="0"/>
          <a:pathLst>
            <a:path>
              <a:moveTo>
                <a:pt x="285005" y="712432"/>
              </a:moveTo>
              <a:arcTo wR="1634692" hR="1634692" stAng="12860721" swAng="1959974"/>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4490D-CFF4-4288-8762-FC81B164400A}">
      <dsp:nvSpPr>
        <dsp:cNvPr id="0" name=""/>
        <dsp:cNvSpPr/>
      </dsp:nvSpPr>
      <dsp:spPr>
        <a:xfrm>
          <a:off x="685509" y="182"/>
          <a:ext cx="2361267" cy="141676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hu-HU" sz="3900" kern="1200" dirty="0"/>
            <a:t>Fixed costs</a:t>
          </a:r>
        </a:p>
      </dsp:txBody>
      <dsp:txXfrm>
        <a:off x="685509" y="182"/>
        <a:ext cx="2361267" cy="1416760"/>
      </dsp:txXfrm>
    </dsp:sp>
    <dsp:sp modelId="{03521DB7-D85E-4EB7-8E86-93BB1F2B95BE}">
      <dsp:nvSpPr>
        <dsp:cNvPr id="0" name=""/>
        <dsp:cNvSpPr/>
      </dsp:nvSpPr>
      <dsp:spPr>
        <a:xfrm>
          <a:off x="3282903" y="182"/>
          <a:ext cx="2361267" cy="1416760"/>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hu-HU" sz="3900" kern="1200" dirty="0"/>
            <a:t>Variable costs</a:t>
          </a:r>
        </a:p>
      </dsp:txBody>
      <dsp:txXfrm>
        <a:off x="3282903" y="182"/>
        <a:ext cx="2361267" cy="1416760"/>
      </dsp:txXfrm>
    </dsp:sp>
    <dsp:sp modelId="{19EF2EAB-3E79-46F2-A0E0-F1359DFFA75E}">
      <dsp:nvSpPr>
        <dsp:cNvPr id="0" name=""/>
        <dsp:cNvSpPr/>
      </dsp:nvSpPr>
      <dsp:spPr>
        <a:xfrm>
          <a:off x="685509" y="1653069"/>
          <a:ext cx="2361267" cy="1416760"/>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hu-HU" sz="3900" kern="1200" dirty="0"/>
            <a:t>Plant size</a:t>
          </a:r>
        </a:p>
      </dsp:txBody>
      <dsp:txXfrm>
        <a:off x="685509" y="1653069"/>
        <a:ext cx="2361267" cy="1416760"/>
      </dsp:txXfrm>
    </dsp:sp>
    <dsp:sp modelId="{C45F11F7-BE61-4F77-B9B1-B4ACDE5E35FA}">
      <dsp:nvSpPr>
        <dsp:cNvPr id="0" name=""/>
        <dsp:cNvSpPr/>
      </dsp:nvSpPr>
      <dsp:spPr>
        <a:xfrm>
          <a:off x="3282903" y="1653069"/>
          <a:ext cx="2361267" cy="1416760"/>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hu-HU" sz="3900" kern="1200" dirty="0"/>
            <a:t>Range of products</a:t>
          </a:r>
        </a:p>
      </dsp:txBody>
      <dsp:txXfrm>
        <a:off x="3282903" y="1653069"/>
        <a:ext cx="2361267" cy="141676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0CDF01-AB36-448D-8763-6CB2568E3860}" type="datetimeFigureOut">
              <a:rPr lang="en-GB" smtClean="0"/>
              <a:t>02/04/2026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B4A3A-60EC-4633-9A13-A07EDADB8658}" type="slidenum">
              <a:rPr lang="en-GB" smtClean="0"/>
              <a:t>‹#›</a:t>
            </a:fld>
            <a:endParaRPr lang="en-GB"/>
          </a:p>
        </p:txBody>
      </p:sp>
    </p:spTree>
    <p:extLst>
      <p:ext uri="{BB962C8B-B14F-4D97-AF65-F5344CB8AC3E}">
        <p14:creationId xmlns:p14="http://schemas.microsoft.com/office/powerpoint/2010/main" val="287144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0800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1480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6638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0768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9948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95259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616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216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4462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4710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9321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0822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8246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3570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2839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1755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8621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9528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5696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45877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80332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29</a:t>
            </a:fld>
            <a:endParaRPr lang="hu-HU"/>
          </a:p>
        </p:txBody>
      </p:sp>
    </p:spTree>
    <p:extLst>
      <p:ext uri="{BB962C8B-B14F-4D97-AF65-F5344CB8AC3E}">
        <p14:creationId xmlns:p14="http://schemas.microsoft.com/office/powerpoint/2010/main" val="2789048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92865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60232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30387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61119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33</a:t>
            </a:fld>
            <a:endParaRPr lang="hu-HU"/>
          </a:p>
        </p:txBody>
      </p:sp>
    </p:spTree>
    <p:extLst>
      <p:ext uri="{BB962C8B-B14F-4D97-AF65-F5344CB8AC3E}">
        <p14:creationId xmlns:p14="http://schemas.microsoft.com/office/powerpoint/2010/main" val="19626929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9128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0192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36</a:t>
            </a:fld>
            <a:endParaRPr lang="hu-HU"/>
          </a:p>
        </p:txBody>
      </p:sp>
    </p:spTree>
    <p:extLst>
      <p:ext uri="{BB962C8B-B14F-4D97-AF65-F5344CB8AC3E}">
        <p14:creationId xmlns:p14="http://schemas.microsoft.com/office/powerpoint/2010/main" val="32387390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36842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359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4461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18521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80291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75576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2194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07540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27535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45</a:t>
            </a:fld>
            <a:endParaRPr lang="hu-HU"/>
          </a:p>
        </p:txBody>
      </p:sp>
    </p:spTree>
    <p:extLst>
      <p:ext uri="{BB962C8B-B14F-4D97-AF65-F5344CB8AC3E}">
        <p14:creationId xmlns:p14="http://schemas.microsoft.com/office/powerpoint/2010/main" val="1197756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210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30788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10"/>
          </p:nvPr>
        </p:nvSpPr>
        <p:spPr/>
        <p:txBody>
          <a:bodyPr/>
          <a:lstStyle/>
          <a:p>
            <a:fld id="{FDD24ED8-ECAC-41C1-B490-87F01C6548A4}" type="slidenum">
              <a:rPr lang="hu-HU" smtClean="0"/>
              <a:t>48</a:t>
            </a:fld>
            <a:endParaRPr lang="hu-HU"/>
          </a:p>
        </p:txBody>
      </p:sp>
    </p:spTree>
    <p:extLst>
      <p:ext uri="{BB962C8B-B14F-4D97-AF65-F5344CB8AC3E}">
        <p14:creationId xmlns:p14="http://schemas.microsoft.com/office/powerpoint/2010/main" val="33801484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282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14109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23604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46588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23062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237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2635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0072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7667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0483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00893-D13F-3CD7-4D85-74D2DA60BB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20A8FF-5C36-3E2D-EB09-6CC8059210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42F70BB-1798-C751-98C4-C035B16882DE}"/>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5" name="Footer Placeholder 4">
            <a:extLst>
              <a:ext uri="{FF2B5EF4-FFF2-40B4-BE49-F238E27FC236}">
                <a16:creationId xmlns:a16="http://schemas.microsoft.com/office/drawing/2014/main" id="{1CD6B011-9658-61E0-962A-59C132DEAA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A59A1D-EC54-14E7-7868-CC6E99593F3D}"/>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3874443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3F492-753D-F6C8-342F-7C9524B441B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3D159F-C14D-91FF-5366-4D5D9A0885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C3B18B-E01B-AB6E-BDC9-C921A249E371}"/>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5" name="Footer Placeholder 4">
            <a:extLst>
              <a:ext uri="{FF2B5EF4-FFF2-40B4-BE49-F238E27FC236}">
                <a16:creationId xmlns:a16="http://schemas.microsoft.com/office/drawing/2014/main" id="{CCD7D7A8-BFA6-61B9-047F-E05899712F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F827CB-FA5B-F82D-FEAB-F50C3944B28A}"/>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401292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55EADA-72D6-0109-5FE5-0406203057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6468FA9-FB92-A3EB-7CA9-87FAEB4C89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61F36A-7216-C582-DEBA-38EA3956D64E}"/>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5" name="Footer Placeholder 4">
            <a:extLst>
              <a:ext uri="{FF2B5EF4-FFF2-40B4-BE49-F238E27FC236}">
                <a16:creationId xmlns:a16="http://schemas.microsoft.com/office/drawing/2014/main" id="{D888823B-A9D3-EADF-B049-AF9C12006D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426464-8C99-74E0-17BE-BFE9D6EA45B7}"/>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595106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CFDCE-EC2E-E60C-6E59-4CD0A6719C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F5EC78-F3A6-EBCF-1FF5-493A7D21FC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5F4169-09F9-4322-32BC-0D8B32403405}"/>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5" name="Footer Placeholder 4">
            <a:extLst>
              <a:ext uri="{FF2B5EF4-FFF2-40B4-BE49-F238E27FC236}">
                <a16:creationId xmlns:a16="http://schemas.microsoft.com/office/drawing/2014/main" id="{AD4E9D8A-D6E5-4EB5-C6F3-6F3E2413AA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49C8FE-570F-D3C8-743E-F0BFDBDECFC8}"/>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2015470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764FE-9152-D91D-D329-EB9C5C95D1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9F4613C-E7F6-BC97-D04D-1F2A3884A4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FB9B23-12D9-40B0-683B-7EEE357BC68E}"/>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5" name="Footer Placeholder 4">
            <a:extLst>
              <a:ext uri="{FF2B5EF4-FFF2-40B4-BE49-F238E27FC236}">
                <a16:creationId xmlns:a16="http://schemas.microsoft.com/office/drawing/2014/main" id="{C4D9F286-500F-FE8E-B737-B05BB551F3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44EE6D-67EF-70CF-82B9-25C7A9818594}"/>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222941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E481F-B7A0-9A94-FABC-9B1798C767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40199B-4BA6-48D1-222D-153C74F615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DD8EAA6-BC74-DF46-C4FE-7DE67D905F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5B23F7C-31B0-E189-17DE-082EBDF61650}"/>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6" name="Footer Placeholder 5">
            <a:extLst>
              <a:ext uri="{FF2B5EF4-FFF2-40B4-BE49-F238E27FC236}">
                <a16:creationId xmlns:a16="http://schemas.microsoft.com/office/drawing/2014/main" id="{86B1D6E3-E166-C270-AB46-A1B6E5675A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D2E2D7-2A46-2AA3-5908-D9EB545037CD}"/>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2354293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5C29D-D424-5575-1DD8-93A6867F282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D881C5-C2CD-80C9-60FD-D543D926E3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C1E0B6-5E1A-6AFA-A414-404DD9B909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068CFC3-AB97-A16C-D604-9F8287594D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184C12-214E-079C-82C6-E8E9C90675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C5D627-D6CD-075F-0B29-0F9A622A2346}"/>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8" name="Footer Placeholder 7">
            <a:extLst>
              <a:ext uri="{FF2B5EF4-FFF2-40B4-BE49-F238E27FC236}">
                <a16:creationId xmlns:a16="http://schemas.microsoft.com/office/drawing/2014/main" id="{A98C7FC1-494B-2089-FF10-229EB84825C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8B5207E-A697-1CAC-92FB-6E82A2B58AE3}"/>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73767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FFE72-38E4-C07A-FF52-E7091B49B5F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CCDBFAF-9A8B-88EE-D357-A36AD7B59837}"/>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4" name="Footer Placeholder 3">
            <a:extLst>
              <a:ext uri="{FF2B5EF4-FFF2-40B4-BE49-F238E27FC236}">
                <a16:creationId xmlns:a16="http://schemas.microsoft.com/office/drawing/2014/main" id="{BEB0432F-804C-6B4E-FC39-72CFF836170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AA018F7-61D5-1373-34FC-25872DF9AD43}"/>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2188657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DBF930-6906-CE0B-9A0E-720A661B108F}"/>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3" name="Footer Placeholder 2">
            <a:extLst>
              <a:ext uri="{FF2B5EF4-FFF2-40B4-BE49-F238E27FC236}">
                <a16:creationId xmlns:a16="http://schemas.microsoft.com/office/drawing/2014/main" id="{A7939D1C-C576-40E5-D983-B22C20E2FAE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3F7FA52-2389-2E81-277E-910F1F404805}"/>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3604808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ED4EB-3080-7D3B-2E97-8BDFC0908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7EBEFA7-0314-9F21-2E61-78302B1488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E10B6C-0628-61C3-9692-7F81D431A3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B56235-993E-2161-9BFF-56168D849D54}"/>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6" name="Footer Placeholder 5">
            <a:extLst>
              <a:ext uri="{FF2B5EF4-FFF2-40B4-BE49-F238E27FC236}">
                <a16:creationId xmlns:a16="http://schemas.microsoft.com/office/drawing/2014/main" id="{BA8CBF71-34F4-64BB-F1DA-609FD04228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361CDF-B174-6123-575E-7F22674FBF9C}"/>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186370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61AC2-C157-26C6-935E-4958CC5B76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9D96A2D-F5AA-190E-2780-8AC8BB1918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F580F7C-671F-B0A2-85C9-B17D52AFFD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01EF9C-816A-D9C3-C1EE-021C051B9C84}"/>
              </a:ext>
            </a:extLst>
          </p:cNvPr>
          <p:cNvSpPr>
            <a:spLocks noGrp="1"/>
          </p:cNvSpPr>
          <p:nvPr>
            <p:ph type="dt" sz="half" idx="10"/>
          </p:nvPr>
        </p:nvSpPr>
        <p:spPr/>
        <p:txBody>
          <a:bodyPr/>
          <a:lstStyle/>
          <a:p>
            <a:fld id="{D7761D9A-CCF3-4E62-8D91-D0E913C36153}" type="datetimeFigureOut">
              <a:rPr lang="en-GB" smtClean="0"/>
              <a:t>02/04/2026</a:t>
            </a:fld>
            <a:endParaRPr lang="en-GB"/>
          </a:p>
        </p:txBody>
      </p:sp>
      <p:sp>
        <p:nvSpPr>
          <p:cNvPr id="6" name="Footer Placeholder 5">
            <a:extLst>
              <a:ext uri="{FF2B5EF4-FFF2-40B4-BE49-F238E27FC236}">
                <a16:creationId xmlns:a16="http://schemas.microsoft.com/office/drawing/2014/main" id="{88C22C28-5EB9-38EC-C2BF-5E0920CC5D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7B5419-6CBE-096F-A90C-C2FFBDE22BAC}"/>
              </a:ext>
            </a:extLst>
          </p:cNvPr>
          <p:cNvSpPr>
            <a:spLocks noGrp="1"/>
          </p:cNvSpPr>
          <p:nvPr>
            <p:ph type="sldNum" sz="quarter" idx="12"/>
          </p:nvPr>
        </p:nvSpPr>
        <p:spPr/>
        <p:txBody>
          <a:bodyPr/>
          <a:lstStyle/>
          <a:p>
            <a:fld id="{FBED494D-15D8-4A5D-A66F-373699A8C2B6}" type="slidenum">
              <a:rPr lang="en-GB" smtClean="0"/>
              <a:t>‹#›</a:t>
            </a:fld>
            <a:endParaRPr lang="en-GB"/>
          </a:p>
        </p:txBody>
      </p:sp>
    </p:spTree>
    <p:extLst>
      <p:ext uri="{BB962C8B-B14F-4D97-AF65-F5344CB8AC3E}">
        <p14:creationId xmlns:p14="http://schemas.microsoft.com/office/powerpoint/2010/main" val="3899012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31147F-3EF4-00FC-683E-9816A30ECD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920185-D3C3-8FEA-79BF-CD83C40DEC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3D2BDC-F0FD-F4E4-5D59-7AFB0D4B20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61D9A-CCF3-4E62-8D91-D0E913C36153}" type="datetimeFigureOut">
              <a:rPr lang="en-GB" smtClean="0"/>
              <a:t>02/04/2026</a:t>
            </a:fld>
            <a:endParaRPr lang="en-GB"/>
          </a:p>
        </p:txBody>
      </p:sp>
      <p:sp>
        <p:nvSpPr>
          <p:cNvPr id="5" name="Footer Placeholder 4">
            <a:extLst>
              <a:ext uri="{FF2B5EF4-FFF2-40B4-BE49-F238E27FC236}">
                <a16:creationId xmlns:a16="http://schemas.microsoft.com/office/drawing/2014/main" id="{9E6D386F-616A-7116-97DE-E4EBA9A323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FFF40C6-5BB8-57B4-85F4-B4E45BBCD8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ED494D-15D8-4A5D-A66F-373699A8C2B6}" type="slidenum">
              <a:rPr lang="en-GB" smtClean="0"/>
              <a:t>‹#›</a:t>
            </a:fld>
            <a:endParaRPr lang="en-GB"/>
          </a:p>
        </p:txBody>
      </p:sp>
    </p:spTree>
    <p:extLst>
      <p:ext uri="{BB962C8B-B14F-4D97-AF65-F5344CB8AC3E}">
        <p14:creationId xmlns:p14="http://schemas.microsoft.com/office/powerpoint/2010/main" val="1567083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2.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2.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2.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png"/><Relationship Id="rId7" Type="http://schemas.openxmlformats.org/officeDocument/2006/relationships/diagramQuickStyle" Target="../diagrams/quickStyle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png"/><Relationship Id="rId4" Type="http://schemas.openxmlformats.org/officeDocument/2006/relationships/image" Target="../media/image19.jpg"/><Relationship Id="rId9" Type="http://schemas.microsoft.com/office/2007/relationships/diagramDrawing" Target="../diagrams/drawing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1.jp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6.jpg"/><Relationship Id="rId5" Type="http://schemas.openxmlformats.org/officeDocument/2006/relationships/image" Target="../media/image25.jfif"/><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9.jfif"/><Relationship Id="rId4" Type="http://schemas.openxmlformats.org/officeDocument/2006/relationships/image" Target="../media/image28.jfif"/></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6.png"/><Relationship Id="rId7" Type="http://schemas.openxmlformats.org/officeDocument/2006/relationships/hyperlink" Target="https://pixabay.com/en/workshop-banner-word-learn-course-1279125/" TargetMode="External"/><Relationship Id="rId12"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34.jpg"/><Relationship Id="rId11" Type="http://schemas.openxmlformats.org/officeDocument/2006/relationships/image" Target="../media/image36.jfif"/><Relationship Id="rId5" Type="http://schemas.openxmlformats.org/officeDocument/2006/relationships/hyperlink" Target="https://pxhere.com/hu/photo/1602193" TargetMode="External"/><Relationship Id="rId10" Type="http://schemas.openxmlformats.org/officeDocument/2006/relationships/image" Target="../media/image23.jpg"/><Relationship Id="rId4" Type="http://schemas.openxmlformats.org/officeDocument/2006/relationships/image" Target="../media/image33.jpg"/><Relationship Id="rId9" Type="http://schemas.openxmlformats.org/officeDocument/2006/relationships/hyperlink" Target="https://www.pngall.com/tl/paypal" TargetMode="Externa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6.png"/><Relationship Id="rId7" Type="http://schemas.openxmlformats.org/officeDocument/2006/relationships/diagramQuickStyle" Target="../diagrams/quickStyle3.xml"/><Relationship Id="rId12"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openxmlformats.org/officeDocument/2006/relationships/hyperlink" Target="https://pxhere.com/hu/photo/698687" TargetMode="External"/><Relationship Id="rId5" Type="http://schemas.openxmlformats.org/officeDocument/2006/relationships/diagramData" Target="../diagrams/data3.xml"/><Relationship Id="rId10" Type="http://schemas.openxmlformats.org/officeDocument/2006/relationships/image" Target="../media/image37.jpg"/><Relationship Id="rId4" Type="http://schemas.openxmlformats.org/officeDocument/2006/relationships/image" Target="../media/image9.png"/><Relationship Id="rId9" Type="http://schemas.microsoft.com/office/2007/relationships/diagramDrawing" Target="../diagrams/drawing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9.jpg"/><Relationship Id="rId4" Type="http://schemas.openxmlformats.org/officeDocument/2006/relationships/image" Target="../media/image38.jp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2.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image" Target="../media/image10.png"/><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 Id="rId1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png"/><Relationship Id="rId7" Type="http://schemas.openxmlformats.org/officeDocument/2006/relationships/diagramColors" Target="../diagrams/colors6.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2.pn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openxmlformats.org/officeDocument/2006/relationships/image" Target="../media/image6.png"/><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 Id="rId1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5.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6.png"/><Relationship Id="rId7" Type="http://schemas.openxmlformats.org/officeDocument/2006/relationships/diagramColors" Target="../diagrams/colors9.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QuickStyle" Target="../diagrams/quickStyle9.xml"/><Relationship Id="rId5" Type="http://schemas.openxmlformats.org/officeDocument/2006/relationships/diagramLayout" Target="../diagrams/layout9.xml"/><Relationship Id="rId10" Type="http://schemas.openxmlformats.org/officeDocument/2006/relationships/image" Target="../media/image46.png"/><Relationship Id="rId4" Type="http://schemas.openxmlformats.org/officeDocument/2006/relationships/diagramData" Target="../diagrams/data9.xml"/><Relationship Id="rId9"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2.pn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6.png"/><Relationship Id="rId7" Type="http://schemas.openxmlformats.org/officeDocument/2006/relationships/diagramColors" Target="../diagrams/colors10.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 Id="rId9"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2.pn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0.png"/><Relationship Id="rId7" Type="http://schemas.openxmlformats.org/officeDocument/2006/relationships/diagramColors" Target="../diagrams/colors11.xml"/><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56.jpg"/><Relationship Id="rId5" Type="http://schemas.openxmlformats.org/officeDocument/2006/relationships/image" Target="../media/image55.png"/><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2.pn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16.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21739" t="-92061" r="-2285" b="-46402"/>
            </a:stretch>
          </a:blipFill>
          <a:ln>
            <a:noFill/>
          </a:ln>
        </p:spPr>
      </p:sp>
      <p:grpSp>
        <p:nvGrpSpPr>
          <p:cNvPr id="85" name="Google Shape;85;p1"/>
          <p:cNvGrpSpPr/>
          <p:nvPr/>
        </p:nvGrpSpPr>
        <p:grpSpPr>
          <a:xfrm>
            <a:off x="1124619" y="492919"/>
            <a:ext cx="10386055" cy="6230564"/>
            <a:chOff x="0" y="-76200"/>
            <a:chExt cx="4103133" cy="2461457"/>
          </a:xfrm>
        </p:grpSpPr>
        <p:sp>
          <p:nvSpPr>
            <p:cNvPr id="86" name="Google Shape;86;p1"/>
            <p:cNvSpPr/>
            <p:nvPr/>
          </p:nvSpPr>
          <p:spPr>
            <a:xfrm>
              <a:off x="0" y="0"/>
              <a:ext cx="4103133" cy="2385257"/>
            </a:xfrm>
            <a:custGeom>
              <a:avLst/>
              <a:gdLst/>
              <a:ahLst/>
              <a:cxnLst/>
              <a:rect l="l" t="t" r="r" b="b"/>
              <a:pathLst>
                <a:path w="4103133" h="2385257" extrusionOk="0">
                  <a:moveTo>
                    <a:pt x="25344" y="0"/>
                  </a:moveTo>
                  <a:lnTo>
                    <a:pt x="4077789" y="0"/>
                  </a:lnTo>
                  <a:cubicBezTo>
                    <a:pt x="4084510" y="0"/>
                    <a:pt x="4090957" y="2670"/>
                    <a:pt x="4095710" y="7423"/>
                  </a:cubicBezTo>
                  <a:cubicBezTo>
                    <a:pt x="4100463" y="12176"/>
                    <a:pt x="4103133" y="18622"/>
                    <a:pt x="4103133" y="25344"/>
                  </a:cubicBezTo>
                  <a:lnTo>
                    <a:pt x="4103133" y="2359913"/>
                  </a:lnTo>
                  <a:cubicBezTo>
                    <a:pt x="4103133" y="2366635"/>
                    <a:pt x="4100463" y="2373081"/>
                    <a:pt x="4095710" y="2377834"/>
                  </a:cubicBezTo>
                  <a:cubicBezTo>
                    <a:pt x="4090957" y="2382587"/>
                    <a:pt x="4084510" y="2385257"/>
                    <a:pt x="4077789" y="2385257"/>
                  </a:cubicBezTo>
                  <a:lnTo>
                    <a:pt x="25344" y="2385257"/>
                  </a:lnTo>
                  <a:cubicBezTo>
                    <a:pt x="18622" y="2385257"/>
                    <a:pt x="12176" y="2382587"/>
                    <a:pt x="7423" y="2377834"/>
                  </a:cubicBezTo>
                  <a:cubicBezTo>
                    <a:pt x="2670" y="2373081"/>
                    <a:pt x="0" y="2366635"/>
                    <a:pt x="0" y="2359913"/>
                  </a:cubicBezTo>
                  <a:lnTo>
                    <a:pt x="0" y="25344"/>
                  </a:lnTo>
                  <a:cubicBezTo>
                    <a:pt x="0" y="18622"/>
                    <a:pt x="2670" y="12176"/>
                    <a:pt x="7423" y="7423"/>
                  </a:cubicBezTo>
                  <a:cubicBezTo>
                    <a:pt x="12176" y="2670"/>
                    <a:pt x="18622" y="0"/>
                    <a:pt x="25344" y="0"/>
                  </a:cubicBezTo>
                  <a:close/>
                </a:path>
              </a:pathLst>
            </a:custGeom>
            <a:solidFill>
              <a:srgbClr val="F2F2F2">
                <a:alpha val="60000"/>
              </a:srgbClr>
            </a:solidFill>
            <a:ln>
              <a:noFill/>
            </a:ln>
          </p:spPr>
          <p:txBody>
            <a:bodyPr spcFirstLastPara="1" wrap="square" lIns="60950" tIns="60950" rIns="60950" bIns="60950" anchor="ctr" anchorCtr="0">
              <a:noAutofit/>
            </a:bodyPr>
            <a:lstStyle/>
            <a:p>
              <a:endParaRPr sz="1200"/>
            </a:p>
          </p:txBody>
        </p:sp>
        <p:sp>
          <p:nvSpPr>
            <p:cNvPr id="87" name="Google Shape;87;p1"/>
            <p:cNvSpPr txBox="1"/>
            <p:nvPr/>
          </p:nvSpPr>
          <p:spPr>
            <a:xfrm>
              <a:off x="0" y="-76200"/>
              <a:ext cx="4103133" cy="2461457"/>
            </a:xfrm>
            <a:prstGeom prst="rect">
              <a:avLst/>
            </a:prstGeom>
            <a:noFill/>
            <a:ln>
              <a:noFill/>
            </a:ln>
          </p:spPr>
          <p:txBody>
            <a:bodyPr spcFirstLastPara="1" wrap="square" lIns="33867" tIns="33867" rIns="33867" bIns="33867" anchor="ctr" anchorCtr="0">
              <a:noAutofit/>
            </a:bodyPr>
            <a:lstStyle/>
            <a:p>
              <a:pPr algn="ctr">
                <a:lnSpc>
                  <a:spcPct val="201333"/>
                </a:lnSpc>
              </a:pPr>
              <a:endParaRPr sz="1200">
                <a:solidFill>
                  <a:schemeClr val="dk1"/>
                </a:solidFill>
                <a:latin typeface="Calibri"/>
                <a:ea typeface="Calibri"/>
                <a:cs typeface="Calibri"/>
                <a:sym typeface="Calibri"/>
              </a:endParaRPr>
            </a:p>
          </p:txBody>
        </p:sp>
      </p:grpSp>
      <p:grpSp>
        <p:nvGrpSpPr>
          <p:cNvPr id="88" name="Google Shape;88;p1"/>
          <p:cNvGrpSpPr/>
          <p:nvPr/>
        </p:nvGrpSpPr>
        <p:grpSpPr>
          <a:xfrm>
            <a:off x="1124619" y="849998"/>
            <a:ext cx="7927631" cy="2746440"/>
            <a:chOff x="0" y="-76200"/>
            <a:chExt cx="3131904" cy="1085013"/>
          </a:xfrm>
        </p:grpSpPr>
        <p:sp>
          <p:nvSpPr>
            <p:cNvPr id="89" name="Google Shape;89;p1"/>
            <p:cNvSpPr/>
            <p:nvPr/>
          </p:nvSpPr>
          <p:spPr>
            <a:xfrm>
              <a:off x="0" y="0"/>
              <a:ext cx="3131904" cy="1008813"/>
            </a:xfrm>
            <a:custGeom>
              <a:avLst/>
              <a:gdLst/>
              <a:ahLst/>
              <a:cxnLst/>
              <a:rect l="l" t="t" r="r" b="b"/>
              <a:pathLst>
                <a:path w="3131904" h="1008813" extrusionOk="0">
                  <a:moveTo>
                    <a:pt x="0" y="0"/>
                  </a:moveTo>
                  <a:lnTo>
                    <a:pt x="3131904" y="0"/>
                  </a:lnTo>
                  <a:lnTo>
                    <a:pt x="3131904" y="1008813"/>
                  </a:lnTo>
                  <a:lnTo>
                    <a:pt x="0" y="1008813"/>
                  </a:lnTo>
                  <a:close/>
                </a:path>
              </a:pathLst>
            </a:custGeom>
            <a:solidFill>
              <a:srgbClr val="FFFFFF">
                <a:alpha val="78823"/>
              </a:srgbClr>
            </a:solidFill>
            <a:ln>
              <a:noFill/>
            </a:ln>
          </p:spPr>
        </p:sp>
        <p:sp>
          <p:nvSpPr>
            <p:cNvPr id="90" name="Google Shape;90;p1"/>
            <p:cNvSpPr txBox="1"/>
            <p:nvPr/>
          </p:nvSpPr>
          <p:spPr>
            <a:xfrm>
              <a:off x="0" y="-76200"/>
              <a:ext cx="3131904" cy="1085013"/>
            </a:xfrm>
            <a:prstGeom prst="rect">
              <a:avLst/>
            </a:prstGeom>
            <a:noFill/>
            <a:ln>
              <a:noFill/>
            </a:ln>
          </p:spPr>
          <p:txBody>
            <a:bodyPr spcFirstLastPara="1" wrap="square" lIns="33867" tIns="33867" rIns="33867" bIns="33867" anchor="ctr" anchorCtr="0">
              <a:noAutofit/>
            </a:bodyPr>
            <a:lstStyle/>
            <a:p>
              <a:pPr algn="ctr">
                <a:lnSpc>
                  <a:spcPct val="201333"/>
                </a:lnSpc>
              </a:pPr>
              <a:endParaRPr sz="1200">
                <a:solidFill>
                  <a:schemeClr val="dk1"/>
                </a:solidFill>
                <a:latin typeface="Calibri"/>
                <a:ea typeface="Calibri"/>
                <a:cs typeface="Calibri"/>
                <a:sym typeface="Calibri"/>
              </a:endParaRPr>
            </a:p>
          </p:txBody>
        </p:sp>
      </p:grpSp>
      <p:grpSp>
        <p:nvGrpSpPr>
          <p:cNvPr id="91" name="Google Shape;91;p1"/>
          <p:cNvGrpSpPr/>
          <p:nvPr/>
        </p:nvGrpSpPr>
        <p:grpSpPr>
          <a:xfrm>
            <a:off x="5050222" y="4031473"/>
            <a:ext cx="5135507" cy="1386879"/>
            <a:chOff x="0" y="-76200"/>
            <a:chExt cx="1927662" cy="292679"/>
          </a:xfrm>
        </p:grpSpPr>
        <p:sp>
          <p:nvSpPr>
            <p:cNvPr id="92" name="Google Shape;92;p1"/>
            <p:cNvSpPr/>
            <p:nvPr/>
          </p:nvSpPr>
          <p:spPr>
            <a:xfrm>
              <a:off x="0" y="0"/>
              <a:ext cx="1927662" cy="216479"/>
            </a:xfrm>
            <a:custGeom>
              <a:avLst/>
              <a:gdLst/>
              <a:ahLst/>
              <a:cxnLst/>
              <a:rect l="l" t="t" r="r" b="b"/>
              <a:pathLst>
                <a:path w="1927662" h="216479" extrusionOk="0">
                  <a:moveTo>
                    <a:pt x="0" y="0"/>
                  </a:moveTo>
                  <a:lnTo>
                    <a:pt x="1927662" y="0"/>
                  </a:lnTo>
                  <a:lnTo>
                    <a:pt x="1927662" y="216479"/>
                  </a:lnTo>
                  <a:lnTo>
                    <a:pt x="0" y="216479"/>
                  </a:lnTo>
                  <a:close/>
                </a:path>
              </a:pathLst>
            </a:custGeom>
            <a:solidFill>
              <a:srgbClr val="FFFFFF">
                <a:alpha val="78823"/>
              </a:srgbClr>
            </a:solidFill>
            <a:ln>
              <a:noFill/>
            </a:ln>
          </p:spPr>
        </p:sp>
        <p:sp>
          <p:nvSpPr>
            <p:cNvPr id="93" name="Google Shape;93;p1"/>
            <p:cNvSpPr txBox="1"/>
            <p:nvPr/>
          </p:nvSpPr>
          <p:spPr>
            <a:xfrm>
              <a:off x="0" y="-76200"/>
              <a:ext cx="1927662" cy="292679"/>
            </a:xfrm>
            <a:prstGeom prst="rect">
              <a:avLst/>
            </a:prstGeom>
            <a:noFill/>
            <a:ln>
              <a:noFill/>
            </a:ln>
          </p:spPr>
          <p:txBody>
            <a:bodyPr spcFirstLastPara="1" wrap="square" lIns="33867" tIns="33867" rIns="33867" bIns="33867" anchor="ctr" anchorCtr="0">
              <a:noAutofit/>
            </a:bodyPr>
            <a:lstStyle/>
            <a:p>
              <a:pPr algn="ctr">
                <a:lnSpc>
                  <a:spcPct val="201333"/>
                </a:lnSpc>
              </a:pPr>
              <a:endParaRPr sz="1200">
                <a:solidFill>
                  <a:schemeClr val="dk1"/>
                </a:solidFill>
                <a:latin typeface="Calibri"/>
                <a:ea typeface="Calibri"/>
                <a:cs typeface="Calibri"/>
                <a:sym typeface="Calibri"/>
              </a:endParaRPr>
            </a:p>
          </p:txBody>
        </p:sp>
      </p:grpSp>
      <p:sp>
        <p:nvSpPr>
          <p:cNvPr id="94" name="Google Shape;94;p1"/>
          <p:cNvSpPr/>
          <p:nvPr/>
        </p:nvSpPr>
        <p:spPr>
          <a:xfrm>
            <a:off x="9052250" y="104288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sp>
        <p:nvSpPr>
          <p:cNvPr id="96" name="Google Shape;96;p1"/>
          <p:cNvSpPr txBox="1"/>
          <p:nvPr/>
        </p:nvSpPr>
        <p:spPr>
          <a:xfrm>
            <a:off x="3445306" y="4501236"/>
            <a:ext cx="6765494" cy="1058751"/>
          </a:xfrm>
          <a:prstGeom prst="rect">
            <a:avLst/>
          </a:prstGeom>
          <a:noFill/>
          <a:ln>
            <a:noFill/>
          </a:ln>
        </p:spPr>
        <p:txBody>
          <a:bodyPr spcFirstLastPara="1" wrap="square" lIns="0" tIns="0" rIns="0" bIns="0" anchor="t" anchorCtr="0">
            <a:spAutoFit/>
          </a:bodyPr>
          <a:lstStyle/>
          <a:p>
            <a:pPr algn="ctr"/>
            <a:r>
              <a:rPr lang="hu-HU" sz="2600" b="1" i="1" dirty="0">
                <a:solidFill>
                  <a:srgbClr val="1B693C"/>
                </a:solidFill>
                <a:latin typeface="Nunito Sans"/>
                <a:ea typeface="Nunito Sans"/>
                <a:cs typeface="Nunito Sans"/>
                <a:sym typeface="Nunito Sans"/>
              </a:rPr>
              <a:t> 		BUSINESS DEVELOPMENT</a:t>
            </a:r>
          </a:p>
          <a:p>
            <a:pPr algn="ctr"/>
            <a:r>
              <a:rPr lang="hu-HU" sz="2600" dirty="0">
                <a:solidFill>
                  <a:srgbClr val="1B693C"/>
                </a:solidFill>
                <a:latin typeface="Nunito Sans"/>
                <a:ea typeface="Nunito Sans"/>
                <a:cs typeface="Nunito Sans"/>
                <a:sym typeface="Nunito Sans"/>
              </a:rPr>
              <a:t>		Strategic business planning</a:t>
            </a:r>
          </a:p>
          <a:p>
            <a:pPr algn="ctr">
              <a:lnSpc>
                <a:spcPct val="140000"/>
              </a:lnSpc>
            </a:pPr>
            <a:endParaRPr sz="1200" dirty="0"/>
          </a:p>
        </p:txBody>
      </p:sp>
      <p:sp>
        <p:nvSpPr>
          <p:cNvPr id="97" name="Google Shape;97;p1"/>
          <p:cNvSpPr txBox="1"/>
          <p:nvPr/>
        </p:nvSpPr>
        <p:spPr>
          <a:xfrm>
            <a:off x="1743400" y="6015524"/>
            <a:ext cx="9762800" cy="1022716"/>
          </a:xfrm>
          <a:prstGeom prst="rect">
            <a:avLst/>
          </a:prstGeom>
          <a:noFill/>
          <a:ln>
            <a:noFill/>
          </a:ln>
        </p:spPr>
        <p:txBody>
          <a:bodyPr spcFirstLastPara="1" wrap="square" lIns="0" tIns="0" rIns="0" bIns="0" anchor="t" anchorCtr="0">
            <a:spAutoFit/>
          </a:bodyPr>
          <a:lstStyle/>
          <a:p>
            <a:pPr>
              <a:lnSpc>
                <a:spcPct val="108071"/>
              </a:lnSpc>
            </a:pPr>
            <a:r>
              <a:rPr lang="hu-HU" sz="1231" dirty="0">
                <a:solidFill>
                  <a:srgbClr val="141414"/>
                </a:solidFill>
                <a:latin typeface="Arial"/>
                <a:ea typeface="Arial"/>
                <a:cs typeface="Arial"/>
                <a:sym typeface="Arial"/>
              </a:rPr>
              <a:t>F</a:t>
            </a:r>
            <a:r>
              <a:rPr lang="en-US" sz="1231" dirty="0" err="1">
                <a:solidFill>
                  <a:srgbClr val="141414"/>
                </a:solidFill>
                <a:latin typeface="Arial"/>
                <a:ea typeface="Arial"/>
                <a:cs typeface="Arial"/>
                <a:sym typeface="Arial"/>
              </a:rPr>
              <a:t>unded</a:t>
            </a:r>
            <a:r>
              <a:rPr lang="en-US" sz="1231" dirty="0">
                <a:solidFill>
                  <a:srgbClr val="141414"/>
                </a:solidFill>
                <a:latin typeface="Arial"/>
                <a:ea typeface="Arial"/>
                <a:cs typeface="Arial"/>
                <a:sym typeface="Arial"/>
              </a:rPr>
              <a:t> by the European Union. The views and statements expressed herein reflect the views of the author(s) and do not necessarily reflect the official position of the European Union or the Education, Audiovisual and Culture Executive Agency (EACEA). Neither the European Union nor the EACEA can be held responsible for them. Project number</a:t>
            </a:r>
            <a:r>
              <a:rPr lang="en-US" sz="1200" dirty="0">
                <a:solidFill>
                  <a:srgbClr val="141414"/>
                </a:solidFill>
                <a:latin typeface="Arial"/>
                <a:ea typeface="Arial"/>
                <a:cs typeface="Arial"/>
                <a:sym typeface="Arial"/>
              </a:rPr>
              <a:t>:</a:t>
            </a:r>
            <a:r>
              <a:rPr lang="en-US" sz="1200" dirty="0">
                <a:solidFill>
                  <a:srgbClr val="1F1F1F"/>
                </a:solidFill>
                <a:latin typeface="Roboto"/>
                <a:ea typeface="Roboto"/>
                <a:cs typeface="Roboto"/>
                <a:sym typeface="Roboto"/>
              </a:rPr>
              <a:t> </a:t>
            </a:r>
            <a:r>
              <a:rPr lang="en-US" sz="1200" dirty="0">
                <a:solidFill>
                  <a:srgbClr val="1F1F1F"/>
                </a:solidFill>
                <a:latin typeface="Arial" panose="020B0604020202020204" pitchFamily="34" charset="0"/>
                <a:ea typeface="Roboto"/>
                <a:cs typeface="Arial" panose="020B0604020202020204" pitchFamily="34" charset="0"/>
                <a:sym typeface="Roboto"/>
              </a:rPr>
              <a:t>2024-1-RO01-KA210-ADU-000254716</a:t>
            </a:r>
            <a:r>
              <a:rPr lang="en-US" sz="1200" dirty="0">
                <a:solidFill>
                  <a:srgbClr val="1F1F1F"/>
                </a:solidFill>
                <a:latin typeface="Roboto"/>
                <a:ea typeface="Roboto"/>
                <a:cs typeface="Roboto"/>
                <a:sym typeface="Roboto"/>
              </a:rPr>
              <a:t> </a:t>
            </a:r>
            <a:endParaRPr sz="1200" dirty="0"/>
          </a:p>
          <a:p>
            <a:pPr>
              <a:lnSpc>
                <a:spcPct val="108013"/>
              </a:lnSpc>
            </a:pPr>
            <a:endParaRPr sz="1231" dirty="0">
              <a:solidFill>
                <a:srgbClr val="141414"/>
              </a:solidFill>
              <a:latin typeface="Arial"/>
              <a:ea typeface="Arial"/>
              <a:cs typeface="Arial"/>
              <a:sym typeface="Arial"/>
            </a:endParaRPr>
          </a:p>
          <a:p>
            <a:pPr>
              <a:lnSpc>
                <a:spcPct val="108013"/>
              </a:lnSpc>
            </a:pPr>
            <a:endParaRPr sz="1231" dirty="0">
              <a:solidFill>
                <a:srgbClr val="141414"/>
              </a:solidFill>
              <a:latin typeface="Arial"/>
              <a:ea typeface="Arial"/>
              <a:cs typeface="Arial"/>
              <a:sym typeface="Arial"/>
            </a:endParaRPr>
          </a:p>
        </p:txBody>
      </p:sp>
      <p:cxnSp>
        <p:nvCxnSpPr>
          <p:cNvPr id="99" name="Google Shape;99;p1"/>
          <p:cNvCxnSpPr/>
          <p:nvPr/>
        </p:nvCxnSpPr>
        <p:spPr>
          <a:xfrm>
            <a:off x="1556474" y="5947799"/>
            <a:ext cx="9399065" cy="0"/>
          </a:xfrm>
          <a:prstGeom prst="straightConnector1">
            <a:avLst/>
          </a:prstGeom>
          <a:noFill/>
          <a:ln w="38100" cap="flat" cmpd="sng">
            <a:solidFill>
              <a:srgbClr val="707070"/>
            </a:solidFill>
            <a:prstDash val="solid"/>
            <a:round/>
            <a:headEnd type="none" w="sm" len="sm"/>
            <a:tailEnd type="none" w="sm" len="sm"/>
          </a:ln>
        </p:spPr>
      </p:cxnSp>
      <p:pic>
        <p:nvPicPr>
          <p:cNvPr id="3" name="Picture 2">
            <a:extLst>
              <a:ext uri="{FF2B5EF4-FFF2-40B4-BE49-F238E27FC236}">
                <a16:creationId xmlns:a16="http://schemas.microsoft.com/office/drawing/2014/main" id="{9B36AB3B-2997-8D46-AACF-227C1522AE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4619" y="1284689"/>
            <a:ext cx="5580772" cy="19874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685800" y="990334"/>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1" name="TextBox 4">
            <a:extLst>
              <a:ext uri="{FF2B5EF4-FFF2-40B4-BE49-F238E27FC236}">
                <a16:creationId xmlns:a16="http://schemas.microsoft.com/office/drawing/2014/main" id="{E50C95B2-7D93-49E3-8C3A-811C842E3ECA}"/>
              </a:ext>
            </a:extLst>
          </p:cNvPr>
          <p:cNvSpPr txBox="1"/>
          <p:nvPr/>
        </p:nvSpPr>
        <p:spPr>
          <a:xfrm>
            <a:off x="960160" y="1590053"/>
            <a:ext cx="3063200" cy="3879716"/>
          </a:xfrm>
          <a:prstGeom prst="rect">
            <a:avLst/>
          </a:prstGeom>
          <a:noFill/>
        </p:spPr>
        <p:txBody>
          <a:bodyPr wrap="square" rtlCol="0">
            <a:spAutoFit/>
          </a:bodyPr>
          <a:lstStyle/>
          <a:p>
            <a:pPr marL="213371" indent="-213371">
              <a:spcBef>
                <a:spcPts val="467"/>
              </a:spcBef>
              <a:buClr>
                <a:schemeClr val="accent2"/>
              </a:buClr>
              <a:buSzPct val="60000"/>
              <a:buFont typeface="Wingdings"/>
              <a:buChar char=""/>
            </a:pPr>
            <a:r>
              <a:rPr lang="hu-HU" sz="1733" dirty="0">
                <a:solidFill>
                  <a:schemeClr val="accent3">
                    <a:lumMod val="75000"/>
                  </a:schemeClr>
                </a:solidFill>
              </a:rPr>
              <a:t>What is the best way to make them aware that we exist?</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How can we encourage them to choose us?</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How can the purchase be made?</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Is there anything else we need to do after the purchase?</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How do I retain the customer?</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How can we do all this cost-effectively?</a:t>
            </a:r>
          </a:p>
        </p:txBody>
      </p:sp>
      <p:sp>
        <p:nvSpPr>
          <p:cNvPr id="12" name="TextBox 2">
            <a:extLst>
              <a:ext uri="{FF2B5EF4-FFF2-40B4-BE49-F238E27FC236}">
                <a16:creationId xmlns:a16="http://schemas.microsoft.com/office/drawing/2014/main" id="{9C149AF5-14C4-4DC6-BF78-1ABEDB37AE29}"/>
              </a:ext>
            </a:extLst>
          </p:cNvPr>
          <p:cNvSpPr txBox="1"/>
          <p:nvPr/>
        </p:nvSpPr>
        <p:spPr>
          <a:xfrm>
            <a:off x="960161" y="1121241"/>
            <a:ext cx="6155981" cy="420564"/>
          </a:xfrm>
          <a:prstGeom prst="rect">
            <a:avLst/>
          </a:prstGeom>
          <a:noFill/>
        </p:spPr>
        <p:txBody>
          <a:bodyPr wrap="none" rtlCol="0">
            <a:spAutoFit/>
          </a:bodyPr>
          <a:lstStyle/>
          <a:p>
            <a:r>
              <a:rPr lang="hu-HU" sz="2133" b="1" dirty="0">
                <a:solidFill>
                  <a:schemeClr val="accent3">
                    <a:lumMod val="75000"/>
                  </a:schemeClr>
                </a:solidFill>
              </a:rPr>
              <a:t>3-4. Customer relations – (distribution) channels</a:t>
            </a:r>
          </a:p>
        </p:txBody>
      </p:sp>
      <p:pic>
        <p:nvPicPr>
          <p:cNvPr id="14" name="Content Placeholder 2">
            <a:extLst>
              <a:ext uri="{FF2B5EF4-FFF2-40B4-BE49-F238E27FC236}">
                <a16:creationId xmlns:a16="http://schemas.microsoft.com/office/drawing/2014/main" id="{6EC936D6-A998-43AA-92BC-129B554E27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4275" y="1738950"/>
            <a:ext cx="5397904" cy="3530606"/>
          </a:xfrm>
          <a:prstGeom prst="rect">
            <a:avLst/>
          </a:prstGeom>
        </p:spPr>
      </p:pic>
      <p:sp>
        <p:nvSpPr>
          <p:cNvPr id="15" name="Csillag: 6 ágú 14">
            <a:extLst>
              <a:ext uri="{FF2B5EF4-FFF2-40B4-BE49-F238E27FC236}">
                <a16:creationId xmlns:a16="http://schemas.microsoft.com/office/drawing/2014/main" id="{1B87B521-5095-45A0-8388-7686F9289057}"/>
              </a:ext>
            </a:extLst>
          </p:cNvPr>
          <p:cNvSpPr/>
          <p:nvPr/>
        </p:nvSpPr>
        <p:spPr>
          <a:xfrm>
            <a:off x="6908259" y="2403837"/>
            <a:ext cx="609600" cy="6096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200" dirty="0"/>
              <a:t>3.</a:t>
            </a:r>
          </a:p>
        </p:txBody>
      </p:sp>
      <p:sp>
        <p:nvSpPr>
          <p:cNvPr id="16" name="Csillag: 6 ágú 15">
            <a:extLst>
              <a:ext uri="{FF2B5EF4-FFF2-40B4-BE49-F238E27FC236}">
                <a16:creationId xmlns:a16="http://schemas.microsoft.com/office/drawing/2014/main" id="{8AD532C9-E248-4927-8DB8-63C841A740AD}"/>
              </a:ext>
            </a:extLst>
          </p:cNvPr>
          <p:cNvSpPr/>
          <p:nvPr/>
        </p:nvSpPr>
        <p:spPr>
          <a:xfrm>
            <a:off x="7861462" y="3199452"/>
            <a:ext cx="609600" cy="6096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200" dirty="0"/>
              <a:t>4.</a:t>
            </a:r>
          </a:p>
        </p:txBody>
      </p:sp>
      <p:sp>
        <p:nvSpPr>
          <p:cNvPr id="2" name="Google Shape;94;p1">
            <a:extLst>
              <a:ext uri="{FF2B5EF4-FFF2-40B4-BE49-F238E27FC236}">
                <a16:creationId xmlns:a16="http://schemas.microsoft.com/office/drawing/2014/main" id="{0484B6FE-F6E1-DCAA-287D-C9D70B783B49}"/>
              </a:ext>
            </a:extLst>
          </p:cNvPr>
          <p:cNvSpPr/>
          <p:nvPr/>
        </p:nvSpPr>
        <p:spPr>
          <a:xfrm>
            <a:off x="685800" y="21336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pic>
        <p:nvPicPr>
          <p:cNvPr id="3" name="Picture 2">
            <a:extLst>
              <a:ext uri="{FF2B5EF4-FFF2-40B4-BE49-F238E27FC236}">
                <a16:creationId xmlns:a16="http://schemas.microsoft.com/office/drawing/2014/main" id="{6ACCE39E-CE65-D141-C07D-7F484BE76A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3251" y="1733286"/>
            <a:ext cx="5770015" cy="3687668"/>
          </a:xfrm>
          <a:prstGeom prst="rect">
            <a:avLst/>
          </a:prstGeom>
        </p:spPr>
      </p:pic>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7">
              <a:alphaModFix/>
            </a:blip>
            <a:stretch>
              <a:fillRect/>
            </a:stretch>
          </a:blipFill>
          <a:ln>
            <a:noFill/>
          </a:ln>
        </p:spPr>
      </p:sp>
    </p:spTree>
    <p:extLst>
      <p:ext uri="{BB962C8B-B14F-4D97-AF65-F5344CB8AC3E}">
        <p14:creationId xmlns:p14="http://schemas.microsoft.com/office/powerpoint/2010/main" val="636242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685800" y="990334"/>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1" name="TextBox 4">
            <a:extLst>
              <a:ext uri="{FF2B5EF4-FFF2-40B4-BE49-F238E27FC236}">
                <a16:creationId xmlns:a16="http://schemas.microsoft.com/office/drawing/2014/main" id="{E50C95B2-7D93-49E3-8C3A-811C842E3ECA}"/>
              </a:ext>
            </a:extLst>
          </p:cNvPr>
          <p:cNvSpPr txBox="1"/>
          <p:nvPr/>
        </p:nvSpPr>
        <p:spPr>
          <a:xfrm>
            <a:off x="960160" y="1783268"/>
            <a:ext cx="3063200" cy="3218125"/>
          </a:xfrm>
          <a:prstGeom prst="rect">
            <a:avLst/>
          </a:prstGeom>
          <a:noFill/>
        </p:spPr>
        <p:txBody>
          <a:bodyPr wrap="square" rtlCol="0">
            <a:spAutoFit/>
          </a:bodyPr>
          <a:lstStyle/>
          <a:p>
            <a:pPr marL="213371" indent="-213371">
              <a:spcBef>
                <a:spcPts val="467"/>
              </a:spcBef>
              <a:buClr>
                <a:schemeClr val="accent2"/>
              </a:buClr>
              <a:buSzPct val="60000"/>
              <a:buFont typeface="Wingdings"/>
              <a:buChar char=""/>
            </a:pPr>
            <a:r>
              <a:rPr lang="hu-HU" sz="1733" dirty="0">
                <a:solidFill>
                  <a:schemeClr val="accent3">
                    <a:lumMod val="75000"/>
                  </a:schemeClr>
                </a:solidFill>
              </a:rPr>
              <a:t>What are the critical aspects that require particular attention during implementation?</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What do I need to be able to actually produce and create value?</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...to operate the channels and manage customer relationships effectively?</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...generate revenue?</a:t>
            </a:r>
          </a:p>
        </p:txBody>
      </p:sp>
      <p:sp>
        <p:nvSpPr>
          <p:cNvPr id="12" name="TextBox 2">
            <a:extLst>
              <a:ext uri="{FF2B5EF4-FFF2-40B4-BE49-F238E27FC236}">
                <a16:creationId xmlns:a16="http://schemas.microsoft.com/office/drawing/2014/main" id="{9C149AF5-14C4-4DC6-BF78-1ABEDB37AE29}"/>
              </a:ext>
            </a:extLst>
          </p:cNvPr>
          <p:cNvSpPr txBox="1"/>
          <p:nvPr/>
        </p:nvSpPr>
        <p:spPr>
          <a:xfrm>
            <a:off x="960160" y="1121241"/>
            <a:ext cx="7460184" cy="420564"/>
          </a:xfrm>
          <a:prstGeom prst="rect">
            <a:avLst/>
          </a:prstGeom>
          <a:noFill/>
        </p:spPr>
        <p:txBody>
          <a:bodyPr wrap="none" rtlCol="0">
            <a:spAutoFit/>
          </a:bodyPr>
          <a:lstStyle/>
          <a:p>
            <a:r>
              <a:rPr lang="hu-HU" sz="2133" b="1" dirty="0">
                <a:solidFill>
                  <a:schemeClr val="accent3">
                    <a:lumMod val="75000"/>
                  </a:schemeClr>
                </a:solidFill>
              </a:rPr>
              <a:t>5–6. Key (priority) activities + Key (priority) resources</a:t>
            </a:r>
          </a:p>
        </p:txBody>
      </p:sp>
      <p:pic>
        <p:nvPicPr>
          <p:cNvPr id="14" name="Content Placeholder 2">
            <a:extLst>
              <a:ext uri="{FF2B5EF4-FFF2-40B4-BE49-F238E27FC236}">
                <a16:creationId xmlns:a16="http://schemas.microsoft.com/office/drawing/2014/main" id="{6EC936D6-A998-43AA-92BC-129B554E27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8623" y="1800407"/>
            <a:ext cx="5397904" cy="3530606"/>
          </a:xfrm>
          <a:prstGeom prst="rect">
            <a:avLst/>
          </a:prstGeom>
        </p:spPr>
      </p:pic>
      <p:sp>
        <p:nvSpPr>
          <p:cNvPr id="15" name="Csillag: 6 ágú 14">
            <a:extLst>
              <a:ext uri="{FF2B5EF4-FFF2-40B4-BE49-F238E27FC236}">
                <a16:creationId xmlns:a16="http://schemas.microsoft.com/office/drawing/2014/main" id="{1B87B521-5095-45A0-8388-7686F9289057}"/>
              </a:ext>
            </a:extLst>
          </p:cNvPr>
          <p:cNvSpPr/>
          <p:nvPr/>
        </p:nvSpPr>
        <p:spPr>
          <a:xfrm>
            <a:off x="5791200" y="2027108"/>
            <a:ext cx="609600" cy="6096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200" dirty="0"/>
              <a:t>5.</a:t>
            </a:r>
          </a:p>
        </p:txBody>
      </p:sp>
      <p:sp>
        <p:nvSpPr>
          <p:cNvPr id="16" name="Csillag: 6 ágú 15">
            <a:extLst>
              <a:ext uri="{FF2B5EF4-FFF2-40B4-BE49-F238E27FC236}">
                <a16:creationId xmlns:a16="http://schemas.microsoft.com/office/drawing/2014/main" id="{8AD532C9-E248-4927-8DB8-63C841A740AD}"/>
              </a:ext>
            </a:extLst>
          </p:cNvPr>
          <p:cNvSpPr/>
          <p:nvPr/>
        </p:nvSpPr>
        <p:spPr>
          <a:xfrm>
            <a:off x="5605942" y="4845702"/>
            <a:ext cx="609600" cy="6096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200" dirty="0"/>
              <a:t>6.</a:t>
            </a:r>
          </a:p>
        </p:txBody>
      </p:sp>
      <p:pic>
        <p:nvPicPr>
          <p:cNvPr id="2" name="Picture 1">
            <a:extLst>
              <a:ext uri="{FF2B5EF4-FFF2-40B4-BE49-F238E27FC236}">
                <a16:creationId xmlns:a16="http://schemas.microsoft.com/office/drawing/2014/main" id="{A4E76A37-E838-7EFA-DE9A-6A3452F321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8623" y="1711140"/>
            <a:ext cx="5770015" cy="3687668"/>
          </a:xfrm>
          <a:prstGeom prst="rect">
            <a:avLst/>
          </a:prstGeom>
        </p:spPr>
      </p:pic>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6">
              <a:alphaModFix/>
            </a:blip>
            <a:stretch>
              <a:fillRect/>
            </a:stretch>
          </a:blipFill>
          <a:ln>
            <a:noFill/>
          </a:ln>
        </p:spPr>
      </p:sp>
      <p:sp>
        <p:nvSpPr>
          <p:cNvPr id="3" name="Google Shape;94;p1">
            <a:extLst>
              <a:ext uri="{FF2B5EF4-FFF2-40B4-BE49-F238E27FC236}">
                <a16:creationId xmlns:a16="http://schemas.microsoft.com/office/drawing/2014/main" id="{0A47922A-D834-796F-2381-EC38D014501C}"/>
              </a:ext>
            </a:extLst>
          </p:cNvPr>
          <p:cNvSpPr/>
          <p:nvPr/>
        </p:nvSpPr>
        <p:spPr>
          <a:xfrm>
            <a:off x="685800" y="21336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7">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1499126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685800" y="990334"/>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1" name="TextBox 4">
            <a:extLst>
              <a:ext uri="{FF2B5EF4-FFF2-40B4-BE49-F238E27FC236}">
                <a16:creationId xmlns:a16="http://schemas.microsoft.com/office/drawing/2014/main" id="{E50C95B2-7D93-49E3-8C3A-811C842E3ECA}"/>
              </a:ext>
            </a:extLst>
          </p:cNvPr>
          <p:cNvSpPr txBox="1"/>
          <p:nvPr/>
        </p:nvSpPr>
        <p:spPr>
          <a:xfrm>
            <a:off x="960160" y="1783268"/>
            <a:ext cx="3063200" cy="3218125"/>
          </a:xfrm>
          <a:prstGeom prst="rect">
            <a:avLst/>
          </a:prstGeom>
          <a:noFill/>
        </p:spPr>
        <p:txBody>
          <a:bodyPr wrap="square" rtlCol="0">
            <a:spAutoFit/>
          </a:bodyPr>
          <a:lstStyle/>
          <a:p>
            <a:pPr marL="213371" indent="-213371">
              <a:spcBef>
                <a:spcPts val="467"/>
              </a:spcBef>
              <a:buClr>
                <a:schemeClr val="accent2"/>
              </a:buClr>
              <a:buSzPct val="60000"/>
              <a:buFont typeface="Wingdings"/>
              <a:buChar char=""/>
            </a:pPr>
            <a:r>
              <a:rPr lang="hu-HU" sz="1733" dirty="0">
                <a:solidFill>
                  <a:schemeClr val="accent3">
                    <a:lumMod val="75000"/>
                  </a:schemeClr>
                </a:solidFill>
              </a:rPr>
              <a:t>What are we – or should we be – really good at? What are others better at?</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What can we achieve with others by working together with less risk / at a lower cost / to a higher standard / more quickly?</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What do we do ourselves, and what do we leave to others?</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Are we sure we need our own...?</a:t>
            </a:r>
          </a:p>
        </p:txBody>
      </p:sp>
      <p:sp>
        <p:nvSpPr>
          <p:cNvPr id="12" name="TextBox 2">
            <a:extLst>
              <a:ext uri="{FF2B5EF4-FFF2-40B4-BE49-F238E27FC236}">
                <a16:creationId xmlns:a16="http://schemas.microsoft.com/office/drawing/2014/main" id="{9C149AF5-14C4-4DC6-BF78-1ABEDB37AE29}"/>
              </a:ext>
            </a:extLst>
          </p:cNvPr>
          <p:cNvSpPr txBox="1"/>
          <p:nvPr/>
        </p:nvSpPr>
        <p:spPr>
          <a:xfrm>
            <a:off x="960160" y="1121241"/>
            <a:ext cx="3320524" cy="420564"/>
          </a:xfrm>
          <a:prstGeom prst="rect">
            <a:avLst/>
          </a:prstGeom>
          <a:noFill/>
        </p:spPr>
        <p:txBody>
          <a:bodyPr wrap="none" rtlCol="0">
            <a:spAutoFit/>
          </a:bodyPr>
          <a:lstStyle/>
          <a:p>
            <a:r>
              <a:rPr lang="hu-HU" sz="2133" b="1" dirty="0">
                <a:solidFill>
                  <a:schemeClr val="accent3">
                    <a:lumMod val="75000"/>
                  </a:schemeClr>
                </a:solidFill>
              </a:rPr>
              <a:t>7. Key (priority) partners</a:t>
            </a:r>
          </a:p>
        </p:txBody>
      </p:sp>
      <p:pic>
        <p:nvPicPr>
          <p:cNvPr id="14" name="Content Placeholder 2">
            <a:extLst>
              <a:ext uri="{FF2B5EF4-FFF2-40B4-BE49-F238E27FC236}">
                <a16:creationId xmlns:a16="http://schemas.microsoft.com/office/drawing/2014/main" id="{6EC936D6-A998-43AA-92BC-129B554E27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8623" y="1800407"/>
            <a:ext cx="5397904" cy="3530606"/>
          </a:xfrm>
          <a:prstGeom prst="rect">
            <a:avLst/>
          </a:prstGeom>
        </p:spPr>
      </p:pic>
      <p:sp>
        <p:nvSpPr>
          <p:cNvPr id="15" name="Csillag: 6 ágú 14">
            <a:extLst>
              <a:ext uri="{FF2B5EF4-FFF2-40B4-BE49-F238E27FC236}">
                <a16:creationId xmlns:a16="http://schemas.microsoft.com/office/drawing/2014/main" id="{1B87B521-5095-45A0-8388-7686F9289057}"/>
              </a:ext>
            </a:extLst>
          </p:cNvPr>
          <p:cNvSpPr/>
          <p:nvPr/>
        </p:nvSpPr>
        <p:spPr>
          <a:xfrm>
            <a:off x="4709160" y="3370882"/>
            <a:ext cx="609600" cy="6096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200" dirty="0"/>
              <a:t>7.</a:t>
            </a:r>
          </a:p>
        </p:txBody>
      </p:sp>
      <p:sp>
        <p:nvSpPr>
          <p:cNvPr id="2" name="Google Shape;94;p1">
            <a:extLst>
              <a:ext uri="{FF2B5EF4-FFF2-40B4-BE49-F238E27FC236}">
                <a16:creationId xmlns:a16="http://schemas.microsoft.com/office/drawing/2014/main" id="{9B779834-1AD5-49E6-8C53-E09D3823FD8A}"/>
              </a:ext>
            </a:extLst>
          </p:cNvPr>
          <p:cNvSpPr/>
          <p:nvPr/>
        </p:nvSpPr>
        <p:spPr>
          <a:xfrm>
            <a:off x="685800" y="21336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pic>
        <p:nvPicPr>
          <p:cNvPr id="3" name="Picture 2">
            <a:extLst>
              <a:ext uri="{FF2B5EF4-FFF2-40B4-BE49-F238E27FC236}">
                <a16:creationId xmlns:a16="http://schemas.microsoft.com/office/drawing/2014/main" id="{2DCABBA3-7C8C-4B32-A6D4-4ACA02C818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8623" y="1711140"/>
            <a:ext cx="5770015" cy="3687668"/>
          </a:xfrm>
          <a:prstGeom prst="rect">
            <a:avLst/>
          </a:prstGeom>
        </p:spPr>
      </p:pic>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7">
              <a:alphaModFix/>
            </a:blip>
            <a:stretch>
              <a:fillRect/>
            </a:stretch>
          </a:blipFill>
          <a:ln>
            <a:noFill/>
          </a:ln>
        </p:spPr>
      </p:sp>
    </p:spTree>
    <p:extLst>
      <p:ext uri="{BB962C8B-B14F-4D97-AF65-F5344CB8AC3E}">
        <p14:creationId xmlns:p14="http://schemas.microsoft.com/office/powerpoint/2010/main" val="1687350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685800" y="990334"/>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1" name="TextBox 4">
            <a:extLst>
              <a:ext uri="{FF2B5EF4-FFF2-40B4-BE49-F238E27FC236}">
                <a16:creationId xmlns:a16="http://schemas.microsoft.com/office/drawing/2014/main" id="{E50C95B2-7D93-49E3-8C3A-811C842E3ECA}"/>
              </a:ext>
            </a:extLst>
          </p:cNvPr>
          <p:cNvSpPr txBox="1"/>
          <p:nvPr/>
        </p:nvSpPr>
        <p:spPr>
          <a:xfrm>
            <a:off x="960160" y="1783268"/>
            <a:ext cx="3063200" cy="3282245"/>
          </a:xfrm>
          <a:prstGeom prst="rect">
            <a:avLst/>
          </a:prstGeom>
          <a:noFill/>
        </p:spPr>
        <p:txBody>
          <a:bodyPr wrap="square" rtlCol="0">
            <a:spAutoFit/>
          </a:bodyPr>
          <a:lstStyle/>
          <a:p>
            <a:pPr marL="213371" indent="-213371">
              <a:spcBef>
                <a:spcPts val="467"/>
              </a:spcBef>
              <a:buClr>
                <a:schemeClr val="accent2"/>
              </a:buClr>
              <a:buSzPct val="60000"/>
              <a:buFont typeface="Wingdings"/>
              <a:buChar char=""/>
            </a:pPr>
            <a:r>
              <a:rPr lang="hu-HU" sz="1733" dirty="0">
                <a:solidFill>
                  <a:schemeClr val="accent3">
                    <a:lumMod val="75000"/>
                  </a:schemeClr>
                </a:solidFill>
              </a:rPr>
              <a:t>How much will all this cost?</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Have I thought of all the costs? (Taxes, contributions, duties, wastage, sick leave, etc.)</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When will these costs arise?</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How can I reduce costs?</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What happens if I can sell less?</a:t>
            </a:r>
          </a:p>
        </p:txBody>
      </p:sp>
      <p:sp>
        <p:nvSpPr>
          <p:cNvPr id="12" name="TextBox 2">
            <a:extLst>
              <a:ext uri="{FF2B5EF4-FFF2-40B4-BE49-F238E27FC236}">
                <a16:creationId xmlns:a16="http://schemas.microsoft.com/office/drawing/2014/main" id="{9C149AF5-14C4-4DC6-BF78-1ABEDB37AE29}"/>
              </a:ext>
            </a:extLst>
          </p:cNvPr>
          <p:cNvSpPr txBox="1"/>
          <p:nvPr/>
        </p:nvSpPr>
        <p:spPr>
          <a:xfrm>
            <a:off x="960160" y="1121241"/>
            <a:ext cx="2333844" cy="420564"/>
          </a:xfrm>
          <a:prstGeom prst="rect">
            <a:avLst/>
          </a:prstGeom>
          <a:noFill/>
        </p:spPr>
        <p:txBody>
          <a:bodyPr wrap="none" rtlCol="0">
            <a:spAutoFit/>
          </a:bodyPr>
          <a:lstStyle/>
          <a:p>
            <a:r>
              <a:rPr lang="hu-HU" sz="2133" b="1" dirty="0">
                <a:solidFill>
                  <a:schemeClr val="accent3">
                    <a:lumMod val="75000"/>
                  </a:schemeClr>
                </a:solidFill>
              </a:rPr>
              <a:t>8. Cost structure</a:t>
            </a:r>
          </a:p>
        </p:txBody>
      </p:sp>
      <p:pic>
        <p:nvPicPr>
          <p:cNvPr id="14" name="Content Placeholder 2">
            <a:extLst>
              <a:ext uri="{FF2B5EF4-FFF2-40B4-BE49-F238E27FC236}">
                <a16:creationId xmlns:a16="http://schemas.microsoft.com/office/drawing/2014/main" id="{6EC936D6-A998-43AA-92BC-129B554E27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8623" y="1800407"/>
            <a:ext cx="5397904" cy="3530606"/>
          </a:xfrm>
          <a:prstGeom prst="rect">
            <a:avLst/>
          </a:prstGeom>
        </p:spPr>
      </p:pic>
      <p:sp>
        <p:nvSpPr>
          <p:cNvPr id="15" name="Csillag: 6 ágú 14">
            <a:extLst>
              <a:ext uri="{FF2B5EF4-FFF2-40B4-BE49-F238E27FC236}">
                <a16:creationId xmlns:a16="http://schemas.microsoft.com/office/drawing/2014/main" id="{1B87B521-5095-45A0-8388-7686F9289057}"/>
              </a:ext>
            </a:extLst>
          </p:cNvPr>
          <p:cNvSpPr/>
          <p:nvPr/>
        </p:nvSpPr>
        <p:spPr>
          <a:xfrm>
            <a:off x="4709160" y="4000802"/>
            <a:ext cx="609600" cy="6096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200" dirty="0"/>
              <a:t>8.</a:t>
            </a:r>
          </a:p>
        </p:txBody>
      </p:sp>
      <p:pic>
        <p:nvPicPr>
          <p:cNvPr id="2" name="Picture 1">
            <a:extLst>
              <a:ext uri="{FF2B5EF4-FFF2-40B4-BE49-F238E27FC236}">
                <a16:creationId xmlns:a16="http://schemas.microsoft.com/office/drawing/2014/main" id="{27E4FFCB-9A98-5EDF-38CB-11AE80DFB9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8623" y="1711140"/>
            <a:ext cx="5770015" cy="3687668"/>
          </a:xfrm>
          <a:prstGeom prst="rect">
            <a:avLst/>
          </a:prstGeom>
        </p:spPr>
      </p:pic>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6">
              <a:alphaModFix/>
            </a:blip>
            <a:stretch>
              <a:fillRect/>
            </a:stretch>
          </a:blipFill>
          <a:ln>
            <a:noFill/>
          </a:ln>
        </p:spPr>
      </p:sp>
      <p:sp>
        <p:nvSpPr>
          <p:cNvPr id="3" name="Google Shape;94;p1">
            <a:extLst>
              <a:ext uri="{FF2B5EF4-FFF2-40B4-BE49-F238E27FC236}">
                <a16:creationId xmlns:a16="http://schemas.microsoft.com/office/drawing/2014/main" id="{ACCC5F02-40AD-05D6-5FB2-8619DF0DB870}"/>
              </a:ext>
            </a:extLst>
          </p:cNvPr>
          <p:cNvSpPr/>
          <p:nvPr/>
        </p:nvSpPr>
        <p:spPr>
          <a:xfrm>
            <a:off x="685800" y="21336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7">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2295565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685800" y="990334"/>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1" name="TextBox 4">
            <a:extLst>
              <a:ext uri="{FF2B5EF4-FFF2-40B4-BE49-F238E27FC236}">
                <a16:creationId xmlns:a16="http://schemas.microsoft.com/office/drawing/2014/main" id="{E50C95B2-7D93-49E3-8C3A-811C842E3ECA}"/>
              </a:ext>
            </a:extLst>
          </p:cNvPr>
          <p:cNvSpPr txBox="1"/>
          <p:nvPr/>
        </p:nvSpPr>
        <p:spPr>
          <a:xfrm>
            <a:off x="960160" y="1783268"/>
            <a:ext cx="3063200" cy="3218125"/>
          </a:xfrm>
          <a:prstGeom prst="rect">
            <a:avLst/>
          </a:prstGeom>
          <a:noFill/>
        </p:spPr>
        <p:txBody>
          <a:bodyPr wrap="square" rtlCol="0">
            <a:spAutoFit/>
          </a:bodyPr>
          <a:lstStyle/>
          <a:p>
            <a:pPr marL="213371" indent="-213371">
              <a:spcBef>
                <a:spcPts val="467"/>
              </a:spcBef>
              <a:buClr>
                <a:schemeClr val="accent2"/>
              </a:buClr>
              <a:buSzPct val="60000"/>
              <a:buFont typeface="Wingdings"/>
              <a:buChar char=""/>
            </a:pPr>
            <a:r>
              <a:rPr lang="hu-HU" sz="1733" dirty="0">
                <a:solidFill>
                  <a:schemeClr val="accent3">
                    <a:lumMod val="75000"/>
                  </a:schemeClr>
                </a:solidFill>
              </a:rPr>
              <a:t>What kind of revenue are we targeting?</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What is the value to my customer, and what price can I set? What </a:t>
            </a:r>
            <a:r>
              <a:rPr lang="hu-HU" sz="1733" dirty="0" err="1">
                <a:solidFill>
                  <a:schemeClr val="accent3">
                    <a:lumMod val="75000"/>
                  </a:schemeClr>
                </a:solidFill>
              </a:rPr>
              <a:t>pricing strategy </a:t>
            </a:r>
            <a:r>
              <a:rPr lang="hu-HU" sz="1733" dirty="0">
                <a:solidFill>
                  <a:schemeClr val="accent3">
                    <a:lumMod val="75000"/>
                  </a:schemeClr>
                </a:solidFill>
              </a:rPr>
              <a:t>should I use?</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How much can I expect to sell?</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What will my total revenue be? Over what time period?</a:t>
            </a:r>
          </a:p>
        </p:txBody>
      </p:sp>
      <p:sp>
        <p:nvSpPr>
          <p:cNvPr id="12" name="TextBox 2">
            <a:extLst>
              <a:ext uri="{FF2B5EF4-FFF2-40B4-BE49-F238E27FC236}">
                <a16:creationId xmlns:a16="http://schemas.microsoft.com/office/drawing/2014/main" id="{9C149AF5-14C4-4DC6-BF78-1ABEDB37AE29}"/>
              </a:ext>
            </a:extLst>
          </p:cNvPr>
          <p:cNvSpPr txBox="1"/>
          <p:nvPr/>
        </p:nvSpPr>
        <p:spPr>
          <a:xfrm>
            <a:off x="960160" y="1121241"/>
            <a:ext cx="1578189" cy="420564"/>
          </a:xfrm>
          <a:prstGeom prst="rect">
            <a:avLst/>
          </a:prstGeom>
          <a:noFill/>
        </p:spPr>
        <p:txBody>
          <a:bodyPr wrap="none" rtlCol="0">
            <a:spAutoFit/>
          </a:bodyPr>
          <a:lstStyle/>
          <a:p>
            <a:r>
              <a:rPr lang="hu-HU" sz="2133" b="1" dirty="0">
                <a:solidFill>
                  <a:schemeClr val="accent3">
                    <a:lumMod val="75000"/>
                  </a:schemeClr>
                </a:solidFill>
              </a:rPr>
              <a:t>9. Revenue</a:t>
            </a:r>
          </a:p>
        </p:txBody>
      </p:sp>
      <p:sp>
        <p:nvSpPr>
          <p:cNvPr id="15" name="Csillag: 6 ágú 14">
            <a:extLst>
              <a:ext uri="{FF2B5EF4-FFF2-40B4-BE49-F238E27FC236}">
                <a16:creationId xmlns:a16="http://schemas.microsoft.com/office/drawing/2014/main" id="{1B87B521-5095-45A0-8388-7686F9289057}"/>
              </a:ext>
            </a:extLst>
          </p:cNvPr>
          <p:cNvSpPr/>
          <p:nvPr/>
        </p:nvSpPr>
        <p:spPr>
          <a:xfrm>
            <a:off x="6995160" y="3970322"/>
            <a:ext cx="609600" cy="6096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200" dirty="0"/>
              <a:t>9.</a:t>
            </a:r>
          </a:p>
        </p:txBody>
      </p:sp>
      <p:sp>
        <p:nvSpPr>
          <p:cNvPr id="2" name="Google Shape;94;p1">
            <a:extLst>
              <a:ext uri="{FF2B5EF4-FFF2-40B4-BE49-F238E27FC236}">
                <a16:creationId xmlns:a16="http://schemas.microsoft.com/office/drawing/2014/main" id="{55BEC6AA-301C-43F8-6E8F-5E7B47B299FA}"/>
              </a:ext>
            </a:extLst>
          </p:cNvPr>
          <p:cNvSpPr/>
          <p:nvPr/>
        </p:nvSpPr>
        <p:spPr>
          <a:xfrm>
            <a:off x="685800" y="21336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pic>
        <p:nvPicPr>
          <p:cNvPr id="4" name="Picture 3">
            <a:extLst>
              <a:ext uri="{FF2B5EF4-FFF2-40B4-BE49-F238E27FC236}">
                <a16:creationId xmlns:a16="http://schemas.microsoft.com/office/drawing/2014/main" id="{DE94DE77-4B19-E4DF-D5F2-43066A4F17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1566" y="1630966"/>
            <a:ext cx="5737861" cy="3586163"/>
          </a:xfrm>
          <a:prstGeom prst="rect">
            <a:avLst/>
          </a:prstGeom>
        </p:spPr>
      </p:pic>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6">
              <a:alphaModFix/>
            </a:blip>
            <a:stretch>
              <a:fillRect/>
            </a:stretch>
          </a:blipFill>
          <a:ln>
            <a:noFill/>
          </a:ln>
        </p:spPr>
      </p:sp>
    </p:spTree>
    <p:extLst>
      <p:ext uri="{BB962C8B-B14F-4D97-AF65-F5344CB8AC3E}">
        <p14:creationId xmlns:p14="http://schemas.microsoft.com/office/powerpoint/2010/main" val="307590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505136" y="230019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1" name="Google Shape;141;p4"/>
          <p:cNvSpPr/>
          <p:nvPr/>
        </p:nvSpPr>
        <p:spPr>
          <a:xfrm>
            <a:off x="444175" y="2137531"/>
            <a:ext cx="11303650" cy="3400387"/>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60950" tIns="60950" rIns="60950" bIns="60950" anchor="ctr" anchorCtr="0">
            <a:noAutofit/>
          </a:bodyPr>
          <a:lstStyle/>
          <a:p>
            <a:endParaRPr sz="1200" dirty="0"/>
          </a:p>
        </p:txBody>
      </p:sp>
      <p:sp>
        <p:nvSpPr>
          <p:cNvPr id="142" name="Google Shape;142;p4"/>
          <p:cNvSpPr txBox="1"/>
          <p:nvPr/>
        </p:nvSpPr>
        <p:spPr>
          <a:xfrm>
            <a:off x="505136" y="1338681"/>
            <a:ext cx="11436908"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1. Customer group: characteristics</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sp>
        <p:nvSpPr>
          <p:cNvPr id="147" name="Google Shape;147;p4"/>
          <p:cNvSpPr/>
          <p:nvPr/>
        </p:nvSpPr>
        <p:spPr>
          <a:xfrm>
            <a:off x="5518141" y="5685845"/>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60950" tIns="60950" rIns="60950" bIns="60950" anchor="ctr" anchorCtr="0">
            <a:noAutofit/>
          </a:bodyPr>
          <a:lstStyle/>
          <a:p>
            <a:endParaRPr sz="1200"/>
          </a:p>
        </p:txBody>
      </p: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pic>
        <p:nvPicPr>
          <p:cNvPr id="13" name="Picture 2">
            <a:extLst>
              <a:ext uri="{FF2B5EF4-FFF2-40B4-BE49-F238E27FC236}">
                <a16:creationId xmlns:a16="http://schemas.microsoft.com/office/drawing/2014/main" id="{1A8FDF76-74E3-4457-95DF-821B22185D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831" y="2664042"/>
            <a:ext cx="10876416" cy="22480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Google Shape;94;p1">
            <a:extLst>
              <a:ext uri="{FF2B5EF4-FFF2-40B4-BE49-F238E27FC236}">
                <a16:creationId xmlns:a16="http://schemas.microsoft.com/office/drawing/2014/main" id="{778A5F3F-7415-51F0-9784-C03C61B3F1BE}"/>
              </a:ext>
            </a:extLst>
          </p:cNvPr>
          <p:cNvSpPr/>
          <p:nvPr/>
        </p:nvSpPr>
        <p:spPr>
          <a:xfrm>
            <a:off x="9593826" y="273313"/>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pic>
        <p:nvPicPr>
          <p:cNvPr id="5" name="Picture 4">
            <a:extLst>
              <a:ext uri="{FF2B5EF4-FFF2-40B4-BE49-F238E27FC236}">
                <a16:creationId xmlns:a16="http://schemas.microsoft.com/office/drawing/2014/main" id="{13289527-854C-F853-E281-345F361582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831" y="2486497"/>
            <a:ext cx="11042280" cy="2702453"/>
          </a:xfrm>
          <a:prstGeom prst="rect">
            <a:avLst/>
          </a:prstGeom>
        </p:spPr>
      </p:pic>
    </p:spTree>
    <p:extLst>
      <p:ext uri="{BB962C8B-B14F-4D97-AF65-F5344CB8AC3E}">
        <p14:creationId xmlns:p14="http://schemas.microsoft.com/office/powerpoint/2010/main" val="1835956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505136" y="230019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1" name="Google Shape;141;p4"/>
          <p:cNvSpPr/>
          <p:nvPr/>
        </p:nvSpPr>
        <p:spPr>
          <a:xfrm>
            <a:off x="383215" y="2065689"/>
            <a:ext cx="11303650" cy="3400387"/>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383215" y="1272553"/>
            <a:ext cx="11650524"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1. Customer group: segmentation</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2" name="Szövegdoboz 1">
            <a:extLst>
              <a:ext uri="{FF2B5EF4-FFF2-40B4-BE49-F238E27FC236}">
                <a16:creationId xmlns:a16="http://schemas.microsoft.com/office/drawing/2014/main" id="{6FD9940E-6E83-4A3A-88BE-E59B4CC1DED7}"/>
              </a:ext>
            </a:extLst>
          </p:cNvPr>
          <p:cNvSpPr txBox="1"/>
          <p:nvPr/>
        </p:nvSpPr>
        <p:spPr>
          <a:xfrm>
            <a:off x="650240" y="2407920"/>
            <a:ext cx="10596880" cy="2492414"/>
          </a:xfrm>
          <a:prstGeom prst="rect">
            <a:avLst/>
          </a:prstGeom>
          <a:noFill/>
        </p:spPr>
        <p:txBody>
          <a:bodyPr wrap="square" rtlCol="0">
            <a:spAutoFit/>
          </a:bodyPr>
          <a:lstStyle/>
          <a:p>
            <a:pPr marL="304815" indent="-304815">
              <a:buFont typeface="Arial" panose="020B0604020202020204" pitchFamily="34" charset="0"/>
              <a:buChar char="•"/>
            </a:pPr>
            <a:r>
              <a:rPr lang="hu-HU" sz="1733" dirty="0">
                <a:solidFill>
                  <a:schemeClr val="bg1"/>
                </a:solidFill>
              </a:rPr>
              <a:t>Brand loyalty: strong, moderate, weak, variable, fickle</a:t>
            </a:r>
          </a:p>
          <a:p>
            <a:pPr marL="304815" indent="-304815">
              <a:buFont typeface="Arial" panose="020B0604020202020204" pitchFamily="34" charset="0"/>
              <a:buChar char="•"/>
            </a:pPr>
            <a:r>
              <a:rPr lang="hu-HU" sz="1733" b="1" dirty="0">
                <a:solidFill>
                  <a:schemeClr val="bg1"/>
                </a:solidFill>
              </a:rPr>
              <a:t>Personality traits</a:t>
            </a:r>
            <a:r>
              <a:rPr lang="hu-HU" sz="1733" dirty="0">
                <a:solidFill>
                  <a:schemeClr val="bg1"/>
                </a:solidFill>
              </a:rPr>
              <a:t>: assuming that consumers with different personalities exhibit differences in product usage</a:t>
            </a:r>
          </a:p>
          <a:p>
            <a:pPr marL="304815" indent="-304815">
              <a:buFont typeface="Arial" panose="020B0604020202020204" pitchFamily="34" charset="0"/>
              <a:buChar char="•"/>
            </a:pPr>
            <a:r>
              <a:rPr lang="hu-HU" sz="1733" b="1" dirty="0">
                <a:solidFill>
                  <a:schemeClr val="bg1"/>
                </a:solidFill>
              </a:rPr>
              <a:t>Product usage</a:t>
            </a:r>
            <a:r>
              <a:rPr lang="hu-HU" sz="1733" dirty="0">
                <a:solidFill>
                  <a:schemeClr val="bg1"/>
                </a:solidFill>
              </a:rPr>
              <a:t>: users (low, high, medium) / non-users (winnable, unwinnable).</a:t>
            </a:r>
          </a:p>
          <a:p>
            <a:pPr marL="304815" indent="-304815">
              <a:buFont typeface="Arial" panose="020B0604020202020204" pitchFamily="34" charset="0"/>
              <a:buChar char="•"/>
            </a:pPr>
            <a:r>
              <a:rPr lang="hu-HU" sz="1733" b="1" dirty="0">
                <a:solidFill>
                  <a:schemeClr val="bg1"/>
                </a:solidFill>
              </a:rPr>
              <a:t>Product benefits</a:t>
            </a:r>
            <a:r>
              <a:rPr lang="hu-HU" sz="1733" dirty="0">
                <a:solidFill>
                  <a:schemeClr val="bg1"/>
                </a:solidFill>
              </a:rPr>
              <a:t>: which product attribute do consumers prefer</a:t>
            </a:r>
          </a:p>
          <a:p>
            <a:pPr marL="304815" indent="-304815">
              <a:buFont typeface="Arial" panose="020B0604020202020204" pitchFamily="34" charset="0"/>
              <a:buChar char="•"/>
            </a:pPr>
            <a:r>
              <a:rPr lang="hu-HU" sz="1733" b="1" dirty="0">
                <a:solidFill>
                  <a:schemeClr val="bg1"/>
                </a:solidFill>
              </a:rPr>
              <a:t>Compromise choice</a:t>
            </a:r>
            <a:r>
              <a:rPr lang="hu-HU" sz="1733" dirty="0">
                <a:solidFill>
                  <a:schemeClr val="bg1"/>
                </a:solidFill>
              </a:rPr>
              <a:t>: when product benefits are equally important, consumers tend to choose intermediate solutions</a:t>
            </a:r>
          </a:p>
          <a:p>
            <a:pPr marL="304815" indent="-304815">
              <a:buFont typeface="Arial" panose="020B0604020202020204" pitchFamily="34" charset="0"/>
              <a:buChar char="•"/>
            </a:pPr>
            <a:r>
              <a:rPr lang="hu-HU" sz="1733" b="1" dirty="0">
                <a:solidFill>
                  <a:schemeClr val="bg1"/>
                </a:solidFill>
              </a:rPr>
              <a:t>By stages of the purchasing process </a:t>
            </a:r>
            <a:r>
              <a:rPr lang="hu-HU" sz="1733" dirty="0">
                <a:solidFill>
                  <a:schemeClr val="bg1"/>
                </a:solidFill>
              </a:rPr>
              <a:t>(relating to the specific product/service): not aware / aware / well-informed / interested / desiring it / wanting to buy it</a:t>
            </a:r>
          </a:p>
        </p:txBody>
      </p:sp>
      <p:sp>
        <p:nvSpPr>
          <p:cNvPr id="3" name="Google Shape;94;p1">
            <a:extLst>
              <a:ext uri="{FF2B5EF4-FFF2-40B4-BE49-F238E27FC236}">
                <a16:creationId xmlns:a16="http://schemas.microsoft.com/office/drawing/2014/main" id="{55B095AF-BC58-DAAA-45C5-6C4D57C53B3D}"/>
              </a:ext>
            </a:extLst>
          </p:cNvPr>
          <p:cNvSpPr/>
          <p:nvPr/>
        </p:nvSpPr>
        <p:spPr>
          <a:xfrm>
            <a:off x="9593826" y="273313"/>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136111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505136" y="230019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5699322" y="900064"/>
            <a:ext cx="6242539"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1. Customer group: understanding</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9" name="Rectangle 2">
            <a:extLst>
              <a:ext uri="{FF2B5EF4-FFF2-40B4-BE49-F238E27FC236}">
                <a16:creationId xmlns:a16="http://schemas.microsoft.com/office/drawing/2014/main" id="{B4F53446-01D2-4746-9D18-4DA6DD68A0EC}"/>
              </a:ext>
            </a:extLst>
          </p:cNvPr>
          <p:cNvSpPr/>
          <p:nvPr/>
        </p:nvSpPr>
        <p:spPr>
          <a:xfrm>
            <a:off x="6199559" y="1615447"/>
            <a:ext cx="5568619" cy="954107"/>
          </a:xfrm>
          <a:prstGeom prst="rect">
            <a:avLst/>
          </a:prstGeom>
        </p:spPr>
        <p:txBody>
          <a:bodyPr wrap="square">
            <a:spAutoFit/>
          </a:bodyPr>
          <a:lstStyle/>
          <a:p>
            <a:pPr algn="ctr"/>
            <a:r>
              <a:rPr lang="hu-HU" sz="1600" dirty="0">
                <a:solidFill>
                  <a:prstClr val="black"/>
                </a:solidFill>
              </a:rPr>
              <a:t>To gain a deeper understanding of our customers and estimate their numbers, we often need to conduct research!</a:t>
            </a:r>
          </a:p>
          <a:p>
            <a:endParaRPr lang="hu-HU" sz="1200" dirty="0">
              <a:solidFill>
                <a:prstClr val="black"/>
              </a:solidFill>
            </a:endParaRPr>
          </a:p>
          <a:p>
            <a:endParaRPr lang="hu-HU" sz="1200" dirty="0">
              <a:solidFill>
                <a:prstClr val="black"/>
              </a:solidFill>
            </a:endParaRPr>
          </a:p>
        </p:txBody>
      </p:sp>
      <p:sp>
        <p:nvSpPr>
          <p:cNvPr id="10" name="Rounded Rectangle 3">
            <a:extLst>
              <a:ext uri="{FF2B5EF4-FFF2-40B4-BE49-F238E27FC236}">
                <a16:creationId xmlns:a16="http://schemas.microsoft.com/office/drawing/2014/main" id="{75DA38A1-56A1-456C-B1C6-91E34FA53625}"/>
              </a:ext>
            </a:extLst>
          </p:cNvPr>
          <p:cNvSpPr/>
          <p:nvPr/>
        </p:nvSpPr>
        <p:spPr>
          <a:xfrm>
            <a:off x="6658492" y="2735527"/>
            <a:ext cx="2109849"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solidFill>
                  <a:prstClr val="white"/>
                </a:solidFill>
              </a:rPr>
              <a:t>Online research</a:t>
            </a:r>
          </a:p>
        </p:txBody>
      </p:sp>
      <p:sp>
        <p:nvSpPr>
          <p:cNvPr id="11" name="Rounded Rectangle 10">
            <a:extLst>
              <a:ext uri="{FF2B5EF4-FFF2-40B4-BE49-F238E27FC236}">
                <a16:creationId xmlns:a16="http://schemas.microsoft.com/office/drawing/2014/main" id="{493C80E4-3210-4216-A599-B555CA15E259}"/>
              </a:ext>
            </a:extLst>
          </p:cNvPr>
          <p:cNvSpPr/>
          <p:nvPr/>
        </p:nvSpPr>
        <p:spPr>
          <a:xfrm>
            <a:off x="9488422" y="2712687"/>
            <a:ext cx="2109849"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solidFill>
                  <a:prstClr val="white"/>
                </a:solidFill>
              </a:rPr>
              <a:t>Analysis of statistical data</a:t>
            </a:r>
          </a:p>
        </p:txBody>
      </p:sp>
      <p:sp>
        <p:nvSpPr>
          <p:cNvPr id="12" name="Rounded Rectangle 11">
            <a:extLst>
              <a:ext uri="{FF2B5EF4-FFF2-40B4-BE49-F238E27FC236}">
                <a16:creationId xmlns:a16="http://schemas.microsoft.com/office/drawing/2014/main" id="{9D157F97-B8D8-4244-A1BF-3D7FBF62A688}"/>
              </a:ext>
            </a:extLst>
          </p:cNvPr>
          <p:cNvSpPr/>
          <p:nvPr/>
        </p:nvSpPr>
        <p:spPr>
          <a:xfrm>
            <a:off x="6658492" y="3503613"/>
            <a:ext cx="2109849"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solidFill>
                  <a:prstClr val="white"/>
                </a:solidFill>
              </a:rPr>
              <a:t>Questionnaires (online)</a:t>
            </a:r>
          </a:p>
        </p:txBody>
      </p:sp>
      <p:sp>
        <p:nvSpPr>
          <p:cNvPr id="13" name="Rounded Rectangle 12">
            <a:extLst>
              <a:ext uri="{FF2B5EF4-FFF2-40B4-BE49-F238E27FC236}">
                <a16:creationId xmlns:a16="http://schemas.microsoft.com/office/drawing/2014/main" id="{85304238-6E83-4CC3-B67E-DE71C807EC22}"/>
              </a:ext>
            </a:extLst>
          </p:cNvPr>
          <p:cNvSpPr/>
          <p:nvPr/>
        </p:nvSpPr>
        <p:spPr>
          <a:xfrm>
            <a:off x="9488422" y="3503613"/>
            <a:ext cx="2109849"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solidFill>
                  <a:prstClr val="white"/>
                </a:solidFill>
              </a:rPr>
              <a:t>Joining online groups</a:t>
            </a:r>
          </a:p>
        </p:txBody>
      </p:sp>
      <p:sp>
        <p:nvSpPr>
          <p:cNvPr id="14" name="Rounded Rectangle 13">
            <a:extLst>
              <a:ext uri="{FF2B5EF4-FFF2-40B4-BE49-F238E27FC236}">
                <a16:creationId xmlns:a16="http://schemas.microsoft.com/office/drawing/2014/main" id="{AE2F215C-C40B-4450-AC79-A8098025A8DF}"/>
              </a:ext>
            </a:extLst>
          </p:cNvPr>
          <p:cNvSpPr/>
          <p:nvPr/>
        </p:nvSpPr>
        <p:spPr>
          <a:xfrm>
            <a:off x="6636913" y="4271698"/>
            <a:ext cx="2109849"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solidFill>
                  <a:prstClr val="white"/>
                </a:solidFill>
              </a:rPr>
              <a:t>Participant observation</a:t>
            </a:r>
          </a:p>
        </p:txBody>
      </p:sp>
      <p:sp>
        <p:nvSpPr>
          <p:cNvPr id="15" name="Rounded Rectangle 14">
            <a:extLst>
              <a:ext uri="{FF2B5EF4-FFF2-40B4-BE49-F238E27FC236}">
                <a16:creationId xmlns:a16="http://schemas.microsoft.com/office/drawing/2014/main" id="{1771620E-2A6A-4028-A92E-9498F21AE102}"/>
              </a:ext>
            </a:extLst>
          </p:cNvPr>
          <p:cNvSpPr/>
          <p:nvPr/>
        </p:nvSpPr>
        <p:spPr>
          <a:xfrm>
            <a:off x="9488422" y="4271698"/>
            <a:ext cx="2109849"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solidFill>
                  <a:prstClr val="white"/>
                </a:solidFill>
              </a:rPr>
              <a:t>Interviews</a:t>
            </a:r>
          </a:p>
        </p:txBody>
      </p:sp>
      <p:sp>
        <p:nvSpPr>
          <p:cNvPr id="16" name="Rounded Rectangle 15">
            <a:extLst>
              <a:ext uri="{FF2B5EF4-FFF2-40B4-BE49-F238E27FC236}">
                <a16:creationId xmlns:a16="http://schemas.microsoft.com/office/drawing/2014/main" id="{92D7E084-4B84-46FD-97EC-44DDB7FE95C2}"/>
              </a:ext>
            </a:extLst>
          </p:cNvPr>
          <p:cNvSpPr/>
          <p:nvPr/>
        </p:nvSpPr>
        <p:spPr>
          <a:xfrm>
            <a:off x="7904246" y="4960775"/>
            <a:ext cx="2109849"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solidFill>
                  <a:prstClr val="white"/>
                </a:solidFill>
              </a:rPr>
              <a:t>Focus group interviews</a:t>
            </a:r>
          </a:p>
        </p:txBody>
      </p:sp>
      <p:sp>
        <p:nvSpPr>
          <p:cNvPr id="3" name="Szövegdoboz 2">
            <a:extLst>
              <a:ext uri="{FF2B5EF4-FFF2-40B4-BE49-F238E27FC236}">
                <a16:creationId xmlns:a16="http://schemas.microsoft.com/office/drawing/2014/main" id="{578E1F4E-2745-48A2-A52B-90582578CDCF}"/>
              </a:ext>
            </a:extLst>
          </p:cNvPr>
          <p:cNvSpPr txBox="1"/>
          <p:nvPr/>
        </p:nvSpPr>
        <p:spPr>
          <a:xfrm>
            <a:off x="396240" y="6228080"/>
            <a:ext cx="6167117" cy="276999"/>
          </a:xfrm>
          <a:prstGeom prst="rect">
            <a:avLst/>
          </a:prstGeom>
          <a:noFill/>
        </p:spPr>
        <p:txBody>
          <a:bodyPr wrap="square" rtlCol="0">
            <a:spAutoFit/>
          </a:bodyPr>
          <a:lstStyle/>
          <a:p>
            <a:r>
              <a:rPr lang="hu-HU" sz="1200" dirty="0"/>
              <a:t>Source: https://www.sitecentre.com.au/blog/how-to-create-a-user-persona</a:t>
            </a:r>
          </a:p>
        </p:txBody>
      </p:sp>
      <p:pic>
        <p:nvPicPr>
          <p:cNvPr id="5" name="Kép 4">
            <a:extLst>
              <a:ext uri="{FF2B5EF4-FFF2-40B4-BE49-F238E27FC236}">
                <a16:creationId xmlns:a16="http://schemas.microsoft.com/office/drawing/2014/main" id="{6FE02457-58FA-4167-9B07-A548877C698B}"/>
              </a:ext>
            </a:extLst>
          </p:cNvPr>
          <p:cNvPicPr>
            <a:picLocks noChangeAspect="1"/>
          </p:cNvPicPr>
          <p:nvPr/>
        </p:nvPicPr>
        <p:blipFill>
          <a:blip r:embed="rId4"/>
          <a:stretch>
            <a:fillRect/>
          </a:stretch>
        </p:blipFill>
        <p:spPr>
          <a:xfrm>
            <a:off x="876767" y="2396841"/>
            <a:ext cx="4822555" cy="2712687"/>
          </a:xfrm>
          <a:prstGeom prst="rect">
            <a:avLst/>
          </a:prstGeom>
        </p:spPr>
      </p:pic>
      <p:graphicFrame>
        <p:nvGraphicFramePr>
          <p:cNvPr id="6" name="Diagram 5">
            <a:extLst>
              <a:ext uri="{FF2B5EF4-FFF2-40B4-BE49-F238E27FC236}">
                <a16:creationId xmlns:a16="http://schemas.microsoft.com/office/drawing/2014/main" id="{C67522F2-5E62-4512-AE87-2CEB68367F7E}"/>
              </a:ext>
            </a:extLst>
          </p:cNvPr>
          <p:cNvGraphicFramePr/>
          <p:nvPr/>
        </p:nvGraphicFramePr>
        <p:xfrm>
          <a:off x="380822" y="327595"/>
          <a:ext cx="5568619" cy="150996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Google Shape;94;p1">
            <a:extLst>
              <a:ext uri="{FF2B5EF4-FFF2-40B4-BE49-F238E27FC236}">
                <a16:creationId xmlns:a16="http://schemas.microsoft.com/office/drawing/2014/main" id="{207965B5-A093-FDC5-161B-66019D3FCFAF}"/>
              </a:ext>
            </a:extLst>
          </p:cNvPr>
          <p:cNvSpPr/>
          <p:nvPr/>
        </p:nvSpPr>
        <p:spPr>
          <a:xfrm>
            <a:off x="9593826" y="273313"/>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10">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2832728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505136" y="230019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659788" y="415401"/>
            <a:ext cx="5640020" cy="85754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1. Customer group: understanding, profiling – EMPATHY MAP</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2" name="Google Shape;94;p1">
            <a:extLst>
              <a:ext uri="{FF2B5EF4-FFF2-40B4-BE49-F238E27FC236}">
                <a16:creationId xmlns:a16="http://schemas.microsoft.com/office/drawing/2014/main" id="{F5DCC104-FA0F-A958-A8E9-A10F7EC6B075}"/>
              </a:ext>
            </a:extLst>
          </p:cNvPr>
          <p:cNvSpPr/>
          <p:nvPr/>
        </p:nvSpPr>
        <p:spPr>
          <a:xfrm>
            <a:off x="9593826" y="273313"/>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pic>
        <p:nvPicPr>
          <p:cNvPr id="4" name="Picture 3">
            <a:extLst>
              <a:ext uri="{FF2B5EF4-FFF2-40B4-BE49-F238E27FC236}">
                <a16:creationId xmlns:a16="http://schemas.microsoft.com/office/drawing/2014/main" id="{6466C53A-10B8-DA78-410C-D33C08E346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3449" y="1671483"/>
            <a:ext cx="7845101" cy="5186517"/>
          </a:xfrm>
          <a:prstGeom prst="rect">
            <a:avLst/>
          </a:prstGeom>
        </p:spPr>
      </p:pic>
    </p:spTree>
    <p:extLst>
      <p:ext uri="{BB962C8B-B14F-4D97-AF65-F5344CB8AC3E}">
        <p14:creationId xmlns:p14="http://schemas.microsoft.com/office/powerpoint/2010/main" val="3131168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Google Shape;155;p5"/>
          <p:cNvSpPr/>
          <p:nvPr/>
        </p:nvSpPr>
        <p:spPr>
          <a:xfrm>
            <a:off x="5486272" y="3210499"/>
            <a:ext cx="2126913" cy="2961701"/>
          </a:xfrm>
          <a:custGeom>
            <a:avLst/>
            <a:gdLst/>
            <a:ahLst/>
            <a:cxnLst/>
            <a:rect l="l" t="t" r="r" b="b"/>
            <a:pathLst>
              <a:path w="6350000" h="9525000" extrusionOk="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3">
              <a:alphaModFix/>
            </a:blip>
            <a:stretch>
              <a:fillRect l="-62353" r="-62350"/>
            </a:stretch>
          </a:blipFill>
          <a:ln>
            <a:noFill/>
          </a:ln>
        </p:spPr>
        <p:txBody>
          <a:bodyPr spcFirstLastPara="1" wrap="square" lIns="60950" tIns="60950" rIns="60950" bIns="60950" anchor="ctr" anchorCtr="0">
            <a:noAutofit/>
          </a:bodyPr>
          <a:lstStyle/>
          <a:p>
            <a:endParaRPr sz="1200"/>
          </a:p>
        </p:txBody>
      </p:sp>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58" name="Google Shape;158;p5"/>
          <p:cNvSpPr/>
          <p:nvPr/>
        </p:nvSpPr>
        <p:spPr>
          <a:xfrm>
            <a:off x="685800" y="5631755"/>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61" name="Google Shape;161;p5"/>
          <p:cNvSpPr txBox="1"/>
          <p:nvPr/>
        </p:nvSpPr>
        <p:spPr>
          <a:xfrm>
            <a:off x="182880" y="2001308"/>
            <a:ext cx="3306512" cy="1169551"/>
          </a:xfrm>
          <a:prstGeom prst="rect">
            <a:avLst/>
          </a:prstGeom>
          <a:noFill/>
          <a:ln>
            <a:noFill/>
          </a:ln>
        </p:spPr>
        <p:txBody>
          <a:bodyPr spcFirstLastPara="1" wrap="square" lIns="0" tIns="0" rIns="0" bIns="0" anchor="t" anchorCtr="0">
            <a:spAutoFit/>
          </a:bodyPr>
          <a:lstStyle/>
          <a:p>
            <a:pPr>
              <a:lnSpc>
                <a:spcPct val="95000"/>
              </a:lnSpc>
            </a:pPr>
            <a:r>
              <a:rPr lang="hu-HU" sz="4000" b="1" dirty="0">
                <a:solidFill>
                  <a:srgbClr val="141414"/>
                </a:solidFill>
                <a:latin typeface="Nunito Sans Black"/>
                <a:ea typeface="Nunito Sans Black"/>
                <a:cs typeface="Nunito Sans Black"/>
                <a:sym typeface="Nunito Sans Black"/>
              </a:rPr>
              <a:t>2. Value proposition</a:t>
            </a:r>
            <a:endParaRPr sz="4000" dirty="0"/>
          </a:p>
        </p:txBody>
      </p:sp>
      <p:sp>
        <p:nvSpPr>
          <p:cNvPr id="162" name="Google Shape;162;p5"/>
          <p:cNvSpPr txBox="1"/>
          <p:nvPr/>
        </p:nvSpPr>
        <p:spPr>
          <a:xfrm>
            <a:off x="275239" y="3345152"/>
            <a:ext cx="4638040" cy="1871474"/>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sym typeface="Nunito Sans"/>
              </a:rPr>
              <a:t>What does my product/service mean to the customer? </a:t>
            </a:r>
          </a:p>
          <a:p>
            <a:pPr>
              <a:lnSpc>
                <a:spcPct val="94972"/>
              </a:lnSpc>
            </a:pPr>
            <a:endParaRPr lang="hu-HU" sz="2400" b="1" dirty="0">
              <a:solidFill>
                <a:srgbClr val="487307"/>
              </a:solidFill>
              <a:latin typeface="Nunito Sans"/>
              <a:sym typeface="Nunito Sans"/>
            </a:endParaRPr>
          </a:p>
          <a:p>
            <a:pPr algn="just">
              <a:lnSpc>
                <a:spcPct val="94972"/>
              </a:lnSpc>
            </a:pPr>
            <a:r>
              <a:rPr lang="hu-HU" sz="1467" dirty="0"/>
              <a:t>Value proposition: the set of characteristics why </a:t>
            </a:r>
            <a:r>
              <a:rPr lang="hu-HU" sz="1467" b="1" dirty="0"/>
              <a:t>customers </a:t>
            </a:r>
          </a:p>
          <a:p>
            <a:pPr algn="just">
              <a:lnSpc>
                <a:spcPct val="94972"/>
              </a:lnSpc>
            </a:pPr>
            <a:r>
              <a:rPr lang="hu-HU" sz="1467" b="1" dirty="0"/>
              <a:t>1. will buy </a:t>
            </a:r>
          </a:p>
          <a:p>
            <a:pPr algn="just">
              <a:lnSpc>
                <a:spcPct val="94972"/>
              </a:lnSpc>
            </a:pPr>
            <a:r>
              <a:rPr lang="hu-HU" sz="1467" b="1" dirty="0"/>
              <a:t>2. will buy our product. </a:t>
            </a:r>
          </a:p>
          <a:p>
            <a:pPr>
              <a:lnSpc>
                <a:spcPct val="94972"/>
              </a:lnSpc>
            </a:pPr>
            <a:endParaRPr sz="1200" dirty="0"/>
          </a:p>
        </p:txBody>
      </p:sp>
      <p:pic>
        <p:nvPicPr>
          <p:cNvPr id="3" name="Kép 2">
            <a:extLst>
              <a:ext uri="{FF2B5EF4-FFF2-40B4-BE49-F238E27FC236}">
                <a16:creationId xmlns:a16="http://schemas.microsoft.com/office/drawing/2014/main" id="{A4AACD60-65D5-40B7-A0EC-6333B0BC9624}"/>
              </a:ext>
            </a:extLst>
          </p:cNvPr>
          <p:cNvPicPr>
            <a:picLocks noChangeAspect="1"/>
          </p:cNvPicPr>
          <p:nvPr/>
        </p:nvPicPr>
        <p:blipFill>
          <a:blip r:embed="rId5"/>
          <a:stretch>
            <a:fillRect/>
          </a:stretch>
        </p:blipFill>
        <p:spPr>
          <a:xfrm>
            <a:off x="3193100" y="154745"/>
            <a:ext cx="3902152" cy="2602735"/>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Szövegdoboz 3">
            <a:extLst>
              <a:ext uri="{FF2B5EF4-FFF2-40B4-BE49-F238E27FC236}">
                <a16:creationId xmlns:a16="http://schemas.microsoft.com/office/drawing/2014/main" id="{BBEBEA13-F363-4143-9C55-3806B5AED2DD}"/>
              </a:ext>
            </a:extLst>
          </p:cNvPr>
          <p:cNvSpPr txBox="1"/>
          <p:nvPr/>
        </p:nvSpPr>
        <p:spPr>
          <a:xfrm>
            <a:off x="3250605" y="6328272"/>
            <a:ext cx="2349272" cy="461665"/>
          </a:xfrm>
          <a:prstGeom prst="rect">
            <a:avLst/>
          </a:prstGeom>
          <a:noFill/>
        </p:spPr>
        <p:txBody>
          <a:bodyPr wrap="square" rtlCol="0">
            <a:spAutoFit/>
          </a:bodyPr>
          <a:lstStyle/>
          <a:p>
            <a:r>
              <a:rPr lang="hu-HU" sz="1200" dirty="0"/>
              <a:t>Source: nak.hu, agroinform.hu</a:t>
            </a:r>
          </a:p>
          <a:p>
            <a:r>
              <a:rPr lang="hu-HU" sz="1200" dirty="0"/>
              <a:t>mezesgergo.hu</a:t>
            </a:r>
          </a:p>
        </p:txBody>
      </p:sp>
      <p:pic>
        <p:nvPicPr>
          <p:cNvPr id="6" name="Kép 5">
            <a:extLst>
              <a:ext uri="{FF2B5EF4-FFF2-40B4-BE49-F238E27FC236}">
                <a16:creationId xmlns:a16="http://schemas.microsoft.com/office/drawing/2014/main" id="{E63B6241-DC34-4E8C-A5FC-3C9E3B00F05A}"/>
              </a:ext>
            </a:extLst>
          </p:cNvPr>
          <p:cNvPicPr>
            <a:picLocks noChangeAspect="1"/>
          </p:cNvPicPr>
          <p:nvPr/>
        </p:nvPicPr>
        <p:blipFill>
          <a:blip r:embed="rId6"/>
          <a:stretch>
            <a:fillRect/>
          </a:stretch>
        </p:blipFill>
        <p:spPr>
          <a:xfrm>
            <a:off x="8493013" y="254333"/>
            <a:ext cx="2266959" cy="3022612"/>
          </a:xfrm>
          <a:prstGeom prst="rect">
            <a:avLst/>
          </a:prstGeom>
          <a:effectLst>
            <a:outerShdw blurRad="50800" dist="38100" dir="2700000" algn="tl" rotWithShape="0">
              <a:prstClr val="black">
                <a:alpha val="40000"/>
              </a:prstClr>
            </a:outerShdw>
          </a:effectLst>
        </p:spPr>
      </p:pic>
      <p:pic>
        <p:nvPicPr>
          <p:cNvPr id="9" name="Kép 8">
            <a:extLst>
              <a:ext uri="{FF2B5EF4-FFF2-40B4-BE49-F238E27FC236}">
                <a16:creationId xmlns:a16="http://schemas.microsoft.com/office/drawing/2014/main" id="{BD4BDB94-457D-4874-9A8A-0F621C30E3A8}"/>
              </a:ext>
            </a:extLst>
          </p:cNvPr>
          <p:cNvPicPr>
            <a:picLocks noChangeAspect="1"/>
          </p:cNvPicPr>
          <p:nvPr/>
        </p:nvPicPr>
        <p:blipFill>
          <a:blip r:embed="rId7"/>
          <a:stretch>
            <a:fillRect/>
          </a:stretch>
        </p:blipFill>
        <p:spPr>
          <a:xfrm>
            <a:off x="8501337" y="3581056"/>
            <a:ext cx="3126093" cy="3182281"/>
          </a:xfrm>
          <a:prstGeom prst="rect">
            <a:avLst/>
          </a:prstGeom>
        </p:spPr>
      </p:pic>
      <p:sp>
        <p:nvSpPr>
          <p:cNvPr id="2" name="Google Shape;94;p1">
            <a:extLst>
              <a:ext uri="{FF2B5EF4-FFF2-40B4-BE49-F238E27FC236}">
                <a16:creationId xmlns:a16="http://schemas.microsoft.com/office/drawing/2014/main" id="{C498A5FE-0B91-B69B-6C73-68E9EB2F1A99}"/>
              </a:ext>
            </a:extLst>
          </p:cNvPr>
          <p:cNvSpPr/>
          <p:nvPr/>
        </p:nvSpPr>
        <p:spPr>
          <a:xfrm>
            <a:off x="5599877" y="6306319"/>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8">
              <a:alphaModFix/>
              <a:extLst>
                <a:ext uri="{28A0092B-C50C-407E-A947-70E740481C1C}">
                  <a14:useLocalDpi xmlns:a14="http://schemas.microsoft.com/office/drawing/2010/main" val="0"/>
                </a:ext>
              </a:extLst>
            </a:blip>
            <a:stretch>
              <a:fillRect/>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txBody>
          <a:bodyPr/>
          <a:lstStyle/>
          <a:p>
            <a:endParaRPr lang="hu-HU" sz="1200"/>
          </a:p>
        </p:txBody>
      </p:sp>
      <p:sp>
        <p:nvSpPr>
          <p:cNvPr id="105" name="Google Shape;105;p2"/>
          <p:cNvSpPr/>
          <p:nvPr/>
        </p:nvSpPr>
        <p:spPr>
          <a:xfrm>
            <a:off x="685800" y="924628"/>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08" name="Google Shape;108;p2"/>
          <p:cNvSpPr/>
          <p:nvPr/>
        </p:nvSpPr>
        <p:spPr>
          <a:xfrm>
            <a:off x="1396526" y="3775079"/>
            <a:ext cx="2057396" cy="820999"/>
          </a:xfrm>
          <a:custGeom>
            <a:avLst/>
            <a:gdLst/>
            <a:ahLst/>
            <a:cxnLst/>
            <a:rect l="l" t="t" r="r" b="b"/>
            <a:pathLst>
              <a:path w="4147190" h="1729733" extrusionOk="0">
                <a:moveTo>
                  <a:pt x="0" y="0"/>
                </a:moveTo>
                <a:lnTo>
                  <a:pt x="4147190" y="0"/>
                </a:lnTo>
                <a:lnTo>
                  <a:pt x="4147190" y="1729733"/>
                </a:lnTo>
                <a:lnTo>
                  <a:pt x="0" y="1729733"/>
                </a:lnTo>
                <a:lnTo>
                  <a:pt x="0" y="0"/>
                </a:lnTo>
                <a:close/>
              </a:path>
            </a:pathLst>
          </a:custGeom>
          <a:blipFill rotWithShape="1">
            <a:blip r:embed="rId4">
              <a:alphaModFix/>
            </a:blip>
            <a:stretch>
              <a:fillRect/>
            </a:stretch>
          </a:blipFill>
          <a:ln>
            <a:noFill/>
          </a:ln>
        </p:spPr>
        <p:txBody>
          <a:bodyPr/>
          <a:lstStyle/>
          <a:p>
            <a:endParaRPr lang="hu-HU" sz="1200"/>
          </a:p>
        </p:txBody>
      </p:sp>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txBody>
          <a:bodyPr/>
          <a:lstStyle/>
          <a:p>
            <a:endParaRPr lang="hu-HU" sz="1200"/>
          </a:p>
        </p:txBody>
      </p:sp>
      <p:sp>
        <p:nvSpPr>
          <p:cNvPr id="112" name="Google Shape;112;p2"/>
          <p:cNvSpPr txBox="1"/>
          <p:nvPr/>
        </p:nvSpPr>
        <p:spPr>
          <a:xfrm>
            <a:off x="6095249" y="3424214"/>
            <a:ext cx="4235721" cy="350865"/>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ea typeface="Nunito Sans"/>
                <a:cs typeface="Nunito Sans"/>
                <a:sym typeface="Nunito Sans"/>
              </a:rPr>
              <a:t>Presented by</a:t>
            </a:r>
            <a:r>
              <a:rPr lang="en-US" sz="2400" b="1" dirty="0">
                <a:solidFill>
                  <a:srgbClr val="487307"/>
                </a:solidFill>
                <a:latin typeface="Nunito Sans"/>
                <a:ea typeface="Nunito Sans"/>
                <a:cs typeface="Nunito Sans"/>
                <a:sym typeface="Nunito Sans"/>
              </a:rPr>
              <a:t>:</a:t>
            </a:r>
            <a:endParaRPr sz="1200" dirty="0"/>
          </a:p>
        </p:txBody>
      </p:sp>
      <p:sp>
        <p:nvSpPr>
          <p:cNvPr id="113" name="Google Shape;113;p2"/>
          <p:cNvSpPr txBox="1"/>
          <p:nvPr/>
        </p:nvSpPr>
        <p:spPr>
          <a:xfrm>
            <a:off x="1304926" y="1587904"/>
            <a:ext cx="4235721" cy="350865"/>
          </a:xfrm>
          <a:prstGeom prst="rect">
            <a:avLst/>
          </a:prstGeom>
          <a:noFill/>
          <a:ln>
            <a:noFill/>
          </a:ln>
        </p:spPr>
        <p:txBody>
          <a:bodyPr spcFirstLastPara="1" wrap="square" lIns="0" tIns="0" rIns="0" bIns="0" anchor="t" anchorCtr="0">
            <a:spAutoFit/>
          </a:bodyPr>
          <a:lstStyle/>
          <a:p>
            <a:pPr>
              <a:lnSpc>
                <a:spcPct val="94972"/>
              </a:lnSpc>
            </a:pPr>
            <a:r>
              <a:rPr lang="en-US" sz="2400" b="1" dirty="0">
                <a:solidFill>
                  <a:srgbClr val="487307"/>
                </a:solidFill>
                <a:latin typeface="Nunito Sans"/>
                <a:ea typeface="Nunito Sans"/>
                <a:cs typeface="Nunito Sans"/>
                <a:sym typeface="Nunito Sans"/>
              </a:rPr>
              <a:t>LEAP </a:t>
            </a:r>
            <a:r>
              <a:rPr lang="hu-HU" sz="2400" b="1" dirty="0">
                <a:solidFill>
                  <a:srgbClr val="487307"/>
                </a:solidFill>
                <a:latin typeface="Nunito Sans"/>
                <a:ea typeface="Nunito Sans"/>
                <a:cs typeface="Nunito Sans"/>
                <a:sym typeface="Nunito Sans"/>
              </a:rPr>
              <a:t>partnership</a:t>
            </a:r>
            <a:r>
              <a:rPr lang="en-US" sz="2400" b="1" dirty="0">
                <a:solidFill>
                  <a:srgbClr val="487307"/>
                </a:solidFill>
                <a:latin typeface="Nunito Sans"/>
                <a:ea typeface="Nunito Sans"/>
                <a:cs typeface="Nunito Sans"/>
                <a:sym typeface="Nunito Sans"/>
              </a:rPr>
              <a:t>:</a:t>
            </a:r>
            <a:endParaRPr sz="1200" dirty="0"/>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6029" y="2558459"/>
            <a:ext cx="1466851" cy="1466851"/>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9849" y="2047555"/>
            <a:ext cx="1881365" cy="1353136"/>
          </a:xfrm>
          <a:prstGeom prst="rect">
            <a:avLst/>
          </a:prstGeom>
        </p:spPr>
      </p:pic>
      <p:sp>
        <p:nvSpPr>
          <p:cNvPr id="4" name="TextBox 3"/>
          <p:cNvSpPr txBox="1"/>
          <p:nvPr/>
        </p:nvSpPr>
        <p:spPr>
          <a:xfrm>
            <a:off x="6029326" y="4025310"/>
            <a:ext cx="5334000" cy="461665"/>
          </a:xfrm>
          <a:prstGeom prst="rect">
            <a:avLst/>
          </a:prstGeom>
          <a:noFill/>
        </p:spPr>
        <p:txBody>
          <a:bodyPr wrap="square" rtlCol="0">
            <a:spAutoFit/>
          </a:bodyPr>
          <a:lstStyle/>
          <a:p>
            <a:pPr lvl="0"/>
            <a:r>
              <a:rPr lang="en-GB" sz="2400" b="1" dirty="0">
                <a:solidFill>
                  <a:srgbClr val="487307"/>
                </a:solidFill>
                <a:latin typeface="Nunito Sans"/>
                <a:ea typeface="Nunito Sans"/>
                <a:cs typeface="Nunito Sans"/>
              </a:rPr>
              <a:t>ZSUZSANNA SÁNDOR-MAJOROS</a:t>
            </a:r>
          </a:p>
        </p:txBody>
      </p:sp>
      <p:sp>
        <p:nvSpPr>
          <p:cNvPr id="5" name="Google Shape;94;p1">
            <a:extLst>
              <a:ext uri="{FF2B5EF4-FFF2-40B4-BE49-F238E27FC236}">
                <a16:creationId xmlns:a16="http://schemas.microsoft.com/office/drawing/2014/main" id="{23394F67-F955-9EE8-4E8E-D5C151A2BA64}"/>
              </a:ext>
            </a:extLst>
          </p:cNvPr>
          <p:cNvSpPr/>
          <p:nvPr/>
        </p:nvSpPr>
        <p:spPr>
          <a:xfrm>
            <a:off x="685800" y="358054"/>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8">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1657738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58" name="Google Shape;158;p5"/>
          <p:cNvSpPr/>
          <p:nvPr/>
        </p:nvSpPr>
        <p:spPr>
          <a:xfrm>
            <a:off x="685800" y="5624637"/>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182880" y="2001308"/>
            <a:ext cx="3306512" cy="1169551"/>
          </a:xfrm>
          <a:prstGeom prst="rect">
            <a:avLst/>
          </a:prstGeom>
          <a:noFill/>
          <a:ln>
            <a:noFill/>
          </a:ln>
        </p:spPr>
        <p:txBody>
          <a:bodyPr spcFirstLastPara="1" wrap="square" lIns="0" tIns="0" rIns="0" bIns="0" anchor="t" anchorCtr="0">
            <a:spAutoFit/>
          </a:bodyPr>
          <a:lstStyle/>
          <a:p>
            <a:pPr>
              <a:lnSpc>
                <a:spcPct val="95000"/>
              </a:lnSpc>
            </a:pPr>
            <a:r>
              <a:rPr lang="hu-HU" sz="4000" b="1" dirty="0">
                <a:solidFill>
                  <a:srgbClr val="141414"/>
                </a:solidFill>
                <a:latin typeface="Nunito Sans Black"/>
                <a:ea typeface="Nunito Sans Black"/>
                <a:cs typeface="Nunito Sans Black"/>
                <a:sym typeface="Nunito Sans Black"/>
              </a:rPr>
              <a:t>2. Value proposition</a:t>
            </a:r>
            <a:endParaRPr sz="4000" dirty="0"/>
          </a:p>
        </p:txBody>
      </p:sp>
      <p:sp>
        <p:nvSpPr>
          <p:cNvPr id="4" name="Szövegdoboz 3">
            <a:extLst>
              <a:ext uri="{FF2B5EF4-FFF2-40B4-BE49-F238E27FC236}">
                <a16:creationId xmlns:a16="http://schemas.microsoft.com/office/drawing/2014/main" id="{BBEBEA13-F363-4143-9C55-3806B5AED2DD}"/>
              </a:ext>
            </a:extLst>
          </p:cNvPr>
          <p:cNvSpPr txBox="1"/>
          <p:nvPr/>
        </p:nvSpPr>
        <p:spPr>
          <a:xfrm>
            <a:off x="3250605" y="6328272"/>
            <a:ext cx="2349272" cy="461665"/>
          </a:xfrm>
          <a:prstGeom prst="rect">
            <a:avLst/>
          </a:prstGeom>
          <a:noFill/>
        </p:spPr>
        <p:txBody>
          <a:bodyPr wrap="square" rtlCol="0">
            <a:spAutoFit/>
          </a:bodyPr>
          <a:lstStyle/>
          <a:p>
            <a:r>
              <a:rPr lang="hu-HU" sz="1200" dirty="0"/>
              <a:t>Source: promobil.hu, chilion.hu</a:t>
            </a:r>
          </a:p>
          <a:p>
            <a:r>
              <a:rPr lang="hu-HU" sz="1200" dirty="0"/>
              <a:t>mezesgergo.hu</a:t>
            </a:r>
          </a:p>
        </p:txBody>
      </p:sp>
      <p:pic>
        <p:nvPicPr>
          <p:cNvPr id="9" name="Kép 8">
            <a:extLst>
              <a:ext uri="{FF2B5EF4-FFF2-40B4-BE49-F238E27FC236}">
                <a16:creationId xmlns:a16="http://schemas.microsoft.com/office/drawing/2014/main" id="{BD4BDB94-457D-4874-9A8A-0F621C30E3A8}"/>
              </a:ext>
            </a:extLst>
          </p:cNvPr>
          <p:cNvPicPr>
            <a:picLocks noChangeAspect="1"/>
          </p:cNvPicPr>
          <p:nvPr/>
        </p:nvPicPr>
        <p:blipFill>
          <a:blip r:embed="rId4"/>
          <a:stretch>
            <a:fillRect/>
          </a:stretch>
        </p:blipFill>
        <p:spPr>
          <a:xfrm>
            <a:off x="4223977" y="246720"/>
            <a:ext cx="3126093" cy="3182281"/>
          </a:xfrm>
          <a:prstGeom prst="rect">
            <a:avLst/>
          </a:prstGeom>
        </p:spPr>
      </p:pic>
      <p:pic>
        <p:nvPicPr>
          <p:cNvPr id="5" name="Kép 4">
            <a:extLst>
              <a:ext uri="{FF2B5EF4-FFF2-40B4-BE49-F238E27FC236}">
                <a16:creationId xmlns:a16="http://schemas.microsoft.com/office/drawing/2014/main" id="{AB2CFE7A-49A1-4197-8AAF-1EED17A31D70}"/>
              </a:ext>
            </a:extLst>
          </p:cNvPr>
          <p:cNvPicPr>
            <a:picLocks noChangeAspect="1"/>
          </p:cNvPicPr>
          <p:nvPr/>
        </p:nvPicPr>
        <p:blipFill>
          <a:blip r:embed="rId5"/>
          <a:stretch>
            <a:fillRect/>
          </a:stretch>
        </p:blipFill>
        <p:spPr>
          <a:xfrm>
            <a:off x="7829877" y="547564"/>
            <a:ext cx="3767467" cy="2821965"/>
          </a:xfrm>
          <a:prstGeom prst="rect">
            <a:avLst/>
          </a:prstGeom>
        </p:spPr>
      </p:pic>
      <p:pic>
        <p:nvPicPr>
          <p:cNvPr id="8" name="Kép 7">
            <a:extLst>
              <a:ext uri="{FF2B5EF4-FFF2-40B4-BE49-F238E27FC236}">
                <a16:creationId xmlns:a16="http://schemas.microsoft.com/office/drawing/2014/main" id="{DEAE4A86-9B03-4729-87B9-408802308997}"/>
              </a:ext>
            </a:extLst>
          </p:cNvPr>
          <p:cNvPicPr>
            <a:picLocks noChangeAspect="1"/>
          </p:cNvPicPr>
          <p:nvPr/>
        </p:nvPicPr>
        <p:blipFill>
          <a:blip r:embed="rId6"/>
          <a:stretch>
            <a:fillRect/>
          </a:stretch>
        </p:blipFill>
        <p:spPr>
          <a:xfrm>
            <a:off x="7076440" y="3608636"/>
            <a:ext cx="3810000" cy="2540000"/>
          </a:xfrm>
          <a:prstGeom prst="rect">
            <a:avLst/>
          </a:prstGeom>
        </p:spPr>
      </p:pic>
      <p:sp>
        <p:nvSpPr>
          <p:cNvPr id="2" name="Google Shape;94;p1">
            <a:extLst>
              <a:ext uri="{FF2B5EF4-FFF2-40B4-BE49-F238E27FC236}">
                <a16:creationId xmlns:a16="http://schemas.microsoft.com/office/drawing/2014/main" id="{AAA80683-2339-AB39-F9A7-0BB8BB4451CC}"/>
              </a:ext>
            </a:extLst>
          </p:cNvPr>
          <p:cNvSpPr/>
          <p:nvPr/>
        </p:nvSpPr>
        <p:spPr>
          <a:xfrm>
            <a:off x="5787023" y="6342106"/>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7">
              <a:alphaModFix/>
              <a:extLst>
                <a:ext uri="{28A0092B-C50C-407E-A947-70E740481C1C}">
                  <a14:useLocalDpi xmlns:a14="http://schemas.microsoft.com/office/drawing/2010/main" val="0"/>
                </a:ext>
              </a:extLst>
            </a:blip>
            <a:stretch>
              <a:fillRect/>
            </a:stretch>
          </a:blipFill>
          <a:ln>
            <a:noFill/>
          </a:ln>
        </p:spPr>
      </p:sp>
      <p:sp>
        <p:nvSpPr>
          <p:cNvPr id="6" name="Google Shape;162;p5">
            <a:extLst>
              <a:ext uri="{FF2B5EF4-FFF2-40B4-BE49-F238E27FC236}">
                <a16:creationId xmlns:a16="http://schemas.microsoft.com/office/drawing/2014/main" id="{0D27FBFE-E86D-5D38-A9F2-8DC70E224BD6}"/>
              </a:ext>
            </a:extLst>
          </p:cNvPr>
          <p:cNvSpPr txBox="1"/>
          <p:nvPr/>
        </p:nvSpPr>
        <p:spPr>
          <a:xfrm>
            <a:off x="182880" y="3488572"/>
            <a:ext cx="4638040" cy="1871474"/>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sym typeface="Nunito Sans"/>
              </a:rPr>
              <a:t>What does my product/service mean to the customer? </a:t>
            </a:r>
          </a:p>
          <a:p>
            <a:pPr>
              <a:lnSpc>
                <a:spcPct val="94972"/>
              </a:lnSpc>
            </a:pPr>
            <a:endParaRPr lang="hu-HU" sz="2400" b="1" dirty="0">
              <a:solidFill>
                <a:srgbClr val="487307"/>
              </a:solidFill>
              <a:latin typeface="Nunito Sans"/>
              <a:sym typeface="Nunito Sans"/>
            </a:endParaRPr>
          </a:p>
          <a:p>
            <a:pPr algn="just">
              <a:lnSpc>
                <a:spcPct val="94972"/>
              </a:lnSpc>
            </a:pPr>
            <a:r>
              <a:rPr lang="hu-HU" sz="1467" dirty="0"/>
              <a:t>Value proposition: the set of characteristics why </a:t>
            </a:r>
            <a:r>
              <a:rPr lang="hu-HU" sz="1467" b="1" dirty="0"/>
              <a:t>customers </a:t>
            </a:r>
          </a:p>
          <a:p>
            <a:pPr algn="just">
              <a:lnSpc>
                <a:spcPct val="94972"/>
              </a:lnSpc>
            </a:pPr>
            <a:r>
              <a:rPr lang="hu-HU" sz="1467" b="1" dirty="0"/>
              <a:t>1. will buy </a:t>
            </a:r>
          </a:p>
          <a:p>
            <a:pPr algn="just">
              <a:lnSpc>
                <a:spcPct val="94972"/>
              </a:lnSpc>
            </a:pPr>
            <a:r>
              <a:rPr lang="hu-HU" sz="1467" b="1" dirty="0"/>
              <a:t>2. will buy our product. </a:t>
            </a:r>
          </a:p>
          <a:p>
            <a:pPr>
              <a:lnSpc>
                <a:spcPct val="94972"/>
              </a:lnSpc>
            </a:pPr>
            <a:endParaRPr sz="1200" dirty="0"/>
          </a:p>
        </p:txBody>
      </p:sp>
    </p:spTree>
    <p:extLst>
      <p:ext uri="{BB962C8B-B14F-4D97-AF65-F5344CB8AC3E}">
        <p14:creationId xmlns:p14="http://schemas.microsoft.com/office/powerpoint/2010/main" val="1929545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68" b="-360191"/>
            </a:stretch>
          </a:blipFill>
          <a:ln>
            <a:noFill/>
          </a:ln>
        </p:spPr>
        <p:txBody>
          <a:bodyPr/>
          <a:lstStyle/>
          <a:p>
            <a:endParaRPr lang="hu-HU" sz="1200" dirty="0"/>
          </a:p>
        </p:txBody>
      </p:sp>
      <p:sp>
        <p:nvSpPr>
          <p:cNvPr id="125" name="Google Shape;125;p3"/>
          <p:cNvSpPr txBox="1"/>
          <p:nvPr/>
        </p:nvSpPr>
        <p:spPr>
          <a:xfrm>
            <a:off x="-594958" y="1092820"/>
            <a:ext cx="10903975" cy="584775"/>
          </a:xfrm>
          <a:prstGeom prst="rect">
            <a:avLst/>
          </a:prstGeom>
          <a:noFill/>
          <a:ln>
            <a:noFill/>
          </a:ln>
        </p:spPr>
        <p:txBody>
          <a:bodyPr spcFirstLastPara="1" wrap="square" lIns="0" tIns="0" rIns="0" bIns="0" anchor="t" anchorCtr="0">
            <a:spAutoFit/>
          </a:bodyPr>
          <a:lstStyle/>
          <a:p>
            <a:pPr algn="ctr">
              <a:lnSpc>
                <a:spcPct val="95000"/>
              </a:lnSpc>
            </a:pPr>
            <a:r>
              <a:rPr lang="hu-HU" sz="4000" b="1" dirty="0">
                <a:solidFill>
                  <a:srgbClr val="141414"/>
                </a:solidFill>
                <a:latin typeface="Nunito Sans Black"/>
                <a:ea typeface="Nunito Sans Black"/>
                <a:cs typeface="Nunito Sans Black"/>
                <a:sym typeface="Nunito Sans Black"/>
              </a:rPr>
              <a:t>2. Elements of the value proposition</a:t>
            </a:r>
            <a:endParaRPr sz="4000" dirty="0"/>
          </a:p>
        </p:txBody>
      </p:sp>
      <p:sp>
        <p:nvSpPr>
          <p:cNvPr id="126" name="Google Shape;126;p3"/>
          <p:cNvSpPr txBox="1"/>
          <p:nvPr/>
        </p:nvSpPr>
        <p:spPr>
          <a:xfrm>
            <a:off x="2719611" y="2222155"/>
            <a:ext cx="1935528" cy="552202"/>
          </a:xfrm>
          <a:prstGeom prst="rect">
            <a:avLst/>
          </a:prstGeom>
          <a:noFill/>
          <a:ln>
            <a:noFill/>
          </a:ln>
        </p:spPr>
        <p:txBody>
          <a:bodyPr spcFirstLastPara="1" wrap="square" lIns="0" tIns="0" rIns="0" bIns="0" anchor="t" anchorCtr="0">
            <a:spAutoFit/>
          </a:bodyPr>
          <a:lstStyle/>
          <a:p>
            <a:pPr algn="just">
              <a:lnSpc>
                <a:spcPct val="116999"/>
              </a:lnSpc>
            </a:pPr>
            <a:r>
              <a:rPr lang="en-US" sz="3067" b="1" dirty="0">
                <a:solidFill>
                  <a:srgbClr val="FFFFFF"/>
                </a:solidFill>
                <a:latin typeface="Nunito Sans Black"/>
                <a:ea typeface="Nunito Sans Black"/>
                <a:cs typeface="Nunito Sans Black"/>
                <a:sym typeface="Nunito Sans Black"/>
              </a:rPr>
              <a:t>01.</a:t>
            </a:r>
            <a:endParaRPr sz="1200" dirty="0"/>
          </a:p>
        </p:txBody>
      </p:sp>
      <p:sp>
        <p:nvSpPr>
          <p:cNvPr id="127" name="Google Shape;127;p3"/>
          <p:cNvSpPr txBox="1"/>
          <p:nvPr/>
        </p:nvSpPr>
        <p:spPr>
          <a:xfrm>
            <a:off x="6164671" y="3687805"/>
            <a:ext cx="1948397" cy="552011"/>
          </a:xfrm>
          <a:prstGeom prst="rect">
            <a:avLst/>
          </a:prstGeom>
          <a:noFill/>
          <a:ln>
            <a:noFill/>
          </a:ln>
        </p:spPr>
        <p:txBody>
          <a:bodyPr spcFirstLastPara="1" wrap="square" lIns="0" tIns="0" rIns="0" bIns="0" anchor="t" anchorCtr="0">
            <a:spAutoFit/>
          </a:bodyPr>
          <a:lstStyle/>
          <a:p>
            <a:pPr algn="just">
              <a:lnSpc>
                <a:spcPct val="117003"/>
              </a:lnSpc>
            </a:pPr>
            <a:r>
              <a:rPr lang="en-US" sz="3066" b="1">
                <a:solidFill>
                  <a:srgbClr val="FFFFFF"/>
                </a:solidFill>
                <a:latin typeface="Nunito Sans Black"/>
                <a:ea typeface="Nunito Sans Black"/>
                <a:cs typeface="Nunito Sans Black"/>
                <a:sym typeface="Nunito Sans Black"/>
              </a:rPr>
              <a:t>04.</a:t>
            </a:r>
            <a:endParaRPr sz="1200"/>
          </a:p>
        </p:txBody>
      </p:sp>
      <p:sp>
        <p:nvSpPr>
          <p:cNvPr id="128" name="Google Shape;128;p3"/>
          <p:cNvSpPr txBox="1"/>
          <p:nvPr/>
        </p:nvSpPr>
        <p:spPr>
          <a:xfrm>
            <a:off x="2732311" y="4238808"/>
            <a:ext cx="2698737" cy="624017"/>
          </a:xfrm>
          <a:prstGeom prst="rect">
            <a:avLst/>
          </a:prstGeom>
          <a:noFill/>
          <a:ln>
            <a:noFill/>
          </a:ln>
        </p:spPr>
        <p:txBody>
          <a:bodyPr spcFirstLastPara="1" wrap="square" lIns="0" tIns="0" rIns="0" bIns="0" anchor="t" anchorCtr="0">
            <a:spAutoFit/>
          </a:bodyPr>
          <a:lstStyle/>
          <a:p>
            <a:pPr>
              <a:lnSpc>
                <a:spcPct val="116999"/>
              </a:lnSpc>
            </a:pPr>
            <a:r>
              <a:rPr lang="hu-HU" sz="1733" b="1" dirty="0">
                <a:solidFill>
                  <a:srgbClr val="FFFFFF"/>
                </a:solidFill>
                <a:latin typeface="Nunito Sans"/>
                <a:ea typeface="Nunito Sans"/>
                <a:cs typeface="Nunito Sans"/>
                <a:sym typeface="Nunito Sans"/>
              </a:rPr>
              <a:t>Value proposition, customer segments and target market</a:t>
            </a:r>
            <a:endParaRPr sz="1733" dirty="0"/>
          </a:p>
        </p:txBody>
      </p:sp>
      <p:sp>
        <p:nvSpPr>
          <p:cNvPr id="129" name="Google Shape;129;p3"/>
          <p:cNvSpPr txBox="1"/>
          <p:nvPr/>
        </p:nvSpPr>
        <p:spPr>
          <a:xfrm>
            <a:off x="2719611" y="3687805"/>
            <a:ext cx="1935528" cy="552011"/>
          </a:xfrm>
          <a:prstGeom prst="rect">
            <a:avLst/>
          </a:prstGeom>
          <a:noFill/>
          <a:ln>
            <a:noFill/>
          </a:ln>
        </p:spPr>
        <p:txBody>
          <a:bodyPr spcFirstLastPara="1" wrap="square" lIns="0" tIns="0" rIns="0" bIns="0" anchor="t" anchorCtr="0">
            <a:spAutoFit/>
          </a:bodyPr>
          <a:lstStyle/>
          <a:p>
            <a:pPr algn="just">
              <a:lnSpc>
                <a:spcPct val="117003"/>
              </a:lnSpc>
            </a:pPr>
            <a:r>
              <a:rPr lang="en-US" sz="3066" b="1">
                <a:solidFill>
                  <a:srgbClr val="FFFFFF"/>
                </a:solidFill>
                <a:latin typeface="Nunito Sans Black"/>
                <a:ea typeface="Nunito Sans Black"/>
                <a:cs typeface="Nunito Sans Black"/>
                <a:sym typeface="Nunito Sans Black"/>
              </a:rPr>
              <a:t>02.</a:t>
            </a:r>
            <a:endParaRPr sz="1200"/>
          </a:p>
        </p:txBody>
      </p:sp>
      <p:sp>
        <p:nvSpPr>
          <p:cNvPr id="130" name="Google Shape;130;p3"/>
          <p:cNvSpPr txBox="1"/>
          <p:nvPr/>
        </p:nvSpPr>
        <p:spPr>
          <a:xfrm>
            <a:off x="6089650" y="1955640"/>
            <a:ext cx="1948397" cy="552011"/>
          </a:xfrm>
          <a:prstGeom prst="rect">
            <a:avLst/>
          </a:prstGeom>
          <a:noFill/>
          <a:ln>
            <a:noFill/>
          </a:ln>
        </p:spPr>
        <p:txBody>
          <a:bodyPr spcFirstLastPara="1" wrap="square" lIns="0" tIns="0" rIns="0" bIns="0" anchor="t" anchorCtr="0">
            <a:spAutoFit/>
          </a:bodyPr>
          <a:lstStyle/>
          <a:p>
            <a:pPr algn="just">
              <a:lnSpc>
                <a:spcPct val="117003"/>
              </a:lnSpc>
            </a:pPr>
            <a:r>
              <a:rPr lang="en-US" sz="3066" b="1" dirty="0">
                <a:solidFill>
                  <a:srgbClr val="FFFFFF"/>
                </a:solidFill>
                <a:latin typeface="Nunito Sans Black"/>
                <a:ea typeface="Nunito Sans Black"/>
                <a:cs typeface="Nunito Sans Black"/>
                <a:sym typeface="Nunito Sans Black"/>
              </a:rPr>
              <a:t>03.</a:t>
            </a:r>
            <a:endParaRPr sz="1200" dirty="0"/>
          </a:p>
        </p:txBody>
      </p:sp>
      <p:sp>
        <p:nvSpPr>
          <p:cNvPr id="131" name="Google Shape;131;p3"/>
          <p:cNvSpPr txBox="1"/>
          <p:nvPr/>
        </p:nvSpPr>
        <p:spPr>
          <a:xfrm>
            <a:off x="2732311" y="2733966"/>
            <a:ext cx="2698737" cy="312008"/>
          </a:xfrm>
          <a:prstGeom prst="rect">
            <a:avLst/>
          </a:prstGeom>
          <a:noFill/>
          <a:ln>
            <a:noFill/>
          </a:ln>
        </p:spPr>
        <p:txBody>
          <a:bodyPr spcFirstLastPara="1" wrap="square" lIns="0" tIns="0" rIns="0" bIns="0" anchor="t" anchorCtr="0">
            <a:spAutoFit/>
          </a:bodyPr>
          <a:lstStyle/>
          <a:p>
            <a:pPr>
              <a:lnSpc>
                <a:spcPct val="116999"/>
              </a:lnSpc>
            </a:pPr>
            <a:r>
              <a:rPr lang="hu-HU" sz="1733" b="1" dirty="0">
                <a:solidFill>
                  <a:srgbClr val="FFFFFF"/>
                </a:solidFill>
                <a:latin typeface="Nunito Sans"/>
                <a:ea typeface="Nunito Sans"/>
                <a:cs typeface="Nunito Sans"/>
                <a:sym typeface="Nunito Sans"/>
              </a:rPr>
              <a:t>Business model, business plan</a:t>
            </a:r>
            <a:endParaRPr sz="1733" dirty="0"/>
          </a:p>
        </p:txBody>
      </p:sp>
      <p:sp>
        <p:nvSpPr>
          <p:cNvPr id="132" name="Google Shape;132;p3"/>
          <p:cNvSpPr txBox="1"/>
          <p:nvPr/>
        </p:nvSpPr>
        <p:spPr>
          <a:xfrm>
            <a:off x="6075391" y="2412956"/>
            <a:ext cx="2698737" cy="864276"/>
          </a:xfrm>
          <a:prstGeom prst="rect">
            <a:avLst/>
          </a:prstGeom>
          <a:noFill/>
          <a:ln>
            <a:noFill/>
          </a:ln>
        </p:spPr>
        <p:txBody>
          <a:bodyPr spcFirstLastPara="1" wrap="square" lIns="0" tIns="0" rIns="0" bIns="0" anchor="t" anchorCtr="0">
            <a:spAutoFit/>
          </a:bodyPr>
          <a:lstStyle/>
          <a:p>
            <a:pPr>
              <a:lnSpc>
                <a:spcPct val="116999"/>
              </a:lnSpc>
            </a:pPr>
            <a:r>
              <a:rPr lang="hu-HU" sz="1600" b="1" dirty="0">
                <a:solidFill>
                  <a:srgbClr val="FFFFFF"/>
                </a:solidFill>
                <a:latin typeface="Nunito Sans"/>
                <a:ea typeface="Nunito Sans"/>
                <a:cs typeface="Nunito Sans"/>
                <a:sym typeface="Nunito Sans"/>
              </a:rPr>
              <a:t>Customer relationships, channels, resources and activities</a:t>
            </a:r>
            <a:endParaRPr sz="1600" dirty="0"/>
          </a:p>
        </p:txBody>
      </p:sp>
      <p:sp>
        <p:nvSpPr>
          <p:cNvPr id="133" name="Google Shape;133;p3"/>
          <p:cNvSpPr txBox="1"/>
          <p:nvPr/>
        </p:nvSpPr>
        <p:spPr>
          <a:xfrm>
            <a:off x="6107780" y="4251509"/>
            <a:ext cx="2698737" cy="936025"/>
          </a:xfrm>
          <a:prstGeom prst="rect">
            <a:avLst/>
          </a:prstGeom>
          <a:noFill/>
          <a:ln>
            <a:noFill/>
          </a:ln>
        </p:spPr>
        <p:txBody>
          <a:bodyPr spcFirstLastPara="1" wrap="square" lIns="0" tIns="0" rIns="0" bIns="0" anchor="t" anchorCtr="0">
            <a:spAutoFit/>
          </a:bodyPr>
          <a:lstStyle/>
          <a:p>
            <a:pPr>
              <a:lnSpc>
                <a:spcPct val="116999"/>
              </a:lnSpc>
            </a:pPr>
            <a:r>
              <a:rPr lang="hu-HU" sz="1733" b="1" dirty="0">
                <a:solidFill>
                  <a:srgbClr val="FFFFFF"/>
                </a:solidFill>
                <a:latin typeface="Nunito Sans"/>
                <a:ea typeface="Nunito Sans"/>
                <a:cs typeface="Nunito Sans"/>
                <a:sym typeface="Nunito Sans"/>
              </a:rPr>
              <a:t>Partner relationships</a:t>
            </a:r>
            <a:endParaRPr lang="hu-HU" sz="1733" b="1" dirty="0">
              <a:solidFill>
                <a:srgbClr val="FFFFFF"/>
              </a:solidFill>
              <a:latin typeface="Nunito Sans"/>
              <a:sym typeface="Nunito Sans"/>
            </a:endParaRPr>
          </a:p>
          <a:p>
            <a:pPr>
              <a:lnSpc>
                <a:spcPct val="116999"/>
              </a:lnSpc>
            </a:pPr>
            <a:r>
              <a:rPr lang="hu-HU" sz="1733" b="1" dirty="0">
                <a:solidFill>
                  <a:srgbClr val="FFFFFF"/>
                </a:solidFill>
                <a:latin typeface="Nunito Sans"/>
                <a:sym typeface="Nunito Sans"/>
              </a:rPr>
              <a:t>Cost plan and revenue structure</a:t>
            </a:r>
            <a:endParaRPr sz="1733" dirty="0"/>
          </a:p>
        </p:txBody>
      </p:sp>
      <p:sp>
        <p:nvSpPr>
          <p:cNvPr id="135" name="Google Shape;135;p3"/>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sp>
        <p:nvSpPr>
          <p:cNvPr id="24" name="Rectangle 12">
            <a:extLst>
              <a:ext uri="{FF2B5EF4-FFF2-40B4-BE49-F238E27FC236}">
                <a16:creationId xmlns:a16="http://schemas.microsoft.com/office/drawing/2014/main" id="{D4B4A149-FE24-4165-A72D-1BADF784BA32}"/>
              </a:ext>
            </a:extLst>
          </p:cNvPr>
          <p:cNvSpPr/>
          <p:nvPr/>
        </p:nvSpPr>
        <p:spPr>
          <a:xfrm>
            <a:off x="342022" y="3272864"/>
            <a:ext cx="1572622" cy="7721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Risk mitigation</a:t>
            </a:r>
          </a:p>
        </p:txBody>
      </p:sp>
      <p:sp>
        <p:nvSpPr>
          <p:cNvPr id="25" name="Rectangle 13">
            <a:extLst>
              <a:ext uri="{FF2B5EF4-FFF2-40B4-BE49-F238E27FC236}">
                <a16:creationId xmlns:a16="http://schemas.microsoft.com/office/drawing/2014/main" id="{AF231B4D-D35A-4878-B911-8E0E6A33A887}"/>
              </a:ext>
            </a:extLst>
          </p:cNvPr>
          <p:cNvSpPr/>
          <p:nvPr/>
        </p:nvSpPr>
        <p:spPr>
          <a:xfrm>
            <a:off x="405604" y="4422957"/>
            <a:ext cx="1572622" cy="8746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Availability</a:t>
            </a:r>
          </a:p>
        </p:txBody>
      </p:sp>
      <p:sp>
        <p:nvSpPr>
          <p:cNvPr id="26" name="Rectangle 14">
            <a:extLst>
              <a:ext uri="{FF2B5EF4-FFF2-40B4-BE49-F238E27FC236}">
                <a16:creationId xmlns:a16="http://schemas.microsoft.com/office/drawing/2014/main" id="{28737EAD-EE3C-4C5D-A423-B65FB006B8C8}"/>
              </a:ext>
            </a:extLst>
          </p:cNvPr>
          <p:cNvSpPr/>
          <p:nvPr/>
        </p:nvSpPr>
        <p:spPr>
          <a:xfrm>
            <a:off x="2871625" y="4487445"/>
            <a:ext cx="1676991" cy="751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Ease of use</a:t>
            </a:r>
          </a:p>
        </p:txBody>
      </p:sp>
      <p:sp>
        <p:nvSpPr>
          <p:cNvPr id="27" name="Rectangle 15">
            <a:extLst>
              <a:ext uri="{FF2B5EF4-FFF2-40B4-BE49-F238E27FC236}">
                <a16:creationId xmlns:a16="http://schemas.microsoft.com/office/drawing/2014/main" id="{C75DE346-0E16-4799-A903-591FA25A4D04}"/>
              </a:ext>
            </a:extLst>
          </p:cNvPr>
          <p:cNvSpPr/>
          <p:nvPr/>
        </p:nvSpPr>
        <p:spPr>
          <a:xfrm>
            <a:off x="5414547" y="4396693"/>
            <a:ext cx="1800996" cy="998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Sense of support, principles</a:t>
            </a:r>
          </a:p>
        </p:txBody>
      </p:sp>
      <p:sp>
        <p:nvSpPr>
          <p:cNvPr id="28" name="Rectangle 16">
            <a:extLst>
              <a:ext uri="{FF2B5EF4-FFF2-40B4-BE49-F238E27FC236}">
                <a16:creationId xmlns:a16="http://schemas.microsoft.com/office/drawing/2014/main" id="{F06AF943-30A1-4F86-BB2B-6EC133E1B617}"/>
              </a:ext>
            </a:extLst>
          </p:cNvPr>
          <p:cNvSpPr/>
          <p:nvPr/>
        </p:nvSpPr>
        <p:spPr>
          <a:xfrm>
            <a:off x="8095302" y="4530985"/>
            <a:ext cx="1422430" cy="697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a:t>
            </a:r>
          </a:p>
        </p:txBody>
      </p:sp>
      <p:sp>
        <p:nvSpPr>
          <p:cNvPr id="29" name="Rectangle 17">
            <a:extLst>
              <a:ext uri="{FF2B5EF4-FFF2-40B4-BE49-F238E27FC236}">
                <a16:creationId xmlns:a16="http://schemas.microsoft.com/office/drawing/2014/main" id="{FA71D2AB-E164-4C5F-952E-A6BEA13B0796}"/>
              </a:ext>
            </a:extLst>
          </p:cNvPr>
          <p:cNvSpPr/>
          <p:nvPr/>
        </p:nvSpPr>
        <p:spPr>
          <a:xfrm>
            <a:off x="2871626" y="3224347"/>
            <a:ext cx="1572622" cy="8642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Performance</a:t>
            </a:r>
          </a:p>
        </p:txBody>
      </p:sp>
      <p:sp>
        <p:nvSpPr>
          <p:cNvPr id="30" name="Rectangle 18">
            <a:extLst>
              <a:ext uri="{FF2B5EF4-FFF2-40B4-BE49-F238E27FC236}">
                <a16:creationId xmlns:a16="http://schemas.microsoft.com/office/drawing/2014/main" id="{150F2C89-533E-47B6-90FC-2CB864F01125}"/>
              </a:ext>
            </a:extLst>
          </p:cNvPr>
          <p:cNvSpPr/>
          <p:nvPr/>
        </p:nvSpPr>
        <p:spPr>
          <a:xfrm>
            <a:off x="5390181" y="3251414"/>
            <a:ext cx="1825363" cy="8407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Customisability</a:t>
            </a:r>
          </a:p>
        </p:txBody>
      </p:sp>
      <p:sp>
        <p:nvSpPr>
          <p:cNvPr id="31" name="Rectangle 19">
            <a:extLst>
              <a:ext uri="{FF2B5EF4-FFF2-40B4-BE49-F238E27FC236}">
                <a16:creationId xmlns:a16="http://schemas.microsoft.com/office/drawing/2014/main" id="{00FBD4BC-5CDB-420E-B933-58B1840DB9F6}"/>
              </a:ext>
            </a:extLst>
          </p:cNvPr>
          <p:cNvSpPr/>
          <p:nvPr/>
        </p:nvSpPr>
        <p:spPr>
          <a:xfrm>
            <a:off x="7970310" y="3305059"/>
            <a:ext cx="1602095" cy="8004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Reliability</a:t>
            </a:r>
          </a:p>
        </p:txBody>
      </p:sp>
      <p:sp>
        <p:nvSpPr>
          <p:cNvPr id="32" name="Rectangle 20">
            <a:extLst>
              <a:ext uri="{FF2B5EF4-FFF2-40B4-BE49-F238E27FC236}">
                <a16:creationId xmlns:a16="http://schemas.microsoft.com/office/drawing/2014/main" id="{AF23212B-D660-4FE1-9828-36A0FF2E34BA}"/>
              </a:ext>
            </a:extLst>
          </p:cNvPr>
          <p:cNvSpPr/>
          <p:nvPr/>
        </p:nvSpPr>
        <p:spPr>
          <a:xfrm>
            <a:off x="2768394" y="2126268"/>
            <a:ext cx="1813645" cy="7519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Brand, status</a:t>
            </a:r>
          </a:p>
        </p:txBody>
      </p:sp>
      <p:sp>
        <p:nvSpPr>
          <p:cNvPr id="33" name="Rectangle 21">
            <a:extLst>
              <a:ext uri="{FF2B5EF4-FFF2-40B4-BE49-F238E27FC236}">
                <a16:creationId xmlns:a16="http://schemas.microsoft.com/office/drawing/2014/main" id="{5957B96D-F1E8-4E84-87E5-7C630FEC7CC4}"/>
              </a:ext>
            </a:extLst>
          </p:cNvPr>
          <p:cNvSpPr/>
          <p:nvPr/>
        </p:nvSpPr>
        <p:spPr>
          <a:xfrm>
            <a:off x="5299482" y="2126551"/>
            <a:ext cx="2054665" cy="7983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Price</a:t>
            </a:r>
          </a:p>
        </p:txBody>
      </p:sp>
      <p:sp>
        <p:nvSpPr>
          <p:cNvPr id="34" name="Rectangle 22">
            <a:extLst>
              <a:ext uri="{FF2B5EF4-FFF2-40B4-BE49-F238E27FC236}">
                <a16:creationId xmlns:a16="http://schemas.microsoft.com/office/drawing/2014/main" id="{4EA5B0AE-6F1C-45C3-9EC5-2ACBB16D789C}"/>
              </a:ext>
            </a:extLst>
          </p:cNvPr>
          <p:cNvSpPr/>
          <p:nvPr/>
        </p:nvSpPr>
        <p:spPr>
          <a:xfrm>
            <a:off x="7934838" y="2088168"/>
            <a:ext cx="1678581" cy="846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New</a:t>
            </a:r>
          </a:p>
        </p:txBody>
      </p:sp>
      <p:sp>
        <p:nvSpPr>
          <p:cNvPr id="35" name="Rectangle 23">
            <a:extLst>
              <a:ext uri="{FF2B5EF4-FFF2-40B4-BE49-F238E27FC236}">
                <a16:creationId xmlns:a16="http://schemas.microsoft.com/office/drawing/2014/main" id="{A6B6B381-14AB-4C53-A893-3BA7830D763D}"/>
              </a:ext>
            </a:extLst>
          </p:cNvPr>
          <p:cNvSpPr/>
          <p:nvPr/>
        </p:nvSpPr>
        <p:spPr>
          <a:xfrm>
            <a:off x="385192" y="2060410"/>
            <a:ext cx="1593034" cy="8825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Design</a:t>
            </a:r>
          </a:p>
        </p:txBody>
      </p:sp>
      <p:sp>
        <p:nvSpPr>
          <p:cNvPr id="3" name="Szövegdoboz 2">
            <a:extLst>
              <a:ext uri="{FF2B5EF4-FFF2-40B4-BE49-F238E27FC236}">
                <a16:creationId xmlns:a16="http://schemas.microsoft.com/office/drawing/2014/main" id="{C179C76B-5597-4F3F-AD12-31B68F89792D}"/>
              </a:ext>
            </a:extLst>
          </p:cNvPr>
          <p:cNvSpPr txBox="1"/>
          <p:nvPr/>
        </p:nvSpPr>
        <p:spPr>
          <a:xfrm>
            <a:off x="1632762" y="5844481"/>
            <a:ext cx="7511238" cy="625684"/>
          </a:xfrm>
          <a:prstGeom prst="rect">
            <a:avLst/>
          </a:prstGeom>
          <a:noFill/>
        </p:spPr>
        <p:txBody>
          <a:bodyPr wrap="square" rtlCol="0">
            <a:spAutoFit/>
          </a:bodyPr>
          <a:lstStyle/>
          <a:p>
            <a:pPr algn="ctr"/>
            <a:r>
              <a:rPr lang="hu-HU" sz="1733" b="1" i="1" dirty="0">
                <a:solidFill>
                  <a:schemeClr val="bg1"/>
                </a:solidFill>
              </a:rPr>
              <a:t>How do these factors manifest themselves in your product or service? </a:t>
            </a:r>
          </a:p>
        </p:txBody>
      </p:sp>
      <p:sp>
        <p:nvSpPr>
          <p:cNvPr id="4" name="Felhő 3">
            <a:extLst>
              <a:ext uri="{FF2B5EF4-FFF2-40B4-BE49-F238E27FC236}">
                <a16:creationId xmlns:a16="http://schemas.microsoft.com/office/drawing/2014/main" id="{71C4C2FC-078A-46C3-B384-C0EEFF858BED}"/>
              </a:ext>
            </a:extLst>
          </p:cNvPr>
          <p:cNvSpPr/>
          <p:nvPr/>
        </p:nvSpPr>
        <p:spPr>
          <a:xfrm>
            <a:off x="9897780" y="3534313"/>
            <a:ext cx="2153920" cy="1554510"/>
          </a:xfrm>
          <a:prstGeom prst="cloud">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600" dirty="0"/>
              <a:t>How good is the value proposition? </a:t>
            </a:r>
          </a:p>
        </p:txBody>
      </p:sp>
      <p:sp>
        <p:nvSpPr>
          <p:cNvPr id="2" name="Google Shape;94;p1">
            <a:extLst>
              <a:ext uri="{FF2B5EF4-FFF2-40B4-BE49-F238E27FC236}">
                <a16:creationId xmlns:a16="http://schemas.microsoft.com/office/drawing/2014/main" id="{F89712EB-11D1-0F32-42AF-ED99D8FFD2D0}"/>
              </a:ext>
            </a:extLst>
          </p:cNvPr>
          <p:cNvSpPr/>
          <p:nvPr/>
        </p:nvSpPr>
        <p:spPr>
          <a:xfrm>
            <a:off x="342022" y="198629"/>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414204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6"/>
          <p:cNvSpPr/>
          <p:nvPr/>
        </p:nvSpPr>
        <p:spPr>
          <a:xfrm>
            <a:off x="8318001" y="685800"/>
            <a:ext cx="4117155" cy="5486400"/>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79" name="Google Shape;179;p6"/>
          <p:cNvCxnSpPr/>
          <p:nvPr/>
        </p:nvCxnSpPr>
        <p:spPr>
          <a:xfrm rot="5400000">
            <a:off x="6248028" y="2075443"/>
            <a:ext cx="381005" cy="0"/>
          </a:xfrm>
          <a:prstGeom prst="straightConnector1">
            <a:avLst/>
          </a:prstGeom>
          <a:noFill/>
          <a:ln w="76200" cap="rnd" cmpd="sng">
            <a:solidFill>
              <a:srgbClr val="FFFFFF"/>
            </a:solidFill>
            <a:prstDash val="solid"/>
            <a:round/>
            <a:headEnd type="none" w="sm" len="sm"/>
            <a:tailEnd type="stealth" w="med" len="med"/>
          </a:ln>
        </p:spPr>
      </p:cxnSp>
      <p:sp>
        <p:nvSpPr>
          <p:cNvPr id="181" name="Google Shape;181;p6"/>
          <p:cNvSpPr/>
          <p:nvPr/>
        </p:nvSpPr>
        <p:spPr>
          <a:xfrm>
            <a:off x="11077083" y="5633964"/>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grpSp>
        <p:nvGrpSpPr>
          <p:cNvPr id="14" name="Group 24">
            <a:extLst>
              <a:ext uri="{FF2B5EF4-FFF2-40B4-BE49-F238E27FC236}">
                <a16:creationId xmlns:a16="http://schemas.microsoft.com/office/drawing/2014/main" id="{EFD048F4-0FC9-4BE5-B74B-77E19172EB6F}"/>
              </a:ext>
            </a:extLst>
          </p:cNvPr>
          <p:cNvGrpSpPr/>
          <p:nvPr/>
        </p:nvGrpSpPr>
        <p:grpSpPr>
          <a:xfrm>
            <a:off x="1079741" y="1606438"/>
            <a:ext cx="9844301" cy="4834880"/>
            <a:chOff x="932360" y="3210610"/>
            <a:chExt cx="7128792" cy="3508703"/>
          </a:xfrm>
        </p:grpSpPr>
        <p:pic>
          <p:nvPicPr>
            <p:cNvPr id="15" name="Picture 25">
              <a:extLst>
                <a:ext uri="{FF2B5EF4-FFF2-40B4-BE49-F238E27FC236}">
                  <a16:creationId xmlns:a16="http://schemas.microsoft.com/office/drawing/2014/main" id="{97C7C2FB-5DC4-458E-B865-9CE31F988F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360" y="3210610"/>
              <a:ext cx="7128792" cy="3508703"/>
            </a:xfrm>
            <a:prstGeom prst="rect">
              <a:avLst/>
            </a:prstGeom>
          </p:spPr>
        </p:pic>
        <p:sp>
          <p:nvSpPr>
            <p:cNvPr id="16" name="Rectangle 26">
              <a:extLst>
                <a:ext uri="{FF2B5EF4-FFF2-40B4-BE49-F238E27FC236}">
                  <a16:creationId xmlns:a16="http://schemas.microsoft.com/office/drawing/2014/main" id="{17AD48AA-05D1-4709-BD2F-AAF4DD32A442}"/>
                </a:ext>
              </a:extLst>
            </p:cNvPr>
            <p:cNvSpPr/>
            <p:nvPr/>
          </p:nvSpPr>
          <p:spPr>
            <a:xfrm>
              <a:off x="2077578" y="3564607"/>
              <a:ext cx="1887441" cy="468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prstClr val="white"/>
                  </a:solidFill>
                </a:rPr>
                <a:t>Providing profit, benefit or advantage</a:t>
              </a:r>
            </a:p>
          </p:txBody>
        </p:sp>
        <p:sp>
          <p:nvSpPr>
            <p:cNvPr id="17" name="Rectangle 27">
              <a:extLst>
                <a:ext uri="{FF2B5EF4-FFF2-40B4-BE49-F238E27FC236}">
                  <a16:creationId xmlns:a16="http://schemas.microsoft.com/office/drawing/2014/main" id="{FDACEF21-DB58-40C3-8BB4-233F0B36627D}"/>
                </a:ext>
              </a:extLst>
            </p:cNvPr>
            <p:cNvSpPr/>
            <p:nvPr/>
          </p:nvSpPr>
          <p:spPr>
            <a:xfrm>
              <a:off x="1043144" y="4438598"/>
              <a:ext cx="1152592" cy="468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prstClr val="white"/>
                  </a:solidFill>
                </a:rPr>
                <a:t>Products/services</a:t>
              </a:r>
            </a:p>
          </p:txBody>
        </p:sp>
        <p:sp>
          <p:nvSpPr>
            <p:cNvPr id="18" name="Rectangle 28">
              <a:extLst>
                <a:ext uri="{FF2B5EF4-FFF2-40B4-BE49-F238E27FC236}">
                  <a16:creationId xmlns:a16="http://schemas.microsoft.com/office/drawing/2014/main" id="{A71899F2-0340-4204-B5D9-3C5742AB1741}"/>
                </a:ext>
              </a:extLst>
            </p:cNvPr>
            <p:cNvSpPr/>
            <p:nvPr/>
          </p:nvSpPr>
          <p:spPr>
            <a:xfrm>
              <a:off x="2479766" y="5350111"/>
              <a:ext cx="1696449" cy="3510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prstClr val="white"/>
                  </a:solidFill>
                </a:rPr>
                <a:t>Pain relief</a:t>
              </a:r>
            </a:p>
          </p:txBody>
        </p:sp>
        <p:sp>
          <p:nvSpPr>
            <p:cNvPr id="19" name="Rectangle 29">
              <a:extLst>
                <a:ext uri="{FF2B5EF4-FFF2-40B4-BE49-F238E27FC236}">
                  <a16:creationId xmlns:a16="http://schemas.microsoft.com/office/drawing/2014/main" id="{ABF77A5E-1717-4278-88E7-AF7CF93EE69B}"/>
                </a:ext>
              </a:extLst>
            </p:cNvPr>
            <p:cNvSpPr/>
            <p:nvPr/>
          </p:nvSpPr>
          <p:spPr>
            <a:xfrm>
              <a:off x="6743823" y="4567600"/>
              <a:ext cx="1169662" cy="3255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prstClr val="white"/>
                  </a:solidFill>
                </a:rPr>
                <a:t>Tasks</a:t>
              </a:r>
            </a:p>
          </p:txBody>
        </p:sp>
        <p:sp>
          <p:nvSpPr>
            <p:cNvPr id="20" name="Rectangle 30">
              <a:extLst>
                <a:ext uri="{FF2B5EF4-FFF2-40B4-BE49-F238E27FC236}">
                  <a16:creationId xmlns:a16="http://schemas.microsoft.com/office/drawing/2014/main" id="{0D673938-3710-4253-9E7D-0812C6531FCC}"/>
                </a:ext>
              </a:extLst>
            </p:cNvPr>
            <p:cNvSpPr/>
            <p:nvPr/>
          </p:nvSpPr>
          <p:spPr>
            <a:xfrm>
              <a:off x="5006741" y="5463226"/>
              <a:ext cx="1653492" cy="2340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prstClr val="white"/>
                  </a:solidFill>
                </a:rPr>
                <a:t>Pains, fears</a:t>
              </a:r>
            </a:p>
          </p:txBody>
        </p:sp>
        <p:sp>
          <p:nvSpPr>
            <p:cNvPr id="21" name="Rectangle 31">
              <a:extLst>
                <a:ext uri="{FF2B5EF4-FFF2-40B4-BE49-F238E27FC236}">
                  <a16:creationId xmlns:a16="http://schemas.microsoft.com/office/drawing/2014/main" id="{E1763CA7-32E6-47CD-9CF5-EE45769CC69A}"/>
                </a:ext>
              </a:extLst>
            </p:cNvPr>
            <p:cNvSpPr/>
            <p:nvPr/>
          </p:nvSpPr>
          <p:spPr>
            <a:xfrm>
              <a:off x="5289471" y="3846870"/>
              <a:ext cx="1776876" cy="195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 dirty="0">
                  <a:solidFill>
                    <a:prstClr val="white"/>
                  </a:solidFill>
                </a:rPr>
                <a:t>Desires – gains</a:t>
              </a:r>
            </a:p>
          </p:txBody>
        </p:sp>
      </p:grpSp>
      <p:sp>
        <p:nvSpPr>
          <p:cNvPr id="2" name="Szövegdoboz 1">
            <a:extLst>
              <a:ext uri="{FF2B5EF4-FFF2-40B4-BE49-F238E27FC236}">
                <a16:creationId xmlns:a16="http://schemas.microsoft.com/office/drawing/2014/main" id="{A9476273-604E-4E8D-AEF0-2B05691F0E7F}"/>
              </a:ext>
            </a:extLst>
          </p:cNvPr>
          <p:cNvSpPr txBox="1"/>
          <p:nvPr/>
        </p:nvSpPr>
        <p:spPr>
          <a:xfrm>
            <a:off x="497840" y="254000"/>
            <a:ext cx="7305040" cy="830997"/>
          </a:xfrm>
          <a:prstGeom prst="rect">
            <a:avLst/>
          </a:prstGeom>
          <a:noFill/>
        </p:spPr>
        <p:txBody>
          <a:bodyPr wrap="square" rtlCol="0">
            <a:spAutoFit/>
          </a:bodyPr>
          <a:lstStyle/>
          <a:p>
            <a:pPr algn="ctr"/>
            <a:r>
              <a:rPr lang="hu-HU" sz="2400" b="1" dirty="0">
                <a:solidFill>
                  <a:schemeClr val="accent3">
                    <a:lumMod val="50000"/>
                  </a:schemeClr>
                </a:solidFill>
              </a:rPr>
              <a:t>2. Value proposition: the value proposition canvas as a planning tool (based on the empathy map)  </a:t>
            </a:r>
          </a:p>
        </p:txBody>
      </p:sp>
      <p:sp>
        <p:nvSpPr>
          <p:cNvPr id="3" name="Google Shape;94;p1">
            <a:extLst>
              <a:ext uri="{FF2B5EF4-FFF2-40B4-BE49-F238E27FC236}">
                <a16:creationId xmlns:a16="http://schemas.microsoft.com/office/drawing/2014/main" id="{AB51CB2F-158C-2251-B6CA-446B39F4D35B}"/>
              </a:ext>
            </a:extLst>
          </p:cNvPr>
          <p:cNvSpPr/>
          <p:nvPr/>
        </p:nvSpPr>
        <p:spPr>
          <a:xfrm>
            <a:off x="9790562" y="86210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58" name="Google Shape;158;p5"/>
          <p:cNvSpPr/>
          <p:nvPr/>
        </p:nvSpPr>
        <p:spPr>
          <a:xfrm>
            <a:off x="685800" y="5624637"/>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182880" y="2001308"/>
            <a:ext cx="3306512" cy="1169551"/>
          </a:xfrm>
          <a:prstGeom prst="rect">
            <a:avLst/>
          </a:prstGeom>
          <a:noFill/>
          <a:ln>
            <a:noFill/>
          </a:ln>
        </p:spPr>
        <p:txBody>
          <a:bodyPr spcFirstLastPara="1" wrap="square" lIns="0" tIns="0" rIns="0" bIns="0" anchor="t" anchorCtr="0">
            <a:spAutoFit/>
          </a:bodyPr>
          <a:lstStyle/>
          <a:p>
            <a:pPr>
              <a:lnSpc>
                <a:spcPct val="95000"/>
              </a:lnSpc>
            </a:pPr>
            <a:r>
              <a:rPr lang="hu-HU" sz="4000" b="1" dirty="0">
                <a:solidFill>
                  <a:srgbClr val="141414"/>
                </a:solidFill>
                <a:latin typeface="Nunito Sans Black"/>
                <a:ea typeface="Nunito Sans Black"/>
                <a:cs typeface="Nunito Sans Black"/>
                <a:sym typeface="Nunito Sans Black"/>
              </a:rPr>
              <a:t>2. Value proposition</a:t>
            </a:r>
            <a:endParaRPr sz="4000" dirty="0"/>
          </a:p>
        </p:txBody>
      </p:sp>
      <p:sp>
        <p:nvSpPr>
          <p:cNvPr id="162" name="Google Shape;162;p5"/>
          <p:cNvSpPr txBox="1"/>
          <p:nvPr/>
        </p:nvSpPr>
        <p:spPr>
          <a:xfrm>
            <a:off x="275239" y="3345152"/>
            <a:ext cx="4638040" cy="1520609"/>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sym typeface="Nunito Sans"/>
              </a:rPr>
              <a:t>Substitute products</a:t>
            </a:r>
          </a:p>
          <a:p>
            <a:pPr>
              <a:lnSpc>
                <a:spcPct val="94972"/>
              </a:lnSpc>
            </a:pPr>
            <a:endParaRPr lang="hu-HU" sz="2400" b="1" dirty="0">
              <a:solidFill>
                <a:srgbClr val="487307"/>
              </a:solidFill>
              <a:latin typeface="Nunito Sans"/>
              <a:sym typeface="Nunito Sans"/>
            </a:endParaRPr>
          </a:p>
          <a:p>
            <a:pPr algn="just">
              <a:lnSpc>
                <a:spcPct val="94972"/>
              </a:lnSpc>
            </a:pPr>
            <a:r>
              <a:rPr lang="hu-HU" sz="1467" dirty="0"/>
              <a:t>The products that my potential customers buy instead of my product/service, in the event that…</a:t>
            </a:r>
            <a:endParaRPr lang="hu-HU" sz="1467" b="1" dirty="0"/>
          </a:p>
          <a:p>
            <a:pPr>
              <a:lnSpc>
                <a:spcPct val="94972"/>
              </a:lnSpc>
            </a:pPr>
            <a:endParaRPr sz="1200" dirty="0"/>
          </a:p>
        </p:txBody>
      </p:sp>
      <p:sp>
        <p:nvSpPr>
          <p:cNvPr id="4" name="Szövegdoboz 3">
            <a:extLst>
              <a:ext uri="{FF2B5EF4-FFF2-40B4-BE49-F238E27FC236}">
                <a16:creationId xmlns:a16="http://schemas.microsoft.com/office/drawing/2014/main" id="{BBEBEA13-F363-4143-9C55-3806B5AED2DD}"/>
              </a:ext>
            </a:extLst>
          </p:cNvPr>
          <p:cNvSpPr txBox="1"/>
          <p:nvPr/>
        </p:nvSpPr>
        <p:spPr>
          <a:xfrm>
            <a:off x="3250605" y="6328272"/>
            <a:ext cx="2349272" cy="276999"/>
          </a:xfrm>
          <a:prstGeom prst="rect">
            <a:avLst/>
          </a:prstGeom>
          <a:noFill/>
        </p:spPr>
        <p:txBody>
          <a:bodyPr wrap="square" rtlCol="0">
            <a:spAutoFit/>
          </a:bodyPr>
          <a:lstStyle/>
          <a:p>
            <a:r>
              <a:rPr lang="hu-HU" sz="1200" dirty="0"/>
              <a:t>Source: meglepkek.hu</a:t>
            </a:r>
          </a:p>
        </p:txBody>
      </p:sp>
      <p:pic>
        <p:nvPicPr>
          <p:cNvPr id="5" name="Kép 4">
            <a:extLst>
              <a:ext uri="{FF2B5EF4-FFF2-40B4-BE49-F238E27FC236}">
                <a16:creationId xmlns:a16="http://schemas.microsoft.com/office/drawing/2014/main" id="{7F9D555A-7D04-4051-B1D6-0C804FA624C0}"/>
              </a:ext>
            </a:extLst>
          </p:cNvPr>
          <p:cNvPicPr>
            <a:picLocks noChangeAspect="1"/>
          </p:cNvPicPr>
          <p:nvPr/>
        </p:nvPicPr>
        <p:blipFill>
          <a:blip r:embed="rId4"/>
          <a:stretch>
            <a:fillRect/>
          </a:stretch>
        </p:blipFill>
        <p:spPr>
          <a:xfrm>
            <a:off x="5416248" y="406256"/>
            <a:ext cx="4936792" cy="27646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Kép 7">
            <a:extLst>
              <a:ext uri="{FF2B5EF4-FFF2-40B4-BE49-F238E27FC236}">
                <a16:creationId xmlns:a16="http://schemas.microsoft.com/office/drawing/2014/main" id="{E830AFAF-A0B6-462F-9A1F-94C6B30C88B4}"/>
              </a:ext>
            </a:extLst>
          </p:cNvPr>
          <p:cNvPicPr>
            <a:picLocks noChangeAspect="1"/>
          </p:cNvPicPr>
          <p:nvPr/>
        </p:nvPicPr>
        <p:blipFill>
          <a:blip r:embed="rId5"/>
          <a:stretch>
            <a:fillRect/>
          </a:stretch>
        </p:blipFill>
        <p:spPr>
          <a:xfrm>
            <a:off x="6491015" y="3429000"/>
            <a:ext cx="4154714" cy="23266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églalap: szamárfül 9">
            <a:extLst>
              <a:ext uri="{FF2B5EF4-FFF2-40B4-BE49-F238E27FC236}">
                <a16:creationId xmlns:a16="http://schemas.microsoft.com/office/drawing/2014/main" id="{462FC51E-E47A-4EF0-9EF4-F1EB633722BC}"/>
              </a:ext>
            </a:extLst>
          </p:cNvPr>
          <p:cNvSpPr/>
          <p:nvPr/>
        </p:nvSpPr>
        <p:spPr>
          <a:xfrm>
            <a:off x="10088880" y="2387600"/>
            <a:ext cx="1827881" cy="1824659"/>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sz="1600" dirty="0"/>
          </a:p>
          <a:p>
            <a:pPr algn="ctr"/>
            <a:r>
              <a:rPr lang="hu-HU" sz="1600" dirty="0"/>
              <a:t>What is a substitute product in the case of a cheese-making workshop? </a:t>
            </a:r>
          </a:p>
        </p:txBody>
      </p:sp>
      <p:sp>
        <p:nvSpPr>
          <p:cNvPr id="2" name="Google Shape;94;p1">
            <a:extLst>
              <a:ext uri="{FF2B5EF4-FFF2-40B4-BE49-F238E27FC236}">
                <a16:creationId xmlns:a16="http://schemas.microsoft.com/office/drawing/2014/main" id="{F44E1D8C-9633-4732-55FD-603120F2FE47}"/>
              </a:ext>
            </a:extLst>
          </p:cNvPr>
          <p:cNvSpPr/>
          <p:nvPr/>
        </p:nvSpPr>
        <p:spPr>
          <a:xfrm>
            <a:off x="5458645" y="6164115"/>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6">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2434134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7"/>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40" b="-5449"/>
            </a:stretch>
          </a:blipFill>
          <a:ln>
            <a:noFill/>
          </a:ln>
        </p:spPr>
      </p:sp>
      <p:sp>
        <p:nvSpPr>
          <p:cNvPr id="190" name="Google Shape;190;p7"/>
          <p:cNvSpPr/>
          <p:nvPr/>
        </p:nvSpPr>
        <p:spPr>
          <a:xfrm>
            <a:off x="0" y="3242212"/>
            <a:ext cx="12192000" cy="3615788"/>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21" b="-10605"/>
            </a:stretch>
          </a:blipFill>
          <a:ln>
            <a:noFill/>
          </a:ln>
        </p:spPr>
      </p:sp>
      <p:sp>
        <p:nvSpPr>
          <p:cNvPr id="6" name="Szövegdoboz 1">
            <a:extLst>
              <a:ext uri="{FF2B5EF4-FFF2-40B4-BE49-F238E27FC236}">
                <a16:creationId xmlns:a16="http://schemas.microsoft.com/office/drawing/2014/main" id="{B5DA5311-5BFA-5431-D5C9-1CF114DEB827}"/>
              </a:ext>
            </a:extLst>
          </p:cNvPr>
          <p:cNvSpPr txBox="1"/>
          <p:nvPr/>
        </p:nvSpPr>
        <p:spPr>
          <a:xfrm>
            <a:off x="319482" y="1172221"/>
            <a:ext cx="9102691" cy="547551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hu-HU" dirty="0"/>
          </a:p>
        </p:txBody>
      </p:sp>
      <p:sp>
        <p:nvSpPr>
          <p:cNvPr id="191" name="Google Shape;191;p7"/>
          <p:cNvSpPr/>
          <p:nvPr/>
        </p:nvSpPr>
        <p:spPr>
          <a:xfrm>
            <a:off x="2479564" y="-47883"/>
            <a:ext cx="7182596" cy="960568"/>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60950" tIns="60950" rIns="60950" bIns="60950" anchor="ctr" anchorCtr="0">
            <a:noAutofit/>
          </a:bodyPr>
          <a:lstStyle/>
          <a:p>
            <a:pPr algn="ctr"/>
            <a:r>
              <a:rPr lang="hu-HU" sz="2267" dirty="0">
                <a:solidFill>
                  <a:schemeClr val="bg1"/>
                </a:solidFill>
              </a:rPr>
              <a:t>3. Customer relationships: definition and measurement </a:t>
            </a:r>
            <a:endParaRPr sz="2267" dirty="0">
              <a:solidFill>
                <a:schemeClr val="bg1"/>
              </a:solidFill>
            </a:endParaRPr>
          </a:p>
        </p:txBody>
      </p:sp>
      <p:sp>
        <p:nvSpPr>
          <p:cNvPr id="193" name="Google Shape;193;p7"/>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12" name="Content Placeholder 5">
            <a:extLst>
              <a:ext uri="{FF2B5EF4-FFF2-40B4-BE49-F238E27FC236}">
                <a16:creationId xmlns:a16="http://schemas.microsoft.com/office/drawing/2014/main" id="{4BA8B77D-0E20-448B-A270-4CDA7CA2DAAE}"/>
              </a:ext>
            </a:extLst>
          </p:cNvPr>
          <p:cNvSpPr txBox="1">
            <a:spLocks/>
          </p:cNvSpPr>
          <p:nvPr/>
        </p:nvSpPr>
        <p:spPr>
          <a:xfrm>
            <a:off x="263691" y="1097280"/>
            <a:ext cx="8473909" cy="4064000"/>
          </a:xfrm>
          <a:prstGeom prst="rect">
            <a:avLst/>
          </a:prstGeom>
        </p:spPr>
        <p:txBody>
          <a:bodyPr>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hu-HU" sz="2533" b="1" dirty="0">
              <a:solidFill>
                <a:schemeClr val="accent3">
                  <a:lumMod val="50000"/>
                </a:schemeClr>
              </a:solidFill>
            </a:endParaRPr>
          </a:p>
          <a:p>
            <a:pPr algn="ctr"/>
            <a:r>
              <a:rPr lang="hu-HU" sz="2533" b="1" dirty="0">
                <a:solidFill>
                  <a:schemeClr val="accent3">
                    <a:lumMod val="50000"/>
                  </a:schemeClr>
                </a:solidFill>
              </a:rPr>
              <a:t>Customer relationships</a:t>
            </a:r>
            <a:r>
              <a:rPr lang="hu-HU" sz="2533" dirty="0">
                <a:solidFill>
                  <a:schemeClr val="accent3">
                    <a:lumMod val="50000"/>
                  </a:schemeClr>
                </a:solidFill>
              </a:rPr>
              <a:t>: the totality of various relationships between the business and customer groups that influence the consumer experience.</a:t>
            </a:r>
          </a:p>
          <a:p>
            <a:pPr algn="ctr"/>
            <a:endParaRPr lang="hu-HU" sz="933" dirty="0"/>
          </a:p>
          <a:p>
            <a:pPr algn="ctr"/>
            <a:endParaRPr lang="hu-HU" sz="933" dirty="0"/>
          </a:p>
          <a:p>
            <a:pPr algn="ctr"/>
            <a:endParaRPr lang="hu-HU" sz="933" dirty="0"/>
          </a:p>
          <a:p>
            <a:pPr algn="ctr"/>
            <a:endParaRPr lang="hu-HU" sz="933" dirty="0"/>
          </a:p>
          <a:p>
            <a:pPr algn="ctr"/>
            <a:endParaRPr lang="hu-HU" sz="933" dirty="0"/>
          </a:p>
          <a:p>
            <a:pPr algn="ctr"/>
            <a:endParaRPr lang="hu-HU" sz="933" dirty="0"/>
          </a:p>
          <a:p>
            <a:pPr algn="ctr"/>
            <a:endParaRPr lang="hu-HU" sz="933" dirty="0"/>
          </a:p>
          <a:p>
            <a:pPr algn="ctr"/>
            <a:endParaRPr lang="hu-HU" sz="933" dirty="0"/>
          </a:p>
          <a:p>
            <a:pPr algn="ctr"/>
            <a:endParaRPr lang="hu-HU" sz="933" dirty="0"/>
          </a:p>
          <a:p>
            <a:pPr algn="ctr"/>
            <a:endParaRPr lang="hu-HU" sz="933" dirty="0">
              <a:solidFill>
                <a:schemeClr val="accent3">
                  <a:lumMod val="50000"/>
                </a:schemeClr>
              </a:solidFill>
            </a:endParaRPr>
          </a:p>
          <a:p>
            <a:pPr algn="ctr"/>
            <a:r>
              <a:rPr lang="hu-HU" sz="1600" b="1" dirty="0">
                <a:solidFill>
                  <a:schemeClr val="accent3">
                    <a:lumMod val="50000"/>
                  </a:schemeClr>
                </a:solidFill>
              </a:rPr>
              <a:t>Key drivers for building customer relationships:</a:t>
            </a:r>
          </a:p>
          <a:p>
            <a:pPr algn="ctr"/>
            <a:endParaRPr lang="hu-HU" sz="1600" b="1" dirty="0">
              <a:solidFill>
                <a:schemeClr val="accent3">
                  <a:lumMod val="50000"/>
                </a:schemeClr>
              </a:solidFill>
            </a:endParaRPr>
          </a:p>
          <a:p>
            <a:pPr marL="190510" lvl="1" indent="-190510" algn="ctr">
              <a:buFont typeface="Arial" panose="020B0604020202020204" pitchFamily="34" charset="0"/>
              <a:buChar char="•"/>
            </a:pPr>
            <a:r>
              <a:rPr lang="hu-HU" sz="1600" dirty="0">
                <a:solidFill>
                  <a:schemeClr val="accent3">
                    <a:lumMod val="50000"/>
                  </a:schemeClr>
                </a:solidFill>
              </a:rPr>
              <a:t>Acquiring new customers</a:t>
            </a:r>
          </a:p>
          <a:p>
            <a:pPr marL="190510" lvl="1" indent="-190510" algn="ctr">
              <a:buFont typeface="Arial" panose="020B0604020202020204" pitchFamily="34" charset="0"/>
              <a:buChar char="•"/>
            </a:pPr>
            <a:r>
              <a:rPr lang="hu-HU" sz="1600" dirty="0">
                <a:solidFill>
                  <a:schemeClr val="accent3">
                    <a:lumMod val="50000"/>
                  </a:schemeClr>
                </a:solidFill>
              </a:rPr>
              <a:t>Retaining customers</a:t>
            </a:r>
          </a:p>
          <a:p>
            <a:pPr marL="190510" lvl="1" indent="-190510" algn="ctr">
              <a:buFont typeface="Arial" panose="020B0604020202020204" pitchFamily="34" charset="0"/>
              <a:buChar char="•"/>
            </a:pPr>
            <a:r>
              <a:rPr lang="hu-HU" sz="1600" dirty="0">
                <a:solidFill>
                  <a:schemeClr val="accent3">
                    <a:lumMod val="50000"/>
                  </a:schemeClr>
                </a:solidFill>
              </a:rPr>
              <a:t>Increasing sales</a:t>
            </a:r>
          </a:p>
          <a:p>
            <a:endParaRPr lang="hu-HU" sz="933" dirty="0"/>
          </a:p>
          <a:p>
            <a:endParaRPr lang="hu-HU" sz="933" dirty="0"/>
          </a:p>
          <a:p>
            <a:endParaRPr lang="hu-HU" sz="933" dirty="0"/>
          </a:p>
        </p:txBody>
      </p:sp>
      <p:pic>
        <p:nvPicPr>
          <p:cNvPr id="13" name="Picture 4" descr="KÃ©ptalÃ¡lat a kÃ¶vetkezÅre: âspektrumâ">
            <a:extLst>
              <a:ext uri="{FF2B5EF4-FFF2-40B4-BE49-F238E27FC236}">
                <a16:creationId xmlns:a16="http://schemas.microsoft.com/office/drawing/2014/main" id="{A6236A13-B5B4-4509-9CA2-69467010C36E}"/>
              </a:ext>
            </a:extLst>
          </p:cNvPr>
          <p:cNvPicPr>
            <a:picLocks noChangeAspect="1" noChangeArrowheads="1"/>
          </p:cNvPicPr>
          <p:nvPr/>
        </p:nvPicPr>
        <p:blipFill rotWithShape="1">
          <a:blip r:embed="rId6" cstate="print">
            <a:lum bright="70000" contrast="-70000"/>
            <a:extLst>
              <a:ext uri="{28A0092B-C50C-407E-A947-70E740481C1C}">
                <a14:useLocalDpi xmlns:a14="http://schemas.microsoft.com/office/drawing/2010/main" val="0"/>
              </a:ext>
            </a:extLst>
          </a:blip>
          <a:srcRect t="50000" b="31119"/>
          <a:stretch/>
        </p:blipFill>
        <p:spPr bwMode="auto">
          <a:xfrm>
            <a:off x="1979054" y="2601052"/>
            <a:ext cx="5752125" cy="483680"/>
          </a:xfrm>
          <a:prstGeom prst="rect">
            <a:avLst/>
          </a:prstGeom>
          <a:noFill/>
          <a:extLst>
            <a:ext uri="{909E8E84-426E-40DD-AFC4-6F175D3DCCD1}">
              <a14:hiddenFill xmlns:a14="http://schemas.microsoft.com/office/drawing/2010/main">
                <a:solidFill>
                  <a:srgbClr val="FFFFFF"/>
                </a:solidFill>
              </a14:hiddenFill>
            </a:ext>
          </a:extLst>
        </p:spPr>
      </p:pic>
      <p:sp>
        <p:nvSpPr>
          <p:cNvPr id="3" name="Szövegdoboz 2">
            <a:extLst>
              <a:ext uri="{FF2B5EF4-FFF2-40B4-BE49-F238E27FC236}">
                <a16:creationId xmlns:a16="http://schemas.microsoft.com/office/drawing/2014/main" id="{18C05F7A-8FE4-47EC-894D-2F26962F9EBD}"/>
              </a:ext>
            </a:extLst>
          </p:cNvPr>
          <p:cNvSpPr txBox="1"/>
          <p:nvPr/>
        </p:nvSpPr>
        <p:spPr>
          <a:xfrm>
            <a:off x="1900210" y="3230880"/>
            <a:ext cx="1158709" cy="276999"/>
          </a:xfrm>
          <a:prstGeom prst="rect">
            <a:avLst/>
          </a:prstGeom>
          <a:noFill/>
        </p:spPr>
        <p:txBody>
          <a:bodyPr wrap="square" rtlCol="0">
            <a:spAutoFit/>
          </a:bodyPr>
          <a:lstStyle/>
          <a:p>
            <a:r>
              <a:rPr lang="hu-HU" sz="1200" dirty="0"/>
              <a:t>Personal </a:t>
            </a:r>
          </a:p>
        </p:txBody>
      </p:sp>
      <p:sp>
        <p:nvSpPr>
          <p:cNvPr id="15" name="Szövegdoboz 14">
            <a:extLst>
              <a:ext uri="{FF2B5EF4-FFF2-40B4-BE49-F238E27FC236}">
                <a16:creationId xmlns:a16="http://schemas.microsoft.com/office/drawing/2014/main" id="{D39E7FAF-6253-476A-9C0B-3643A929C60C}"/>
              </a:ext>
            </a:extLst>
          </p:cNvPr>
          <p:cNvSpPr txBox="1"/>
          <p:nvPr/>
        </p:nvSpPr>
        <p:spPr>
          <a:xfrm>
            <a:off x="6990370" y="3242212"/>
            <a:ext cx="1158709" cy="276999"/>
          </a:xfrm>
          <a:prstGeom prst="rect">
            <a:avLst/>
          </a:prstGeom>
          <a:noFill/>
        </p:spPr>
        <p:txBody>
          <a:bodyPr wrap="square" rtlCol="0">
            <a:spAutoFit/>
          </a:bodyPr>
          <a:lstStyle/>
          <a:p>
            <a:r>
              <a:rPr lang="hu-HU" sz="1200" dirty="0"/>
              <a:t>Automated </a:t>
            </a:r>
          </a:p>
        </p:txBody>
      </p:sp>
      <p:sp>
        <p:nvSpPr>
          <p:cNvPr id="4" name="Folyamatábra: Soros elérésű tárolás 3">
            <a:extLst>
              <a:ext uri="{FF2B5EF4-FFF2-40B4-BE49-F238E27FC236}">
                <a16:creationId xmlns:a16="http://schemas.microsoft.com/office/drawing/2014/main" id="{33DBD183-AAAF-43F0-A1F9-7DDCD4ABAFBF}"/>
              </a:ext>
            </a:extLst>
          </p:cNvPr>
          <p:cNvSpPr/>
          <p:nvPr/>
        </p:nvSpPr>
        <p:spPr>
          <a:xfrm>
            <a:off x="721360" y="4328160"/>
            <a:ext cx="1758204" cy="1086099"/>
          </a:xfrm>
          <a:prstGeom prst="flowChartMagneticTap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200" b="1" dirty="0"/>
              <a:t>Acquisition vs. Retention: tasks and costs? </a:t>
            </a:r>
          </a:p>
        </p:txBody>
      </p:sp>
      <p:sp>
        <p:nvSpPr>
          <p:cNvPr id="5" name="Google Shape;94;p1">
            <a:extLst>
              <a:ext uri="{FF2B5EF4-FFF2-40B4-BE49-F238E27FC236}">
                <a16:creationId xmlns:a16="http://schemas.microsoft.com/office/drawing/2014/main" id="{A12B3C2D-0233-1DB6-34D3-7AECF8B9905E}"/>
              </a:ext>
            </a:extLst>
          </p:cNvPr>
          <p:cNvSpPr/>
          <p:nvPr/>
        </p:nvSpPr>
        <p:spPr>
          <a:xfrm>
            <a:off x="212605" y="110131"/>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7">
              <a:alphaModFix/>
              <a:extLst>
                <a:ext uri="{28A0092B-C50C-407E-A947-70E740481C1C}">
                  <a14:useLocalDpi xmlns:a14="http://schemas.microsoft.com/office/drawing/2010/main" val="0"/>
                </a:ext>
              </a:extLst>
            </a:blip>
            <a:stretch>
              <a:fillRect/>
            </a:stretch>
          </a:blipFill>
          <a:ln>
            <a:noFill/>
          </a:ln>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58" name="Google Shape;158;p5"/>
          <p:cNvSpPr/>
          <p:nvPr/>
        </p:nvSpPr>
        <p:spPr>
          <a:xfrm>
            <a:off x="685800" y="5624637"/>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3689134" y="195171"/>
            <a:ext cx="6585576" cy="584775"/>
          </a:xfrm>
          <a:prstGeom prst="rect">
            <a:avLst/>
          </a:prstGeom>
          <a:noFill/>
          <a:ln>
            <a:noFill/>
          </a:ln>
        </p:spPr>
        <p:txBody>
          <a:bodyPr spcFirstLastPara="1" wrap="square" lIns="0" tIns="0" rIns="0" bIns="0" anchor="t" anchorCtr="0">
            <a:spAutoFit/>
          </a:bodyPr>
          <a:lstStyle/>
          <a:p>
            <a:pPr>
              <a:lnSpc>
                <a:spcPct val="95000"/>
              </a:lnSpc>
            </a:pPr>
            <a:r>
              <a:rPr lang="hu-HU" sz="4000" b="1" dirty="0">
                <a:solidFill>
                  <a:srgbClr val="141414"/>
                </a:solidFill>
                <a:latin typeface="Nunito Sans Black"/>
                <a:ea typeface="Nunito Sans Black"/>
                <a:cs typeface="Nunito Sans Black"/>
                <a:sym typeface="Nunito Sans Black"/>
              </a:rPr>
              <a:t>3. Customer relationships</a:t>
            </a:r>
            <a:endParaRPr sz="4000" dirty="0"/>
          </a:p>
        </p:txBody>
      </p:sp>
      <p:sp>
        <p:nvSpPr>
          <p:cNvPr id="162" name="Google Shape;162;p5"/>
          <p:cNvSpPr txBox="1"/>
          <p:nvPr/>
        </p:nvSpPr>
        <p:spPr>
          <a:xfrm>
            <a:off x="4387224" y="808848"/>
            <a:ext cx="4638040" cy="701731"/>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sym typeface="Nunito Sans"/>
              </a:rPr>
              <a:t>Types of customer relationships</a:t>
            </a:r>
          </a:p>
          <a:p>
            <a:pPr>
              <a:lnSpc>
                <a:spcPct val="94972"/>
              </a:lnSpc>
            </a:pPr>
            <a:endParaRPr lang="hu-HU" sz="2400" b="1" dirty="0">
              <a:solidFill>
                <a:srgbClr val="487307"/>
              </a:solidFill>
              <a:latin typeface="Nunito Sans"/>
              <a:sym typeface="Nunito Sans"/>
            </a:endParaRPr>
          </a:p>
        </p:txBody>
      </p:sp>
      <p:graphicFrame>
        <p:nvGraphicFramePr>
          <p:cNvPr id="12" name="Table 3">
            <a:extLst>
              <a:ext uri="{FF2B5EF4-FFF2-40B4-BE49-F238E27FC236}">
                <a16:creationId xmlns:a16="http://schemas.microsoft.com/office/drawing/2014/main" id="{095C4F41-CD5B-4B3E-95C8-B51B42CF5B4E}"/>
              </a:ext>
            </a:extLst>
          </p:cNvPr>
          <p:cNvGraphicFramePr>
            <a:graphicFrameLocks noGrp="1"/>
          </p:cNvGraphicFramePr>
          <p:nvPr>
            <p:extLst>
              <p:ext uri="{D42A27DB-BD31-4B8C-83A1-F6EECF244321}">
                <p14:modId xmlns:p14="http://schemas.microsoft.com/office/powerpoint/2010/main" val="831085226"/>
              </p:ext>
            </p:extLst>
          </p:nvPr>
        </p:nvGraphicFramePr>
        <p:xfrm>
          <a:off x="685800" y="1957248"/>
          <a:ext cx="10820401" cy="3561366"/>
        </p:xfrm>
        <a:graphic>
          <a:graphicData uri="http://schemas.openxmlformats.org/drawingml/2006/table">
            <a:tbl>
              <a:tblPr firstRow="1" bandRow="1">
                <a:tableStyleId>{93296810-A885-4BE3-A3E7-6D5BEEA58F35}</a:tableStyleId>
              </a:tblPr>
              <a:tblGrid>
                <a:gridCol w="1803400">
                  <a:extLst>
                    <a:ext uri="{9D8B030D-6E8A-4147-A177-3AD203B41FA5}">
                      <a16:colId xmlns:a16="http://schemas.microsoft.com/office/drawing/2014/main" val="20000"/>
                    </a:ext>
                  </a:extLst>
                </a:gridCol>
                <a:gridCol w="1803400">
                  <a:extLst>
                    <a:ext uri="{9D8B030D-6E8A-4147-A177-3AD203B41FA5}">
                      <a16:colId xmlns:a16="http://schemas.microsoft.com/office/drawing/2014/main" val="20001"/>
                    </a:ext>
                  </a:extLst>
                </a:gridCol>
                <a:gridCol w="1533461">
                  <a:extLst>
                    <a:ext uri="{9D8B030D-6E8A-4147-A177-3AD203B41FA5}">
                      <a16:colId xmlns:a16="http://schemas.microsoft.com/office/drawing/2014/main" val="20002"/>
                    </a:ext>
                  </a:extLst>
                </a:gridCol>
                <a:gridCol w="2073339">
                  <a:extLst>
                    <a:ext uri="{9D8B030D-6E8A-4147-A177-3AD203B41FA5}">
                      <a16:colId xmlns:a16="http://schemas.microsoft.com/office/drawing/2014/main" val="20003"/>
                    </a:ext>
                  </a:extLst>
                </a:gridCol>
                <a:gridCol w="1533862">
                  <a:extLst>
                    <a:ext uri="{9D8B030D-6E8A-4147-A177-3AD203B41FA5}">
                      <a16:colId xmlns:a16="http://schemas.microsoft.com/office/drawing/2014/main" val="20004"/>
                    </a:ext>
                  </a:extLst>
                </a:gridCol>
                <a:gridCol w="2072939">
                  <a:extLst>
                    <a:ext uri="{9D8B030D-6E8A-4147-A177-3AD203B41FA5}">
                      <a16:colId xmlns:a16="http://schemas.microsoft.com/office/drawing/2014/main" val="20005"/>
                    </a:ext>
                  </a:extLst>
                </a:gridCol>
              </a:tblGrid>
              <a:tr h="468327">
                <a:tc>
                  <a:txBody>
                    <a:bodyPr/>
                    <a:lstStyle/>
                    <a:p>
                      <a:pPr algn="ctr"/>
                      <a:r>
                        <a:rPr lang="hu-HU" sz="1200" dirty="0"/>
                        <a:t>In-person</a:t>
                      </a:r>
                    </a:p>
                  </a:txBody>
                  <a:tcPr marL="60960" marR="60960" marT="22860" marB="22860" anchor="ctr"/>
                </a:tc>
                <a:tc>
                  <a:txBody>
                    <a:bodyPr/>
                    <a:lstStyle/>
                    <a:p>
                      <a:pPr algn="ctr"/>
                      <a:r>
                        <a:rPr lang="hu-HU" sz="1200" dirty="0"/>
                        <a:t>Priority customer support</a:t>
                      </a:r>
                    </a:p>
                  </a:txBody>
                  <a:tcPr marL="60960" marR="60960" marT="22860" marB="22860" anchor="ctr"/>
                </a:tc>
                <a:tc>
                  <a:txBody>
                    <a:bodyPr/>
                    <a:lstStyle/>
                    <a:p>
                      <a:pPr algn="ctr"/>
                      <a:r>
                        <a:rPr lang="hu-HU" sz="1200" dirty="0"/>
                        <a:t>Self-service</a:t>
                      </a:r>
                    </a:p>
                  </a:txBody>
                  <a:tcPr marL="60960" marR="60960" marT="22860" marB="22860" anchor="ctr"/>
                </a:tc>
                <a:tc>
                  <a:txBody>
                    <a:bodyPr/>
                    <a:lstStyle/>
                    <a:p>
                      <a:pPr algn="ctr"/>
                      <a:r>
                        <a:rPr lang="hu-HU" sz="1200" dirty="0"/>
                        <a:t>Automated services</a:t>
                      </a:r>
                    </a:p>
                  </a:txBody>
                  <a:tcPr marL="60960" marR="60960" marT="22860" marB="22860" anchor="ctr"/>
                </a:tc>
                <a:tc>
                  <a:txBody>
                    <a:bodyPr/>
                    <a:lstStyle/>
                    <a:p>
                      <a:pPr algn="ctr"/>
                      <a:r>
                        <a:rPr lang="hu-HU" sz="1200" dirty="0"/>
                        <a:t>Communities</a:t>
                      </a:r>
                    </a:p>
                  </a:txBody>
                  <a:tcPr marL="60960" marR="60960" marT="22860" marB="22860" anchor="ctr"/>
                </a:tc>
                <a:tc>
                  <a:txBody>
                    <a:bodyPr/>
                    <a:lstStyle/>
                    <a:p>
                      <a:pPr algn="ctr"/>
                      <a:r>
                        <a:rPr lang="hu-HU" sz="1200" dirty="0"/>
                        <a:t>Shared value</a:t>
                      </a:r>
                    </a:p>
                  </a:txBody>
                  <a:tcPr marL="60960" marR="60960" marT="22860" marB="22860" anchor="ctr"/>
                </a:tc>
                <a:extLst>
                  <a:ext uri="{0D108BD9-81ED-4DB2-BD59-A6C34878D82A}">
                    <a16:rowId xmlns:a16="http://schemas.microsoft.com/office/drawing/2014/main" val="10000"/>
                  </a:ext>
                </a:extLst>
              </a:tr>
              <a:tr h="2528961">
                <a:tc>
                  <a:txBody>
                    <a:bodyPr/>
                    <a:lstStyle/>
                    <a:p>
                      <a:pPr marL="285750" indent="-285750" algn="l">
                        <a:spcAft>
                          <a:spcPts val="600"/>
                        </a:spcAft>
                        <a:buFont typeface="Arial" panose="020B0604020202020204" pitchFamily="34" charset="0"/>
                        <a:buChar char="•"/>
                      </a:pPr>
                      <a:endParaRPr lang="hu-HU" sz="1100" dirty="0"/>
                    </a:p>
                    <a:p>
                      <a:pPr marL="285750" indent="-285750" algn="l">
                        <a:spcAft>
                          <a:spcPts val="600"/>
                        </a:spcAft>
                        <a:buFont typeface="Arial" panose="020B0604020202020204" pitchFamily="34" charset="0"/>
                        <a:buChar char="•"/>
                      </a:pPr>
                      <a:r>
                        <a:rPr lang="hu-HU" sz="1100" dirty="0"/>
                        <a:t>Building personal relationships</a:t>
                      </a:r>
                    </a:p>
                    <a:p>
                      <a:pPr marL="285750" indent="-285750" algn="l">
                        <a:spcAft>
                          <a:spcPts val="600"/>
                        </a:spcAft>
                        <a:buFont typeface="Arial" panose="020B0604020202020204" pitchFamily="34" charset="0"/>
                        <a:buChar char="•"/>
                      </a:pPr>
                      <a:r>
                        <a:rPr lang="hu-HU" sz="1100" dirty="0"/>
                        <a:t>Communicating with a real-life employee</a:t>
                      </a:r>
                    </a:p>
                    <a:p>
                      <a:pPr marL="285750" indent="-285750" algn="l">
                        <a:spcAft>
                          <a:spcPts val="600"/>
                        </a:spcAft>
                        <a:buFont typeface="Arial" panose="020B0604020202020204" pitchFamily="34" charset="0"/>
                        <a:buChar char="•"/>
                      </a:pPr>
                      <a:r>
                        <a:rPr lang="hu-HU" sz="1100" dirty="0"/>
                        <a:t>At the point of sale, by telephone, electronically, etc.</a:t>
                      </a:r>
                    </a:p>
                    <a:p>
                      <a:pPr marL="285750" indent="-285750" algn="l">
                        <a:spcAft>
                          <a:spcPts val="600"/>
                        </a:spcAft>
                        <a:buFont typeface="Arial" panose="020B0604020202020204" pitchFamily="34" charset="0"/>
                        <a:buChar char="•"/>
                      </a:pPr>
                      <a:r>
                        <a:rPr lang="hu-HU" sz="1100" dirty="0"/>
                        <a:t>E.g.: farm shops, collection points</a:t>
                      </a:r>
                    </a:p>
                  </a:txBody>
                  <a:tcPr marL="60960" marR="60960" marT="22860" marB="22860"/>
                </a:tc>
                <a:tc>
                  <a:txBody>
                    <a:bodyPr/>
                    <a:lstStyle/>
                    <a:p>
                      <a:pPr marL="285750" indent="-285750" algn="l">
                        <a:spcAft>
                          <a:spcPts val="600"/>
                        </a:spcAft>
                        <a:buFont typeface="Arial" panose="020B0604020202020204" pitchFamily="34" charset="0"/>
                        <a:buChar char="•"/>
                      </a:pPr>
                      <a:endParaRPr lang="hu-HU" sz="1100" dirty="0"/>
                    </a:p>
                    <a:p>
                      <a:pPr marL="285750" indent="-285750" algn="l">
                        <a:spcAft>
                          <a:spcPts val="600"/>
                        </a:spcAft>
                        <a:buFont typeface="Arial" panose="020B0604020202020204" pitchFamily="34" charset="0"/>
                        <a:buChar char="•"/>
                      </a:pPr>
                      <a:r>
                        <a:rPr lang="hu-HU" sz="1100" dirty="0"/>
                        <a:t>A customer relations officer deals with a single key account</a:t>
                      </a:r>
                    </a:p>
                    <a:p>
                      <a:pPr marL="285750" indent="-285750" algn="l">
                        <a:spcAft>
                          <a:spcPts val="600"/>
                        </a:spcAft>
                        <a:buFont typeface="Arial" panose="020B0604020202020204" pitchFamily="34" charset="0"/>
                        <a:buChar char="•"/>
                      </a:pPr>
                      <a:r>
                        <a:rPr lang="hu-HU" sz="1100" dirty="0"/>
                        <a:t>Deepest, </a:t>
                      </a:r>
                      <a:r>
                        <a:rPr lang="hu-HU" sz="1100" baseline="0" dirty="0"/>
                        <a:t>most trust-building</a:t>
                      </a:r>
                    </a:p>
                    <a:p>
                      <a:pPr marL="285750" indent="-285750" algn="l">
                        <a:spcAft>
                          <a:spcPts val="600"/>
                        </a:spcAft>
                        <a:buFont typeface="Arial" panose="020B0604020202020204" pitchFamily="34" charset="0"/>
                        <a:buChar char="•"/>
                      </a:pPr>
                      <a:r>
                        <a:rPr lang="hu-HU" sz="1100" baseline="0" dirty="0"/>
                        <a:t>Long-term</a:t>
                      </a:r>
                    </a:p>
                    <a:p>
                      <a:pPr marL="285750" indent="-285750" algn="l">
                        <a:spcAft>
                          <a:spcPts val="600"/>
                        </a:spcAft>
                        <a:buFont typeface="Arial" panose="020B0604020202020204" pitchFamily="34" charset="0"/>
                        <a:buChar char="•"/>
                      </a:pPr>
                      <a:r>
                        <a:rPr lang="hu-HU" sz="1100" baseline="0" dirty="0"/>
                        <a:t>E.g. private banking, corporate partnerships, supply </a:t>
                      </a:r>
                      <a:endParaRPr lang="hu-HU" sz="1100" dirty="0"/>
                    </a:p>
                  </a:txBody>
                  <a:tcPr marL="60960" marR="60960" marT="22860" marB="22860"/>
                </a:tc>
                <a:tc>
                  <a:txBody>
                    <a:bodyPr/>
                    <a:lstStyle/>
                    <a:p>
                      <a:pPr marL="285750" indent="-285750" algn="l">
                        <a:spcAft>
                          <a:spcPts val="600"/>
                        </a:spcAft>
                        <a:buFont typeface="Arial" panose="020B0604020202020204" pitchFamily="34" charset="0"/>
                        <a:buChar char="•"/>
                      </a:pPr>
                      <a:endParaRPr lang="hu-HU" sz="1100" dirty="0"/>
                    </a:p>
                    <a:p>
                      <a:pPr marL="285750" indent="-285750" algn="l">
                        <a:spcAft>
                          <a:spcPts val="600"/>
                        </a:spcAft>
                        <a:buFont typeface="Arial" panose="020B0604020202020204" pitchFamily="34" charset="0"/>
                        <a:buChar char="•"/>
                      </a:pPr>
                      <a:r>
                        <a:rPr lang="hu-HU" sz="1100" dirty="0"/>
                        <a:t>The company does not establish a direct relationship with the customer, but merely </a:t>
                      </a:r>
                      <a:r>
                        <a:rPr lang="hu-HU" sz="1100" baseline="0" dirty="0"/>
                        <a:t>creates the conditions for the customer to serve themselves</a:t>
                      </a:r>
                      <a:endParaRPr lang="hu-HU" sz="1100" dirty="0"/>
                    </a:p>
                  </a:txBody>
                  <a:tcPr marL="60960" marR="60960" marT="22860" marB="22860"/>
                </a:tc>
                <a:tc>
                  <a:txBody>
                    <a:bodyPr/>
                    <a:lstStyle/>
                    <a:p>
                      <a:pPr marL="285750" indent="-285750" algn="l">
                        <a:spcAft>
                          <a:spcPts val="600"/>
                        </a:spcAft>
                        <a:buFont typeface="Arial" panose="020B0604020202020204" pitchFamily="34" charset="0"/>
                        <a:buChar char="•"/>
                      </a:pPr>
                      <a:endParaRPr lang="hu-HU" sz="1100" dirty="0"/>
                    </a:p>
                    <a:p>
                      <a:pPr marL="285750" indent="-285750" algn="l">
                        <a:spcAft>
                          <a:spcPts val="600"/>
                        </a:spcAft>
                        <a:buFont typeface="Arial" panose="020B0604020202020204" pitchFamily="34" charset="0"/>
                        <a:buChar char="•"/>
                      </a:pPr>
                      <a:r>
                        <a:rPr lang="hu-HU" sz="1100" dirty="0"/>
                        <a:t>A more sophisticated </a:t>
                      </a:r>
                      <a:r>
                        <a:rPr lang="hu-HU" sz="1100" baseline="0" dirty="0"/>
                        <a:t>form </a:t>
                      </a:r>
                      <a:r>
                        <a:rPr lang="hu-HU" sz="1100" dirty="0"/>
                        <a:t>of self-service</a:t>
                      </a:r>
                    </a:p>
                    <a:p>
                      <a:pPr marL="285750" indent="-285750" algn="l">
                        <a:spcAft>
                          <a:spcPts val="600"/>
                        </a:spcAft>
                        <a:buFont typeface="Arial" panose="020B0604020202020204" pitchFamily="34" charset="0"/>
                        <a:buChar char="•"/>
                      </a:pPr>
                      <a:r>
                        <a:rPr lang="hu-HU" sz="1100" baseline="0" dirty="0"/>
                        <a:t>Automated methods</a:t>
                      </a:r>
                    </a:p>
                    <a:p>
                      <a:pPr marL="285750" indent="-285750" algn="l">
                        <a:spcAft>
                          <a:spcPts val="600"/>
                        </a:spcAft>
                        <a:buFont typeface="Arial" panose="020B0604020202020204" pitchFamily="34" charset="0"/>
                        <a:buChar char="•"/>
                      </a:pPr>
                      <a:r>
                        <a:rPr lang="hu-HU" sz="1100" baseline="0" dirty="0"/>
                        <a:t>E.g. Personal online profiles – direct access to personalised services</a:t>
                      </a:r>
                    </a:p>
                    <a:p>
                      <a:pPr marL="285750" indent="-285750" algn="l">
                        <a:spcAft>
                          <a:spcPts val="600"/>
                        </a:spcAft>
                        <a:buFont typeface="Arial" panose="020B0604020202020204" pitchFamily="34" charset="0"/>
                        <a:buChar char="•"/>
                      </a:pPr>
                      <a:r>
                        <a:rPr lang="hu-HU" sz="1100" baseline="0" dirty="0"/>
                        <a:t>E.g. bookshop</a:t>
                      </a:r>
                      <a:endParaRPr lang="hu-HU" sz="1100" dirty="0"/>
                    </a:p>
                  </a:txBody>
                  <a:tcPr marL="60960" marR="60960" marT="22860" marB="22860"/>
                </a:tc>
                <a:tc>
                  <a:txBody>
                    <a:bodyPr/>
                    <a:lstStyle/>
                    <a:p>
                      <a:pPr marL="285750" indent="-285750" algn="l">
                        <a:spcAft>
                          <a:spcPts val="600"/>
                        </a:spcAft>
                        <a:buFont typeface="Arial" panose="020B0604020202020204" pitchFamily="34" charset="0"/>
                        <a:buChar char="•"/>
                      </a:pPr>
                      <a:endParaRPr lang="hu-HU" sz="1100" dirty="0"/>
                    </a:p>
                    <a:p>
                      <a:pPr marL="285750" indent="-285750" algn="l">
                        <a:spcAft>
                          <a:spcPts val="600"/>
                        </a:spcAft>
                        <a:buFont typeface="Arial" panose="020B0604020202020204" pitchFamily="34" charset="0"/>
                        <a:buChar char="•"/>
                      </a:pPr>
                      <a:r>
                        <a:rPr lang="hu-HU" sz="1100" baseline="0" dirty="0"/>
                        <a:t>Relationships with customers </a:t>
                      </a:r>
                      <a:r>
                        <a:rPr lang="hu-HU" sz="1100" dirty="0"/>
                        <a:t>are </a:t>
                      </a:r>
                      <a:r>
                        <a:rPr lang="hu-HU" sz="1100" baseline="0" dirty="0"/>
                        <a:t>established </a:t>
                      </a:r>
                      <a:r>
                        <a:rPr lang="hu-HU" sz="1100" dirty="0"/>
                        <a:t>through communities</a:t>
                      </a:r>
                    </a:p>
                    <a:p>
                      <a:pPr marL="285750" indent="-285750" algn="l">
                        <a:spcAft>
                          <a:spcPts val="600"/>
                        </a:spcAft>
                        <a:buFont typeface="Arial" panose="020B0604020202020204" pitchFamily="34" charset="0"/>
                        <a:buChar char="•"/>
                      </a:pPr>
                      <a:r>
                        <a:rPr lang="hu-HU" sz="1100" baseline="0" dirty="0"/>
                        <a:t>Communities created and maintained by companies</a:t>
                      </a:r>
                    </a:p>
                    <a:p>
                      <a:pPr marL="285750" indent="-285750" algn="l">
                        <a:spcAft>
                          <a:spcPts val="600"/>
                        </a:spcAft>
                        <a:buFont typeface="Arial" panose="020B0604020202020204" pitchFamily="34" charset="0"/>
                        <a:buChar char="•"/>
                      </a:pPr>
                      <a:r>
                        <a:rPr lang="hu-HU" sz="1100" baseline="0" dirty="0"/>
                        <a:t>Knowledge sharing, joint problem-solving</a:t>
                      </a:r>
                    </a:p>
                    <a:p>
                      <a:pPr marL="285750" indent="-285750" algn="l">
                        <a:spcAft>
                          <a:spcPts val="600"/>
                        </a:spcAft>
                        <a:buFont typeface="Arial" panose="020B0604020202020204" pitchFamily="34" charset="0"/>
                        <a:buChar char="•"/>
                      </a:pPr>
                      <a:r>
                        <a:rPr lang="hu-HU" sz="1100" baseline="0" dirty="0"/>
                        <a:t>Understanding customers</a:t>
                      </a:r>
                      <a:endParaRPr lang="hu-HU" sz="1100" dirty="0"/>
                    </a:p>
                  </a:txBody>
                  <a:tcPr marL="60960" marR="60960" marT="22860" marB="22860"/>
                </a:tc>
                <a:tc>
                  <a:txBody>
                    <a:bodyPr/>
                    <a:lstStyle/>
                    <a:p>
                      <a:pPr marL="285750" indent="-285750" algn="l">
                        <a:spcAft>
                          <a:spcPts val="600"/>
                        </a:spcAft>
                        <a:buFont typeface="Arial" panose="020B0604020202020204" pitchFamily="34" charset="0"/>
                        <a:buChar char="•"/>
                      </a:pPr>
                      <a:endParaRPr lang="hu-HU" sz="1100" dirty="0"/>
                    </a:p>
                    <a:p>
                      <a:pPr marL="285750" indent="-285750" algn="l">
                        <a:spcAft>
                          <a:spcPts val="600"/>
                        </a:spcAft>
                        <a:buFont typeface="Arial" panose="020B0604020202020204" pitchFamily="34" charset="0"/>
                        <a:buChar char="•"/>
                      </a:pPr>
                      <a:r>
                        <a:rPr lang="hu-HU" sz="1100" dirty="0"/>
                        <a:t>Moving </a:t>
                      </a:r>
                      <a:r>
                        <a:rPr lang="hu-HU" sz="1100" baseline="0" dirty="0"/>
                        <a:t>beyond</a:t>
                      </a:r>
                      <a:r>
                        <a:rPr lang="hu-HU" sz="1100" dirty="0"/>
                        <a:t> the producer/service provider/consumer </a:t>
                      </a:r>
                      <a:r>
                        <a:rPr lang="hu-HU" sz="1100" baseline="0" dirty="0"/>
                        <a:t>relationship; involving customers in value creation</a:t>
                      </a:r>
                    </a:p>
                    <a:p>
                      <a:pPr marL="285750" indent="-285750" algn="l">
                        <a:spcAft>
                          <a:spcPts val="600"/>
                        </a:spcAft>
                        <a:buFont typeface="Arial" panose="020B0604020202020204" pitchFamily="34" charset="0"/>
                        <a:buChar char="•"/>
                      </a:pPr>
                      <a:r>
                        <a:rPr lang="hu-HU" sz="1100" baseline="0" dirty="0"/>
                        <a:t>E.g. Lego; YouTube</a:t>
                      </a:r>
                      <a:endParaRPr lang="hu-HU" sz="1100" dirty="0"/>
                    </a:p>
                  </a:txBody>
                  <a:tcPr marL="60960" marR="60960" marT="22860" marB="22860"/>
                </a:tc>
                <a:extLst>
                  <a:ext uri="{0D108BD9-81ED-4DB2-BD59-A6C34878D82A}">
                    <a16:rowId xmlns:a16="http://schemas.microsoft.com/office/drawing/2014/main" val="10001"/>
                  </a:ext>
                </a:extLst>
              </a:tr>
              <a:tr h="227919">
                <a:tc>
                  <a:txBody>
                    <a:bodyPr/>
                    <a:lstStyle/>
                    <a:p>
                      <a:pPr marL="285750" indent="-285750" algn="l">
                        <a:buFont typeface="Arial" panose="020B0604020202020204" pitchFamily="34" charset="0"/>
                        <a:buChar char="•"/>
                      </a:pPr>
                      <a:endParaRPr lang="hu-HU" sz="700" dirty="0"/>
                    </a:p>
                  </a:txBody>
                  <a:tcPr marL="60960" marR="60960" marT="22860" marB="22860"/>
                </a:tc>
                <a:tc>
                  <a:txBody>
                    <a:bodyPr/>
                    <a:lstStyle/>
                    <a:p>
                      <a:pPr marL="285750" indent="-285750" algn="l">
                        <a:buFont typeface="Arial" panose="020B0604020202020204" pitchFamily="34" charset="0"/>
                        <a:buChar char="•"/>
                      </a:pPr>
                      <a:endParaRPr lang="hu-HU" sz="700" dirty="0"/>
                    </a:p>
                  </a:txBody>
                  <a:tcPr marL="60960" marR="60960" marT="22860" marB="22860"/>
                </a:tc>
                <a:tc>
                  <a:txBody>
                    <a:bodyPr/>
                    <a:lstStyle/>
                    <a:p>
                      <a:pPr marL="285750" indent="-285750" algn="l">
                        <a:buFont typeface="Arial" panose="020B0604020202020204" pitchFamily="34" charset="0"/>
                        <a:buChar char="•"/>
                      </a:pPr>
                      <a:endParaRPr lang="hu-HU" sz="700" dirty="0"/>
                    </a:p>
                  </a:txBody>
                  <a:tcPr marL="60960" marR="60960" marT="22860" marB="22860"/>
                </a:tc>
                <a:tc>
                  <a:txBody>
                    <a:bodyPr/>
                    <a:lstStyle/>
                    <a:p>
                      <a:pPr marL="285750" indent="-285750" algn="l">
                        <a:buFont typeface="Arial" panose="020B0604020202020204" pitchFamily="34" charset="0"/>
                        <a:buChar char="•"/>
                      </a:pPr>
                      <a:endParaRPr lang="hu-HU" sz="700" dirty="0"/>
                    </a:p>
                  </a:txBody>
                  <a:tcPr marL="60960" marR="60960" marT="22860" marB="22860"/>
                </a:tc>
                <a:tc>
                  <a:txBody>
                    <a:bodyPr/>
                    <a:lstStyle/>
                    <a:p>
                      <a:pPr marL="285750" indent="-285750" algn="l">
                        <a:buFont typeface="Arial" panose="020B0604020202020204" pitchFamily="34" charset="0"/>
                        <a:buChar char="•"/>
                      </a:pPr>
                      <a:endParaRPr lang="hu-HU" sz="700" dirty="0"/>
                    </a:p>
                  </a:txBody>
                  <a:tcPr marL="60960" marR="60960" marT="22860" marB="22860"/>
                </a:tc>
                <a:tc>
                  <a:txBody>
                    <a:bodyPr/>
                    <a:lstStyle/>
                    <a:p>
                      <a:pPr marL="285750" indent="-285750" algn="l">
                        <a:buFont typeface="Arial" panose="020B0604020202020204" pitchFamily="34" charset="0"/>
                        <a:buChar char="•"/>
                      </a:pPr>
                      <a:endParaRPr lang="hu-HU" sz="700" dirty="0"/>
                    </a:p>
                  </a:txBody>
                  <a:tcPr marL="60960" marR="60960" marT="22860" marB="22860"/>
                </a:tc>
                <a:extLst>
                  <a:ext uri="{0D108BD9-81ED-4DB2-BD59-A6C34878D82A}">
                    <a16:rowId xmlns:a16="http://schemas.microsoft.com/office/drawing/2014/main" val="10002"/>
                  </a:ext>
                </a:extLst>
              </a:tr>
            </a:tbl>
          </a:graphicData>
        </a:graphic>
      </p:graphicFrame>
      <p:sp>
        <p:nvSpPr>
          <p:cNvPr id="2" name="Google Shape;94;p1">
            <a:extLst>
              <a:ext uri="{FF2B5EF4-FFF2-40B4-BE49-F238E27FC236}">
                <a16:creationId xmlns:a16="http://schemas.microsoft.com/office/drawing/2014/main" id="{2696A779-D53D-BFC3-6F21-D300D58A1B11}"/>
              </a:ext>
            </a:extLst>
          </p:cNvPr>
          <p:cNvSpPr/>
          <p:nvPr/>
        </p:nvSpPr>
        <p:spPr>
          <a:xfrm>
            <a:off x="5458645" y="6164115"/>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2349991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58" name="Google Shape;158;p5"/>
          <p:cNvSpPr/>
          <p:nvPr/>
        </p:nvSpPr>
        <p:spPr>
          <a:xfrm>
            <a:off x="685800" y="5624637"/>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3689134" y="195171"/>
            <a:ext cx="6318466" cy="584775"/>
          </a:xfrm>
          <a:prstGeom prst="rect">
            <a:avLst/>
          </a:prstGeom>
          <a:noFill/>
          <a:ln>
            <a:noFill/>
          </a:ln>
        </p:spPr>
        <p:txBody>
          <a:bodyPr spcFirstLastPara="1" wrap="square" lIns="0" tIns="0" rIns="0" bIns="0" anchor="t" anchorCtr="0">
            <a:spAutoFit/>
          </a:bodyPr>
          <a:lstStyle/>
          <a:p>
            <a:pPr>
              <a:lnSpc>
                <a:spcPct val="95000"/>
              </a:lnSpc>
            </a:pPr>
            <a:r>
              <a:rPr lang="hu-HU" sz="4000" b="1" dirty="0">
                <a:solidFill>
                  <a:srgbClr val="141414"/>
                </a:solidFill>
                <a:latin typeface="Nunito Sans Black"/>
                <a:ea typeface="Nunito Sans Black"/>
                <a:cs typeface="Nunito Sans Black"/>
                <a:sym typeface="Nunito Sans Black"/>
              </a:rPr>
              <a:t>3. Customer Relations</a:t>
            </a:r>
            <a:endParaRPr sz="4000" dirty="0"/>
          </a:p>
        </p:txBody>
      </p:sp>
      <p:sp>
        <p:nvSpPr>
          <p:cNvPr id="162" name="Google Shape;162;p5"/>
          <p:cNvSpPr txBox="1"/>
          <p:nvPr/>
        </p:nvSpPr>
        <p:spPr>
          <a:xfrm>
            <a:off x="4230707" y="882820"/>
            <a:ext cx="4638040" cy="1052596"/>
          </a:xfrm>
          <a:prstGeom prst="rect">
            <a:avLst/>
          </a:prstGeom>
          <a:noFill/>
          <a:ln>
            <a:noFill/>
          </a:ln>
        </p:spPr>
        <p:txBody>
          <a:bodyPr spcFirstLastPara="1" wrap="square" lIns="0" tIns="0" rIns="0" bIns="0" anchor="t" anchorCtr="0">
            <a:spAutoFit/>
          </a:bodyPr>
          <a:lstStyle/>
          <a:p>
            <a:pPr algn="ctr">
              <a:lnSpc>
                <a:spcPct val="94972"/>
              </a:lnSpc>
            </a:pPr>
            <a:r>
              <a:rPr lang="hu-HU" sz="2400" b="1" dirty="0">
                <a:solidFill>
                  <a:srgbClr val="487307"/>
                </a:solidFill>
                <a:latin typeface="Nunito Sans"/>
                <a:sym typeface="Nunito Sans"/>
              </a:rPr>
              <a:t>Functions of customer relations, at process level</a:t>
            </a:r>
          </a:p>
          <a:p>
            <a:pPr>
              <a:lnSpc>
                <a:spcPct val="94972"/>
              </a:lnSpc>
            </a:pPr>
            <a:endParaRPr lang="hu-HU" sz="2400" b="1" dirty="0">
              <a:solidFill>
                <a:srgbClr val="487307"/>
              </a:solidFill>
              <a:latin typeface="Nunito Sans"/>
              <a:sym typeface="Nunito Sans"/>
            </a:endParaRPr>
          </a:p>
        </p:txBody>
      </p:sp>
      <p:graphicFrame>
        <p:nvGraphicFramePr>
          <p:cNvPr id="2" name="Diagram 1">
            <a:extLst>
              <a:ext uri="{FF2B5EF4-FFF2-40B4-BE49-F238E27FC236}">
                <a16:creationId xmlns:a16="http://schemas.microsoft.com/office/drawing/2014/main" id="{1FDC6C46-F832-401D-B172-E3D0B37DB7C8}"/>
              </a:ext>
            </a:extLst>
          </p:cNvPr>
          <p:cNvGraphicFramePr/>
          <p:nvPr/>
        </p:nvGraphicFramePr>
        <p:xfrm>
          <a:off x="2032000" y="719667"/>
          <a:ext cx="8148320" cy="33341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églalap 2">
            <a:extLst>
              <a:ext uri="{FF2B5EF4-FFF2-40B4-BE49-F238E27FC236}">
                <a16:creationId xmlns:a16="http://schemas.microsoft.com/office/drawing/2014/main" id="{2409BACB-1972-421A-B197-EFD420876459}"/>
              </a:ext>
            </a:extLst>
          </p:cNvPr>
          <p:cNvSpPr/>
          <p:nvPr/>
        </p:nvSpPr>
        <p:spPr>
          <a:xfrm>
            <a:off x="1850948" y="3099733"/>
            <a:ext cx="2368248" cy="1938416"/>
          </a:xfrm>
          <a:prstGeom prst="rect">
            <a:avLst/>
          </a:prstGeom>
        </p:spPr>
        <p:txBody>
          <a:bodyPr wrap="square">
            <a:spAutoFit/>
          </a:bodyPr>
          <a:lstStyle/>
          <a:p>
            <a:pPr marL="114306" indent="-114306">
              <a:buFont typeface="Arial" panose="020B0604020202020204" pitchFamily="34" charset="0"/>
              <a:buChar char="•"/>
            </a:pPr>
            <a:r>
              <a:rPr lang="hu-HU" sz="1333" dirty="0"/>
              <a:t>Purpose</a:t>
            </a:r>
          </a:p>
          <a:p>
            <a:pPr marL="114306" indent="-114306">
              <a:buFont typeface="Arial" panose="020B0604020202020204" pitchFamily="34" charset="0"/>
              <a:buChar char="•"/>
            </a:pPr>
            <a:r>
              <a:rPr lang="hu-HU" sz="1333" dirty="0"/>
              <a:t>Channels</a:t>
            </a:r>
          </a:p>
          <a:p>
            <a:pPr marL="114306" indent="-114306">
              <a:buFont typeface="Arial" panose="020B0604020202020204" pitchFamily="34" charset="0"/>
              <a:buChar char="•"/>
            </a:pPr>
            <a:r>
              <a:rPr lang="hu-HU" sz="1333" dirty="0"/>
              <a:t>Available information</a:t>
            </a:r>
          </a:p>
          <a:p>
            <a:pPr marL="114306" indent="-114306">
              <a:buFont typeface="Arial" panose="020B0604020202020204" pitchFamily="34" charset="0"/>
              <a:buChar char="•"/>
            </a:pPr>
            <a:r>
              <a:rPr lang="hu-HU" sz="1333" dirty="0"/>
              <a:t>Obtaining contact details</a:t>
            </a:r>
          </a:p>
          <a:p>
            <a:pPr marL="114306" indent="-114306">
              <a:buFont typeface="Arial" panose="020B0604020202020204" pitchFamily="34" charset="0"/>
              <a:buChar char="•"/>
            </a:pPr>
            <a:r>
              <a:rPr lang="hu-HU" sz="1333" dirty="0"/>
              <a:t>Data management/data storage/data security</a:t>
            </a:r>
          </a:p>
          <a:p>
            <a:pPr marL="114306" indent="-114306">
              <a:buFont typeface="Arial" panose="020B0604020202020204" pitchFamily="34" charset="0"/>
              <a:buChar char="•"/>
            </a:pPr>
            <a:r>
              <a:rPr lang="hu-HU" sz="1333" dirty="0"/>
              <a:t>What processes are built on them?</a:t>
            </a:r>
          </a:p>
        </p:txBody>
      </p:sp>
      <p:sp>
        <p:nvSpPr>
          <p:cNvPr id="13" name="Téglalap 12">
            <a:extLst>
              <a:ext uri="{FF2B5EF4-FFF2-40B4-BE49-F238E27FC236}">
                <a16:creationId xmlns:a16="http://schemas.microsoft.com/office/drawing/2014/main" id="{C18F5D88-6293-4CF1-BA0B-3552D6BC7EB8}"/>
              </a:ext>
            </a:extLst>
          </p:cNvPr>
          <p:cNvSpPr/>
          <p:nvPr/>
        </p:nvSpPr>
        <p:spPr>
          <a:xfrm>
            <a:off x="4181479" y="3063160"/>
            <a:ext cx="2368248" cy="1938416"/>
          </a:xfrm>
          <a:prstGeom prst="rect">
            <a:avLst/>
          </a:prstGeom>
        </p:spPr>
        <p:txBody>
          <a:bodyPr wrap="square">
            <a:spAutoFit/>
          </a:bodyPr>
          <a:lstStyle/>
          <a:p>
            <a:pPr marL="190510" indent="-190510">
              <a:buFont typeface="Arial" panose="020B0604020202020204" pitchFamily="34" charset="0"/>
              <a:buChar char="•"/>
            </a:pPr>
            <a:r>
              <a:rPr lang="hu-HU" sz="1333" dirty="0"/>
              <a:t>Emotional connection</a:t>
            </a:r>
          </a:p>
          <a:p>
            <a:pPr marL="190510" indent="-190510">
              <a:buFont typeface="Arial" panose="020B0604020202020204" pitchFamily="34" charset="0"/>
              <a:buChar char="•"/>
            </a:pPr>
            <a:r>
              <a:rPr lang="hu-HU" sz="1333" dirty="0"/>
              <a:t>Rewarding loyalty</a:t>
            </a:r>
          </a:p>
          <a:p>
            <a:pPr marL="190510" indent="-190510">
              <a:buFont typeface="Arial" panose="020B0604020202020204" pitchFamily="34" charset="0"/>
              <a:buChar char="•"/>
            </a:pPr>
            <a:r>
              <a:rPr lang="hu-HU" sz="1333" dirty="0"/>
              <a:t>Intimate relationship</a:t>
            </a:r>
          </a:p>
          <a:p>
            <a:pPr marL="190510" indent="-190510">
              <a:buFont typeface="Arial" panose="020B0604020202020204" pitchFamily="34" charset="0"/>
              <a:buChar char="•"/>
            </a:pPr>
            <a:r>
              <a:rPr lang="hu-HU" sz="1333" dirty="0"/>
              <a:t>Contract</a:t>
            </a:r>
          </a:p>
          <a:p>
            <a:pPr marL="190510" indent="-190510">
              <a:buFont typeface="Arial" panose="020B0604020202020204" pitchFamily="34" charset="0"/>
              <a:buChar char="•"/>
            </a:pPr>
            <a:r>
              <a:rPr lang="hu-HU" sz="1333" dirty="0"/>
              <a:t>Subscription</a:t>
            </a:r>
          </a:p>
          <a:p>
            <a:pPr marL="190510" indent="-190510">
              <a:buFont typeface="Arial" panose="020B0604020202020204" pitchFamily="34" charset="0"/>
              <a:buChar char="•"/>
            </a:pPr>
            <a:r>
              <a:rPr lang="hu-HU" sz="1333" dirty="0"/>
              <a:t>Binding to the system</a:t>
            </a:r>
          </a:p>
          <a:p>
            <a:pPr marL="190510" indent="-190510">
              <a:buFont typeface="Arial" panose="020B0604020202020204" pitchFamily="34" charset="0"/>
              <a:buChar char="•"/>
            </a:pPr>
            <a:r>
              <a:rPr lang="hu-HU" sz="1333" dirty="0"/>
              <a:t>Technology integration</a:t>
            </a:r>
          </a:p>
          <a:p>
            <a:pPr marL="190510" indent="-190510">
              <a:buFont typeface="Arial" panose="020B0604020202020204" pitchFamily="34" charset="0"/>
              <a:buChar char="•"/>
            </a:pPr>
            <a:endParaRPr lang="hu-HU" sz="1333" dirty="0"/>
          </a:p>
          <a:p>
            <a:r>
              <a:rPr lang="hu-HU" sz="1333" dirty="0"/>
              <a:t>Quality and customer experience! </a:t>
            </a:r>
          </a:p>
        </p:txBody>
      </p:sp>
      <p:sp>
        <p:nvSpPr>
          <p:cNvPr id="14" name="Téglalap 13">
            <a:extLst>
              <a:ext uri="{FF2B5EF4-FFF2-40B4-BE49-F238E27FC236}">
                <a16:creationId xmlns:a16="http://schemas.microsoft.com/office/drawing/2014/main" id="{86FA4F16-9D1E-490A-839D-54A6EEBC716E}"/>
              </a:ext>
            </a:extLst>
          </p:cNvPr>
          <p:cNvSpPr/>
          <p:nvPr/>
        </p:nvSpPr>
        <p:spPr>
          <a:xfrm>
            <a:off x="6368675" y="3031579"/>
            <a:ext cx="2368248" cy="2553776"/>
          </a:xfrm>
          <a:prstGeom prst="rect">
            <a:avLst/>
          </a:prstGeom>
        </p:spPr>
        <p:txBody>
          <a:bodyPr wrap="square">
            <a:spAutoFit/>
          </a:bodyPr>
          <a:lstStyle/>
          <a:p>
            <a:pPr marL="190510" indent="-190510">
              <a:buFont typeface="Arial" panose="020B0604020202020204" pitchFamily="34" charset="0"/>
              <a:buChar char="•"/>
            </a:pPr>
            <a:r>
              <a:rPr lang="hu-HU" sz="1333" dirty="0"/>
              <a:t>Birthday voucher</a:t>
            </a:r>
          </a:p>
          <a:p>
            <a:pPr marL="190510" indent="-190510">
              <a:buFont typeface="Arial" panose="020B0604020202020204" pitchFamily="34" charset="0"/>
              <a:buChar char="•"/>
            </a:pPr>
            <a:r>
              <a:rPr lang="hu-HU" sz="1333" dirty="0"/>
              <a:t>Premium customers’ night, exclusive event</a:t>
            </a:r>
          </a:p>
          <a:p>
            <a:pPr marL="190510" indent="-190510">
              <a:buFont typeface="Arial" panose="020B0604020202020204" pitchFamily="34" charset="0"/>
              <a:buChar char="•"/>
            </a:pPr>
            <a:r>
              <a:rPr lang="hu-HU" sz="1333" dirty="0"/>
              <a:t>Cross-selling: e.g. selling follow-up projects: implementation after planning, impact assessment after service delivery</a:t>
            </a:r>
          </a:p>
          <a:p>
            <a:pPr marL="190510" indent="-190510">
              <a:buFont typeface="Arial" panose="020B0604020202020204" pitchFamily="34" charset="0"/>
              <a:buChar char="•"/>
            </a:pPr>
            <a:r>
              <a:rPr lang="hu-HU" sz="1333" dirty="0"/>
              <a:t>Recommendation of a related product or upgrade </a:t>
            </a:r>
          </a:p>
          <a:p>
            <a:pPr marL="190510" indent="-190510">
              <a:buFont typeface="Arial" panose="020B0604020202020204" pitchFamily="34" charset="0"/>
              <a:buChar char="•"/>
            </a:pPr>
            <a:r>
              <a:rPr lang="hu-HU" sz="1333" dirty="0"/>
              <a:t>Up-selling (small price difference, greater benefit)</a:t>
            </a:r>
          </a:p>
        </p:txBody>
      </p:sp>
      <p:sp>
        <p:nvSpPr>
          <p:cNvPr id="15" name="Téglalap 14">
            <a:extLst>
              <a:ext uri="{FF2B5EF4-FFF2-40B4-BE49-F238E27FC236}">
                <a16:creationId xmlns:a16="http://schemas.microsoft.com/office/drawing/2014/main" id="{8E35F4A0-C19B-481A-872A-FD0C08165C2F}"/>
              </a:ext>
            </a:extLst>
          </p:cNvPr>
          <p:cNvSpPr/>
          <p:nvPr/>
        </p:nvSpPr>
        <p:spPr>
          <a:xfrm>
            <a:off x="8587503" y="2950299"/>
            <a:ext cx="2368248" cy="1938416"/>
          </a:xfrm>
          <a:prstGeom prst="rect">
            <a:avLst/>
          </a:prstGeom>
        </p:spPr>
        <p:txBody>
          <a:bodyPr wrap="square">
            <a:spAutoFit/>
          </a:bodyPr>
          <a:lstStyle/>
          <a:p>
            <a:pPr marL="190510" indent="-190510">
              <a:buFont typeface="Arial" panose="020B0604020202020204" pitchFamily="34" charset="0"/>
              <a:buChar char="•"/>
            </a:pPr>
            <a:r>
              <a:rPr lang="hu-HU" sz="1333" dirty="0"/>
              <a:t>Recommendation</a:t>
            </a:r>
          </a:p>
          <a:p>
            <a:pPr marL="190510" indent="-190510">
              <a:buFont typeface="Arial" panose="020B0604020202020204" pitchFamily="34" charset="0"/>
              <a:buChar char="•"/>
            </a:pPr>
            <a:r>
              <a:rPr lang="hu-HU" sz="1333" dirty="0"/>
              <a:t>Content sharing</a:t>
            </a:r>
          </a:p>
          <a:p>
            <a:pPr marL="190510" indent="-190510">
              <a:buFont typeface="Arial" panose="020B0604020202020204" pitchFamily="34" charset="0"/>
              <a:buChar char="•"/>
            </a:pPr>
            <a:r>
              <a:rPr lang="hu-HU" sz="1333" dirty="0"/>
              <a:t>Branded accessories</a:t>
            </a:r>
          </a:p>
          <a:p>
            <a:pPr marL="190510" indent="-190510">
              <a:buFont typeface="Arial" panose="020B0604020202020204" pitchFamily="34" charset="0"/>
              <a:buChar char="•"/>
            </a:pPr>
            <a:r>
              <a:rPr lang="hu-HU" sz="1333" dirty="0"/>
              <a:t>Customer advisors, advisory boards</a:t>
            </a:r>
          </a:p>
          <a:p>
            <a:pPr marL="190510" indent="-190510">
              <a:buFont typeface="Arial" panose="020B0604020202020204" pitchFamily="34" charset="0"/>
              <a:buChar char="•"/>
            </a:pPr>
            <a:r>
              <a:rPr lang="hu-HU" sz="1333" dirty="0" err="1"/>
              <a:t>Storytelling</a:t>
            </a:r>
            <a:endParaRPr lang="hu-HU" sz="1333" dirty="0"/>
          </a:p>
          <a:p>
            <a:pPr marL="190510" indent="-190510">
              <a:buFont typeface="Arial" panose="020B0604020202020204" pitchFamily="34" charset="0"/>
              <a:buChar char="•"/>
            </a:pPr>
            <a:r>
              <a:rPr lang="hu-HU" sz="1333" dirty="0"/>
              <a:t>Discount for referring a new customer</a:t>
            </a:r>
          </a:p>
          <a:p>
            <a:pPr marL="190510" indent="-190510">
              <a:buFont typeface="Arial" panose="020B0604020202020204" pitchFamily="34" charset="0"/>
              <a:buChar char="•"/>
            </a:pPr>
            <a:r>
              <a:rPr lang="hu-HU" sz="1333" dirty="0"/>
              <a:t>NO=NO</a:t>
            </a:r>
          </a:p>
        </p:txBody>
      </p:sp>
      <p:sp>
        <p:nvSpPr>
          <p:cNvPr id="4" name="Google Shape;94;p1">
            <a:extLst>
              <a:ext uri="{FF2B5EF4-FFF2-40B4-BE49-F238E27FC236}">
                <a16:creationId xmlns:a16="http://schemas.microsoft.com/office/drawing/2014/main" id="{1A741E55-90EC-0FB3-E0A8-9C66EFDDE85D}"/>
              </a:ext>
            </a:extLst>
          </p:cNvPr>
          <p:cNvSpPr/>
          <p:nvPr/>
        </p:nvSpPr>
        <p:spPr>
          <a:xfrm>
            <a:off x="5543287" y="6137432"/>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9">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402159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505136" y="230019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1" name="Google Shape;141;p4"/>
          <p:cNvSpPr/>
          <p:nvPr/>
        </p:nvSpPr>
        <p:spPr>
          <a:xfrm>
            <a:off x="352671" y="1684684"/>
            <a:ext cx="11303650" cy="3400387"/>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5486400" y="1069103"/>
            <a:ext cx="6547339"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4. Channels: definition and functions</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2" name="Szövegdoboz 1">
            <a:extLst>
              <a:ext uri="{FF2B5EF4-FFF2-40B4-BE49-F238E27FC236}">
                <a16:creationId xmlns:a16="http://schemas.microsoft.com/office/drawing/2014/main" id="{6FD9940E-6E83-4A3A-88BE-E59B4CC1DED7}"/>
              </a:ext>
            </a:extLst>
          </p:cNvPr>
          <p:cNvSpPr txBox="1"/>
          <p:nvPr/>
        </p:nvSpPr>
        <p:spPr>
          <a:xfrm>
            <a:off x="706055" y="2046302"/>
            <a:ext cx="10596880" cy="1733488"/>
          </a:xfrm>
          <a:prstGeom prst="rect">
            <a:avLst/>
          </a:prstGeom>
          <a:noFill/>
        </p:spPr>
        <p:txBody>
          <a:bodyPr wrap="square" rtlCol="0">
            <a:spAutoFit/>
          </a:bodyPr>
          <a:lstStyle/>
          <a:p>
            <a:pPr marL="304815" indent="-304815">
              <a:buFont typeface="Arial" panose="020B0604020202020204" pitchFamily="34" charset="0"/>
              <a:buChar char="•"/>
            </a:pPr>
            <a:r>
              <a:rPr lang="hu-HU" sz="2133" dirty="0"/>
              <a:t>How does the company communicate with its customers? How does it reach them and how does it present its value proposition to them?</a:t>
            </a:r>
          </a:p>
          <a:p>
            <a:pPr marL="304815" indent="-304815">
              <a:buFont typeface="Arial" panose="020B0604020202020204" pitchFamily="34" charset="0"/>
              <a:buChar char="•"/>
            </a:pPr>
            <a:r>
              <a:rPr lang="hu-HU" sz="2133" dirty="0"/>
              <a:t>Communication – distribution – sales channels = direct connection between the company and its customers</a:t>
            </a:r>
          </a:p>
          <a:p>
            <a:pPr marL="304815" indent="-304815">
              <a:buFont typeface="Arial" panose="020B0604020202020204" pitchFamily="34" charset="0"/>
              <a:buChar char="•"/>
            </a:pPr>
            <a:r>
              <a:rPr lang="hu-HU" sz="2133" dirty="0"/>
              <a:t>Channels play an important role in shaping the customer experience.</a:t>
            </a:r>
          </a:p>
        </p:txBody>
      </p:sp>
      <p:sp>
        <p:nvSpPr>
          <p:cNvPr id="3" name="Ellipszis 2">
            <a:extLst>
              <a:ext uri="{FF2B5EF4-FFF2-40B4-BE49-F238E27FC236}">
                <a16:creationId xmlns:a16="http://schemas.microsoft.com/office/drawing/2014/main" id="{0A100A68-D9E2-469E-806D-6FDC1F600094}"/>
              </a:ext>
            </a:extLst>
          </p:cNvPr>
          <p:cNvSpPr/>
          <p:nvPr/>
        </p:nvSpPr>
        <p:spPr>
          <a:xfrm>
            <a:off x="1859280" y="4110951"/>
            <a:ext cx="10050579" cy="2452047"/>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hu-HU" sz="1600" b="1" u="sng" dirty="0"/>
              <a:t>The functions of channels:</a:t>
            </a:r>
          </a:p>
          <a:p>
            <a:pPr marL="228611" lvl="1" indent="-228611">
              <a:buFont typeface="Wingdings" panose="05000000000000000000" pitchFamily="2" charset="2"/>
              <a:buChar char="ü"/>
            </a:pPr>
            <a:r>
              <a:rPr lang="hu-HU" sz="1600" b="1" dirty="0"/>
              <a:t>To attract </a:t>
            </a:r>
            <a:r>
              <a:rPr lang="hu-HU" sz="1600" dirty="0"/>
              <a:t>customers’ attention to the company’s products and services</a:t>
            </a:r>
          </a:p>
          <a:p>
            <a:pPr marL="228611" lvl="1" indent="-228611">
              <a:buFont typeface="Wingdings" panose="05000000000000000000" pitchFamily="2" charset="2"/>
              <a:buChar char="ü"/>
            </a:pPr>
            <a:r>
              <a:rPr lang="hu-HU" sz="1600" b="1" dirty="0"/>
              <a:t>To help </a:t>
            </a:r>
            <a:r>
              <a:rPr lang="hu-HU" sz="1600" dirty="0"/>
              <a:t>customers assess/evaluate the value proposition</a:t>
            </a:r>
          </a:p>
          <a:p>
            <a:pPr marL="228611" lvl="1" indent="-228611">
              <a:buFont typeface="Wingdings" panose="05000000000000000000" pitchFamily="2" charset="2"/>
              <a:buChar char="ü"/>
            </a:pPr>
            <a:r>
              <a:rPr lang="hu-HU" sz="1600" dirty="0"/>
              <a:t>Enabling customers to </a:t>
            </a:r>
            <a:r>
              <a:rPr lang="hu-HU" sz="1600" b="1" dirty="0"/>
              <a:t>access </a:t>
            </a:r>
            <a:r>
              <a:rPr lang="hu-HU" sz="1600" dirty="0"/>
              <a:t>the products/services</a:t>
            </a:r>
          </a:p>
          <a:p>
            <a:pPr marL="228611" lvl="1" indent="-228611">
              <a:buFont typeface="Wingdings" panose="05000000000000000000" pitchFamily="2" charset="2"/>
              <a:buChar char="ü"/>
            </a:pPr>
            <a:r>
              <a:rPr lang="hu-HU" sz="1600" b="1" dirty="0"/>
              <a:t>Deliver</a:t>
            </a:r>
            <a:r>
              <a:rPr lang="hu-HU" sz="1600" dirty="0"/>
              <a:t> value propositions to customers</a:t>
            </a:r>
          </a:p>
          <a:p>
            <a:pPr marL="228611" lvl="1" indent="-228611">
              <a:buFont typeface="Wingdings" panose="05000000000000000000" pitchFamily="2" charset="2"/>
              <a:buChar char="ü"/>
            </a:pPr>
            <a:r>
              <a:rPr lang="hu-HU" sz="1600" b="1" dirty="0"/>
              <a:t>Maintain </a:t>
            </a:r>
            <a:r>
              <a:rPr lang="hu-HU" sz="1600" dirty="0"/>
              <a:t>customer relations (customer service) even after the purchase</a:t>
            </a:r>
          </a:p>
        </p:txBody>
      </p:sp>
      <p:sp>
        <p:nvSpPr>
          <p:cNvPr id="4" name="Google Shape;94;p1">
            <a:extLst>
              <a:ext uri="{FF2B5EF4-FFF2-40B4-BE49-F238E27FC236}">
                <a16:creationId xmlns:a16="http://schemas.microsoft.com/office/drawing/2014/main" id="{D29AABCE-EE99-D2D7-93CA-331DDFB5DDDE}"/>
              </a:ext>
            </a:extLst>
          </p:cNvPr>
          <p:cNvSpPr/>
          <p:nvPr/>
        </p:nvSpPr>
        <p:spPr>
          <a:xfrm>
            <a:off x="9766780" y="229742"/>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3573335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58" name="Google Shape;158;p5"/>
          <p:cNvSpPr/>
          <p:nvPr/>
        </p:nvSpPr>
        <p:spPr>
          <a:xfrm>
            <a:off x="685800" y="5624637"/>
            <a:ext cx="3997960"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lgn="ctr"/>
            <a:r>
              <a:rPr lang="hu-HU" sz="1333" dirty="0">
                <a:solidFill>
                  <a:schemeClr val="bg1"/>
                </a:solidFill>
              </a:rPr>
              <a:t>What are the pros and cons of each type? </a:t>
            </a:r>
          </a:p>
          <a:p>
            <a:pPr algn="ctr"/>
            <a:r>
              <a:rPr lang="hu-HU" sz="1333" dirty="0">
                <a:solidFill>
                  <a:schemeClr val="bg1"/>
                </a:solidFill>
              </a:rPr>
              <a:t>How can they be combined?</a:t>
            </a:r>
            <a:endParaRPr sz="1333" dirty="0">
              <a:solidFill>
                <a:schemeClr val="bg1"/>
              </a:solidFill>
            </a:endParaRPr>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3174235" y="207765"/>
            <a:ext cx="6318466" cy="584775"/>
          </a:xfrm>
          <a:prstGeom prst="rect">
            <a:avLst/>
          </a:prstGeom>
          <a:noFill/>
          <a:ln>
            <a:noFill/>
          </a:ln>
        </p:spPr>
        <p:txBody>
          <a:bodyPr spcFirstLastPara="1" wrap="square" lIns="0" tIns="0" rIns="0" bIns="0" anchor="t" anchorCtr="0">
            <a:spAutoFit/>
          </a:bodyPr>
          <a:lstStyle/>
          <a:p>
            <a:pPr>
              <a:lnSpc>
                <a:spcPct val="95000"/>
              </a:lnSpc>
            </a:pPr>
            <a:r>
              <a:rPr lang="hu-HU" sz="4000" b="1" dirty="0">
                <a:solidFill>
                  <a:srgbClr val="141414"/>
                </a:solidFill>
                <a:latin typeface="Nunito Sans Black"/>
                <a:ea typeface="Nunito Sans Black"/>
                <a:cs typeface="Nunito Sans Black"/>
                <a:sym typeface="Nunito Sans Black"/>
              </a:rPr>
              <a:t>4. Channels</a:t>
            </a:r>
            <a:endParaRPr sz="4000" dirty="0"/>
          </a:p>
        </p:txBody>
      </p:sp>
      <p:sp>
        <p:nvSpPr>
          <p:cNvPr id="162" name="Google Shape;162;p5"/>
          <p:cNvSpPr txBox="1"/>
          <p:nvPr/>
        </p:nvSpPr>
        <p:spPr>
          <a:xfrm>
            <a:off x="2806905" y="818228"/>
            <a:ext cx="5560397" cy="350865"/>
          </a:xfrm>
          <a:prstGeom prst="rect">
            <a:avLst/>
          </a:prstGeom>
          <a:noFill/>
          <a:ln>
            <a:noFill/>
          </a:ln>
        </p:spPr>
        <p:txBody>
          <a:bodyPr spcFirstLastPara="1" wrap="square" lIns="0" tIns="0" rIns="0" bIns="0" anchor="t" anchorCtr="0">
            <a:spAutoFit/>
          </a:bodyPr>
          <a:lstStyle/>
          <a:p>
            <a:pPr algn="ctr">
              <a:lnSpc>
                <a:spcPct val="94972"/>
              </a:lnSpc>
            </a:pPr>
            <a:r>
              <a:rPr lang="hu-HU" sz="2400" b="1" dirty="0">
                <a:solidFill>
                  <a:srgbClr val="487307"/>
                </a:solidFill>
                <a:latin typeface="Nunito Sans"/>
                <a:sym typeface="Nunito Sans"/>
              </a:rPr>
              <a:t>Types and stages, at process level</a:t>
            </a:r>
          </a:p>
        </p:txBody>
      </p:sp>
      <p:graphicFrame>
        <p:nvGraphicFramePr>
          <p:cNvPr id="16" name="Table 2">
            <a:extLst>
              <a:ext uri="{FF2B5EF4-FFF2-40B4-BE49-F238E27FC236}">
                <a16:creationId xmlns:a16="http://schemas.microsoft.com/office/drawing/2014/main" id="{7DBD31D5-3D5B-49D2-8270-9FC6E0FDC151}"/>
              </a:ext>
            </a:extLst>
          </p:cNvPr>
          <p:cNvGraphicFramePr>
            <a:graphicFrameLocks noGrp="1"/>
          </p:cNvGraphicFramePr>
          <p:nvPr/>
        </p:nvGraphicFramePr>
        <p:xfrm>
          <a:off x="568961" y="2059554"/>
          <a:ext cx="11511279" cy="3130859"/>
        </p:xfrm>
        <a:graphic>
          <a:graphicData uri="http://schemas.openxmlformats.org/drawingml/2006/table">
            <a:tbl>
              <a:tblPr firstRow="1">
                <a:tableStyleId>{F5AB1C69-6EDB-4FF4-983F-18BD219EF322}</a:tableStyleId>
              </a:tblPr>
              <a:tblGrid>
                <a:gridCol w="665321">
                  <a:extLst>
                    <a:ext uri="{9D8B030D-6E8A-4147-A177-3AD203B41FA5}">
                      <a16:colId xmlns:a16="http://schemas.microsoft.com/office/drawing/2014/main" val="20000"/>
                    </a:ext>
                  </a:extLst>
                </a:gridCol>
                <a:gridCol w="665321">
                  <a:extLst>
                    <a:ext uri="{9D8B030D-6E8A-4147-A177-3AD203B41FA5}">
                      <a16:colId xmlns:a16="http://schemas.microsoft.com/office/drawing/2014/main" val="20001"/>
                    </a:ext>
                  </a:extLst>
                </a:gridCol>
                <a:gridCol w="1260716">
                  <a:extLst>
                    <a:ext uri="{9D8B030D-6E8A-4147-A177-3AD203B41FA5}">
                      <a16:colId xmlns:a16="http://schemas.microsoft.com/office/drawing/2014/main" val="20002"/>
                    </a:ext>
                  </a:extLst>
                </a:gridCol>
                <a:gridCol w="1805740">
                  <a:extLst>
                    <a:ext uri="{9D8B030D-6E8A-4147-A177-3AD203B41FA5}">
                      <a16:colId xmlns:a16="http://schemas.microsoft.com/office/drawing/2014/main" val="20003"/>
                    </a:ext>
                  </a:extLst>
                </a:gridCol>
                <a:gridCol w="1860130">
                  <a:extLst>
                    <a:ext uri="{9D8B030D-6E8A-4147-A177-3AD203B41FA5}">
                      <a16:colId xmlns:a16="http://schemas.microsoft.com/office/drawing/2014/main" val="20004"/>
                    </a:ext>
                  </a:extLst>
                </a:gridCol>
                <a:gridCol w="1827496">
                  <a:extLst>
                    <a:ext uri="{9D8B030D-6E8A-4147-A177-3AD203B41FA5}">
                      <a16:colId xmlns:a16="http://schemas.microsoft.com/office/drawing/2014/main" val="20005"/>
                    </a:ext>
                  </a:extLst>
                </a:gridCol>
                <a:gridCol w="1881886">
                  <a:extLst>
                    <a:ext uri="{9D8B030D-6E8A-4147-A177-3AD203B41FA5}">
                      <a16:colId xmlns:a16="http://schemas.microsoft.com/office/drawing/2014/main" val="20006"/>
                    </a:ext>
                  </a:extLst>
                </a:gridCol>
                <a:gridCol w="1544669">
                  <a:extLst>
                    <a:ext uri="{9D8B030D-6E8A-4147-A177-3AD203B41FA5}">
                      <a16:colId xmlns:a16="http://schemas.microsoft.com/office/drawing/2014/main" val="20007"/>
                    </a:ext>
                  </a:extLst>
                </a:gridCol>
              </a:tblGrid>
              <a:tr h="450947">
                <a:tc gridSpan="3">
                  <a:txBody>
                    <a:bodyPr/>
                    <a:lstStyle/>
                    <a:p>
                      <a:pPr algn="ctr"/>
                      <a:r>
                        <a:rPr lang="hu-HU" sz="2000" dirty="0"/>
                        <a:t>Types of channels</a:t>
                      </a:r>
                    </a:p>
                  </a:txBody>
                  <a:tcPr marL="60960" marR="60960" marT="22860" marB="22860" anchor="ctr"/>
                </a:tc>
                <a:tc hMerge="1">
                  <a:txBody>
                    <a:bodyPr/>
                    <a:lstStyle/>
                    <a:p>
                      <a:endParaRPr lang="hu-HU" dirty="0"/>
                    </a:p>
                  </a:txBody>
                  <a:tcPr/>
                </a:tc>
                <a:tc hMerge="1">
                  <a:txBody>
                    <a:bodyPr/>
                    <a:lstStyle/>
                    <a:p>
                      <a:endParaRPr lang="hu-HU" dirty="0"/>
                    </a:p>
                  </a:txBody>
                  <a:tcPr/>
                </a:tc>
                <a:tc gridSpan="5">
                  <a:txBody>
                    <a:bodyPr/>
                    <a:lstStyle/>
                    <a:p>
                      <a:pPr algn="ctr"/>
                      <a:r>
                        <a:rPr lang="hu-HU" sz="2000" dirty="0"/>
                        <a:t>Stages of channels</a:t>
                      </a:r>
                    </a:p>
                  </a:txBody>
                  <a:tcPr marL="60960" marR="60960" marT="22860" marB="22860" anchor="ctr"/>
                </a:tc>
                <a:tc hMerge="1">
                  <a:txBody>
                    <a:bodyPr/>
                    <a:lstStyle/>
                    <a:p>
                      <a:endParaRPr lang="hu-HU"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hu-HU"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hu-HU"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hu-HU"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50947">
                <a:tc rowSpan="3">
                  <a:txBody>
                    <a:bodyPr/>
                    <a:lstStyle/>
                    <a:p>
                      <a:pPr algn="ctr"/>
                      <a:r>
                        <a:rPr lang="hu-HU" sz="1500" b="1" dirty="0"/>
                        <a:t>Custom channels</a:t>
                      </a:r>
                    </a:p>
                  </a:txBody>
                  <a:tcPr marL="60960" marR="60960" marT="22860" marB="22860" vert="vert270" anchor="ctr"/>
                </a:tc>
                <a:tc rowSpan="2">
                  <a:txBody>
                    <a:bodyPr/>
                    <a:lstStyle/>
                    <a:p>
                      <a:pPr algn="ctr"/>
                      <a:r>
                        <a:rPr lang="hu-HU" sz="1500" i="1" dirty="0"/>
                        <a:t>Direct</a:t>
                      </a:r>
                    </a:p>
                  </a:txBody>
                  <a:tcPr marL="60960" marR="60960" marT="22860" marB="22860" vert="vert270" anchor="ctr"/>
                </a:tc>
                <a:tc>
                  <a:txBody>
                    <a:bodyPr/>
                    <a:lstStyle/>
                    <a:p>
                      <a:r>
                        <a:rPr lang="hu-HU" sz="1300" dirty="0"/>
                        <a:t>Agents</a:t>
                      </a:r>
                    </a:p>
                  </a:txBody>
                  <a:tcPr marL="60960" marR="60960" marT="22860" marB="22860" anchor="ctr"/>
                </a:tc>
                <a:tc rowSpan="5">
                  <a:txBody>
                    <a:bodyPr/>
                    <a:lstStyle/>
                    <a:p>
                      <a:pPr marL="0" indent="0" algn="l">
                        <a:buNone/>
                      </a:pPr>
                      <a:r>
                        <a:rPr lang="hu-HU" sz="1600" b="1" dirty="0"/>
                        <a:t>1. Attracting attention </a:t>
                      </a:r>
                    </a:p>
                    <a:p>
                      <a:pPr marL="0" indent="0" algn="l">
                        <a:buNone/>
                      </a:pPr>
                      <a:r>
                        <a:rPr lang="hu-HU" sz="1600" dirty="0"/>
                        <a:t>How do we spark customers’ interest </a:t>
                      </a:r>
                      <a:r>
                        <a:rPr lang="hu-HU" sz="1600" baseline="0" dirty="0"/>
                        <a:t>in </a:t>
                      </a:r>
                      <a:r>
                        <a:rPr lang="hu-HU" sz="1600" dirty="0"/>
                        <a:t>our products and </a:t>
                      </a:r>
                      <a:r>
                        <a:rPr lang="hu-HU" sz="1600" baseline="0" dirty="0"/>
                        <a:t>services?</a:t>
                      </a:r>
                      <a:endParaRPr lang="hu-HU" sz="1600" dirty="0"/>
                    </a:p>
                  </a:txBody>
                  <a:tcPr marL="60960" marR="60960" marT="22860" marB="22860"/>
                </a:tc>
                <a:tc rowSpan="5">
                  <a:txBody>
                    <a:bodyPr/>
                    <a:lstStyle/>
                    <a:p>
                      <a:pPr algn="l"/>
                      <a:r>
                        <a:rPr lang="hu-HU" sz="1600" b="1" dirty="0"/>
                        <a:t>2. Evaluation</a:t>
                      </a:r>
                    </a:p>
                    <a:p>
                      <a:pPr algn="l"/>
                      <a:endParaRPr lang="hu-HU" sz="1600" dirty="0"/>
                    </a:p>
                    <a:p>
                      <a:pPr algn="l"/>
                      <a:r>
                        <a:rPr lang="hu-HU" sz="1600" dirty="0"/>
                        <a:t>How do we help consumers evaluate our products?</a:t>
                      </a:r>
                    </a:p>
                    <a:p>
                      <a:pPr algn="l"/>
                      <a:endParaRPr lang="hu-HU" sz="1600" dirty="0"/>
                    </a:p>
                  </a:txBody>
                  <a:tcPr marL="60960" marR="60960" marT="22860" marB="22860"/>
                </a:tc>
                <a:tc rowSpan="5">
                  <a:txBody>
                    <a:bodyPr/>
                    <a:lstStyle/>
                    <a:p>
                      <a:pPr algn="l"/>
                      <a:r>
                        <a:rPr lang="hu-HU" sz="1600" b="1" dirty="0"/>
                        <a:t>3. Purchase</a:t>
                      </a:r>
                    </a:p>
                    <a:p>
                      <a:pPr algn="l"/>
                      <a:endParaRPr lang="hu-HU" sz="1600" dirty="0"/>
                    </a:p>
                    <a:p>
                      <a:pPr algn="l"/>
                      <a:r>
                        <a:rPr lang="hu-HU" sz="1600" dirty="0"/>
                        <a:t>How do we enable consumers to purchase specific products/services?</a:t>
                      </a:r>
                      <a:endParaRPr lang="hu-HU" sz="1600" b="0" dirty="0"/>
                    </a:p>
                  </a:txBody>
                  <a:tcPr marL="60960" marR="60960" marT="22860" marB="22860"/>
                </a:tc>
                <a:tc rowSpan="5">
                  <a:txBody>
                    <a:bodyPr/>
                    <a:lstStyle/>
                    <a:p>
                      <a:pPr algn="l"/>
                      <a:r>
                        <a:rPr lang="hu-HU" sz="1600" b="1" dirty="0"/>
                        <a:t>4. Distribution</a:t>
                      </a:r>
                    </a:p>
                    <a:p>
                      <a:pPr algn="l"/>
                      <a:endParaRPr lang="hu-HU" sz="1600" dirty="0"/>
                    </a:p>
                    <a:p>
                      <a:pPr algn="l"/>
                      <a:r>
                        <a:rPr lang="hu-HU" sz="1600" dirty="0"/>
                        <a:t>How do we deliver our value proposition to consumers?</a:t>
                      </a:r>
                      <a:endParaRPr lang="hu-HU" sz="1600" b="0" dirty="0"/>
                    </a:p>
                  </a:txBody>
                  <a:tcPr marL="60960" marR="60960" marT="22860" marB="22860"/>
                </a:tc>
                <a:tc rowSpan="5">
                  <a:txBody>
                    <a:bodyPr/>
                    <a:lstStyle/>
                    <a:p>
                      <a:pPr algn="l"/>
                      <a:r>
                        <a:rPr lang="hu-HU" sz="1600" b="1" dirty="0"/>
                        <a:t>5. After purchase</a:t>
                      </a:r>
                    </a:p>
                    <a:p>
                      <a:pPr algn="l"/>
                      <a:r>
                        <a:rPr lang="hu-HU" sz="1600" dirty="0"/>
                        <a:t>How do we provide customer support after the purchase?</a:t>
                      </a:r>
                      <a:endParaRPr lang="hu-HU" sz="1600" b="0" dirty="0"/>
                    </a:p>
                  </a:txBody>
                  <a:tcPr marL="60960" marR="60960" marT="22860" marB="22860"/>
                </a:tc>
                <a:extLst>
                  <a:ext uri="{0D108BD9-81ED-4DB2-BD59-A6C34878D82A}">
                    <a16:rowId xmlns:a16="http://schemas.microsoft.com/office/drawing/2014/main" val="10001"/>
                  </a:ext>
                </a:extLst>
              </a:tr>
              <a:tr h="644210">
                <a:tc vMerge="1">
                  <a:txBody>
                    <a:bodyPr/>
                    <a:lstStyle/>
                    <a:p>
                      <a:endParaRPr lang="hu-HU" dirty="0"/>
                    </a:p>
                  </a:txBody>
                  <a:tcPr/>
                </a:tc>
                <a:tc vMerge="1">
                  <a:txBody>
                    <a:bodyPr/>
                    <a:lstStyle/>
                    <a:p>
                      <a:endParaRPr lang="hu-HU" dirty="0"/>
                    </a:p>
                  </a:txBody>
                  <a:tcPr/>
                </a:tc>
                <a:tc>
                  <a:txBody>
                    <a:bodyPr/>
                    <a:lstStyle/>
                    <a:p>
                      <a:r>
                        <a:rPr lang="hu-HU" sz="1500" dirty="0"/>
                        <a:t>Online </a:t>
                      </a:r>
                      <a:r>
                        <a:rPr lang="hu-HU" sz="1500" baseline="0" dirty="0"/>
                        <a:t>sales</a:t>
                      </a:r>
                      <a:endParaRPr lang="hu-HU" sz="1500" dirty="0"/>
                    </a:p>
                  </a:txBody>
                  <a:tcPr marL="60960" marR="60960" marT="22860" marB="22860" anchor="ct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50947">
                <a:tc vMerge="1">
                  <a:txBody>
                    <a:bodyPr/>
                    <a:lstStyle/>
                    <a:p>
                      <a:endParaRPr lang="hu-HU" dirty="0"/>
                    </a:p>
                  </a:txBody>
                  <a:tcPr/>
                </a:tc>
                <a:tc rowSpan="3">
                  <a:txBody>
                    <a:bodyPr/>
                    <a:lstStyle/>
                    <a:p>
                      <a:pPr algn="ctr"/>
                      <a:r>
                        <a:rPr lang="hu-HU" sz="1500" i="1" dirty="0"/>
                        <a:t>Indirect</a:t>
                      </a:r>
                    </a:p>
                  </a:txBody>
                  <a:tcPr marL="60960" marR="60960" marT="22860" marB="22860" vert="vert270" anchor="ctr"/>
                </a:tc>
                <a:tc>
                  <a:txBody>
                    <a:bodyPr/>
                    <a:lstStyle/>
                    <a:p>
                      <a:r>
                        <a:rPr lang="hu-HU" sz="1500" dirty="0"/>
                        <a:t>Own shops</a:t>
                      </a:r>
                    </a:p>
                  </a:txBody>
                  <a:tcPr marL="60960" marR="60960" marT="22860" marB="22860" anchor="ct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50947">
                <a:tc rowSpan="2">
                  <a:txBody>
                    <a:bodyPr/>
                    <a:lstStyle/>
                    <a:p>
                      <a:pPr algn="ctr"/>
                      <a:r>
                        <a:rPr lang="hu-HU" sz="1500" b="1" dirty="0"/>
                        <a:t>Partner channels</a:t>
                      </a:r>
                    </a:p>
                  </a:txBody>
                  <a:tcPr marL="60960" marR="60960" marT="22860" marB="22860" vert="vert270" anchor="ctr"/>
                </a:tc>
                <a:tc vMerge="1">
                  <a:txBody>
                    <a:bodyPr/>
                    <a:lstStyle/>
                    <a:p>
                      <a:endParaRPr lang="hu-HU" dirty="0"/>
                    </a:p>
                  </a:txBody>
                  <a:tcPr/>
                </a:tc>
                <a:tc>
                  <a:txBody>
                    <a:bodyPr/>
                    <a:lstStyle/>
                    <a:p>
                      <a:r>
                        <a:rPr lang="hu-HU" sz="1500" dirty="0"/>
                        <a:t>Partner shop</a:t>
                      </a:r>
                    </a:p>
                  </a:txBody>
                  <a:tcPr marL="60960" marR="60960" marT="22860" marB="22860" anchor="ct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82861">
                <a:tc vMerge="1">
                  <a:txBody>
                    <a:bodyPr/>
                    <a:lstStyle/>
                    <a:p>
                      <a:endParaRPr lang="hu-HU" dirty="0"/>
                    </a:p>
                  </a:txBody>
                  <a:tcPr/>
                </a:tc>
                <a:tc vMerge="1">
                  <a:txBody>
                    <a:bodyPr/>
                    <a:lstStyle/>
                    <a:p>
                      <a:endParaRPr lang="hu-HU" dirty="0"/>
                    </a:p>
                  </a:txBody>
                  <a:tcPr/>
                </a:tc>
                <a:tc>
                  <a:txBody>
                    <a:bodyPr/>
                    <a:lstStyle/>
                    <a:p>
                      <a:r>
                        <a:rPr lang="hu-HU" sz="1500" dirty="0"/>
                        <a:t>Wholesale</a:t>
                      </a:r>
                    </a:p>
                  </a:txBody>
                  <a:tcPr marL="60960" marR="60960" marT="22860" marB="22860" anchor="ct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hu-H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5" name="Kép 4">
            <a:extLst>
              <a:ext uri="{FF2B5EF4-FFF2-40B4-BE49-F238E27FC236}">
                <a16:creationId xmlns:a16="http://schemas.microsoft.com/office/drawing/2014/main" id="{97E94877-A0E8-4F1E-885D-ED86AEC27FFB}"/>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308350" y="4609201"/>
            <a:ext cx="1375410" cy="916940"/>
          </a:xfrm>
          <a:prstGeom prst="rect">
            <a:avLst/>
          </a:prstGeom>
        </p:spPr>
      </p:pic>
      <p:pic>
        <p:nvPicPr>
          <p:cNvPr id="7" name="Kép 6">
            <a:extLst>
              <a:ext uri="{FF2B5EF4-FFF2-40B4-BE49-F238E27FC236}">
                <a16:creationId xmlns:a16="http://schemas.microsoft.com/office/drawing/2014/main" id="{F8E2BF4B-F4DB-4E0E-A455-C32BABFE6DBE}"/>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4908730" y="4850582"/>
            <a:ext cx="1939637" cy="577850"/>
          </a:xfrm>
          <a:prstGeom prst="rect">
            <a:avLst/>
          </a:prstGeom>
        </p:spPr>
      </p:pic>
      <p:pic>
        <p:nvPicPr>
          <p:cNvPr id="9" name="Kép 8">
            <a:extLst>
              <a:ext uri="{FF2B5EF4-FFF2-40B4-BE49-F238E27FC236}">
                <a16:creationId xmlns:a16="http://schemas.microsoft.com/office/drawing/2014/main" id="{48024948-EC7D-4C3E-836B-25816A52EF52}"/>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6915676" y="4821520"/>
            <a:ext cx="1588245" cy="422473"/>
          </a:xfrm>
          <a:prstGeom prst="rect">
            <a:avLst/>
          </a:prstGeom>
        </p:spPr>
      </p:pic>
      <p:pic>
        <p:nvPicPr>
          <p:cNvPr id="21" name="Kép 20">
            <a:extLst>
              <a:ext uri="{FF2B5EF4-FFF2-40B4-BE49-F238E27FC236}">
                <a16:creationId xmlns:a16="http://schemas.microsoft.com/office/drawing/2014/main" id="{F6AC9672-6591-4E7D-98B8-15A6DEB9ACF3}"/>
              </a:ext>
            </a:extLst>
          </p:cNvPr>
          <p:cNvPicPr>
            <a:picLocks noChangeAspect="1"/>
          </p:cNvPicPr>
          <p:nvPr/>
        </p:nvPicPr>
        <p:blipFill>
          <a:blip r:embed="rId10"/>
          <a:stretch>
            <a:fillRect/>
          </a:stretch>
        </p:blipFill>
        <p:spPr>
          <a:xfrm>
            <a:off x="8977803" y="4134990"/>
            <a:ext cx="1029796" cy="1373061"/>
          </a:xfrm>
          <a:prstGeom prst="rect">
            <a:avLst/>
          </a:prstGeom>
          <a:effectLst>
            <a:outerShdw blurRad="50800" dist="38100" dir="2700000" algn="tl" rotWithShape="0">
              <a:prstClr val="black">
                <a:alpha val="40000"/>
              </a:prstClr>
            </a:outerShdw>
          </a:effectLst>
        </p:spPr>
      </p:pic>
      <p:pic>
        <p:nvPicPr>
          <p:cNvPr id="12" name="Kép 11">
            <a:extLst>
              <a:ext uri="{FF2B5EF4-FFF2-40B4-BE49-F238E27FC236}">
                <a16:creationId xmlns:a16="http://schemas.microsoft.com/office/drawing/2014/main" id="{F10972AE-DA17-4D11-BC57-39C829BF3D44}"/>
              </a:ext>
            </a:extLst>
          </p:cNvPr>
          <p:cNvPicPr>
            <a:picLocks noChangeAspect="1"/>
          </p:cNvPicPr>
          <p:nvPr/>
        </p:nvPicPr>
        <p:blipFill>
          <a:blip r:embed="rId11"/>
          <a:stretch>
            <a:fillRect/>
          </a:stretch>
        </p:blipFill>
        <p:spPr>
          <a:xfrm>
            <a:off x="10661951" y="4414675"/>
            <a:ext cx="1149048" cy="2042752"/>
          </a:xfrm>
          <a:prstGeom prst="rect">
            <a:avLst/>
          </a:prstGeom>
        </p:spPr>
      </p:pic>
      <p:sp>
        <p:nvSpPr>
          <p:cNvPr id="2" name="Google Shape;94;p1">
            <a:extLst>
              <a:ext uri="{FF2B5EF4-FFF2-40B4-BE49-F238E27FC236}">
                <a16:creationId xmlns:a16="http://schemas.microsoft.com/office/drawing/2014/main" id="{0E3D0AB0-55EB-6419-BEC1-9BC364035566}"/>
              </a:ext>
            </a:extLst>
          </p:cNvPr>
          <p:cNvSpPr/>
          <p:nvPr/>
        </p:nvSpPr>
        <p:spPr>
          <a:xfrm>
            <a:off x="5714887" y="6179211"/>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12">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157539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6313"/>
            <a:ext cx="10515600" cy="1325563"/>
          </a:xfrm>
        </p:spPr>
        <p:txBody>
          <a:bodyPr>
            <a:normAutofit/>
          </a:bodyPr>
          <a:lstStyle/>
          <a:p>
            <a:r>
              <a:rPr lang="hu-HU" sz="4000" b="1" dirty="0">
                <a:solidFill>
                  <a:schemeClr val="accent3">
                    <a:lumMod val="50000"/>
                  </a:schemeClr>
                </a:solidFill>
              </a:rPr>
              <a:t>5. Core activities </a:t>
            </a:r>
          </a:p>
        </p:txBody>
      </p:sp>
      <p:sp>
        <p:nvSpPr>
          <p:cNvPr id="6" name="Content Placeholder 5"/>
          <p:cNvSpPr>
            <a:spLocks noGrp="1"/>
          </p:cNvSpPr>
          <p:nvPr>
            <p:ph idx="1"/>
          </p:nvPr>
        </p:nvSpPr>
        <p:spPr>
          <a:xfrm>
            <a:off x="304800" y="1066801"/>
            <a:ext cx="8883866" cy="3999575"/>
          </a:xfrm>
        </p:spPr>
        <p:txBody>
          <a:bodyPr>
            <a:normAutofit/>
          </a:bodyPr>
          <a:lstStyle/>
          <a:p>
            <a:r>
              <a:rPr lang="hu-HU" i="1" dirty="0"/>
              <a:t>Key activities: the sum of the business’s most important activities, which are necessary for the business model to </a:t>
            </a:r>
            <a:r>
              <a:rPr lang="hu-HU" i="1" dirty="0" err="1"/>
              <a:t>function</a:t>
            </a:r>
            <a:r>
              <a:rPr lang="hu-HU" i="1" dirty="0"/>
              <a:t>!</a:t>
            </a:r>
          </a:p>
          <a:p>
            <a:pPr marL="76204" indent="0">
              <a:buNone/>
            </a:pPr>
            <a:endParaRPr lang="hu-HU" dirty="0"/>
          </a:p>
          <a:p>
            <a:r>
              <a:rPr lang="hu-HU" u="sng" dirty="0"/>
              <a:t>Their functions:</a:t>
            </a:r>
          </a:p>
          <a:p>
            <a:pPr marL="76204" indent="0">
              <a:buNone/>
            </a:pPr>
            <a:endParaRPr lang="hu-HU" dirty="0"/>
          </a:p>
        </p:txBody>
      </p:sp>
      <p:sp>
        <p:nvSpPr>
          <p:cNvPr id="4" name="Google Shape;157;p5">
            <a:extLst>
              <a:ext uri="{FF2B5EF4-FFF2-40B4-BE49-F238E27FC236}">
                <a16:creationId xmlns:a16="http://schemas.microsoft.com/office/drawing/2014/main" id="{6E8992B0-4562-478B-81BD-8A55CCAF92D7}"/>
              </a:ext>
            </a:extLst>
          </p:cNvPr>
          <p:cNvSpPr/>
          <p:nvPr/>
        </p:nvSpPr>
        <p:spPr>
          <a:xfrm>
            <a:off x="9842728" y="1"/>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5" name="Google Shape;160;p5">
            <a:extLst>
              <a:ext uri="{FF2B5EF4-FFF2-40B4-BE49-F238E27FC236}">
                <a16:creationId xmlns:a16="http://schemas.microsoft.com/office/drawing/2014/main" id="{E38140A1-18F1-412F-B3D7-81B1BF446494}"/>
              </a:ext>
            </a:extLst>
          </p:cNvPr>
          <p:cNvSpPr/>
          <p:nvPr/>
        </p:nvSpPr>
        <p:spPr>
          <a:xfrm>
            <a:off x="9188666" y="12700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id="{2E72CF91-83BD-4F41-AABC-1F7E28F83104}"/>
              </a:ext>
            </a:extLst>
          </p:cNvPr>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sz="1200" dirty="0"/>
          </a:p>
        </p:txBody>
      </p:sp>
      <p:graphicFrame>
        <p:nvGraphicFramePr>
          <p:cNvPr id="10" name="Diagram 9">
            <a:extLst>
              <a:ext uri="{FF2B5EF4-FFF2-40B4-BE49-F238E27FC236}">
                <a16:creationId xmlns:a16="http://schemas.microsoft.com/office/drawing/2014/main" id="{04A9AFF4-73E7-439E-800F-AFF4426043D3}"/>
              </a:ext>
            </a:extLst>
          </p:cNvPr>
          <p:cNvGraphicFramePr/>
          <p:nvPr>
            <p:extLst>
              <p:ext uri="{D42A27DB-BD31-4B8C-83A1-F6EECF244321}">
                <p14:modId xmlns:p14="http://schemas.microsoft.com/office/powerpoint/2010/main" val="489475337"/>
              </p:ext>
            </p:extLst>
          </p:nvPr>
        </p:nvGraphicFramePr>
        <p:xfrm>
          <a:off x="-361328" y="3429000"/>
          <a:ext cx="6055360" cy="24705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2" name="Kép 11">
            <a:extLst>
              <a:ext uri="{FF2B5EF4-FFF2-40B4-BE49-F238E27FC236}">
                <a16:creationId xmlns:a16="http://schemas.microsoft.com/office/drawing/2014/main" id="{69F22E83-9E7B-43DF-9D87-3528FDB2FC2D}"/>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7524978" y="2400007"/>
            <a:ext cx="3232150" cy="2159000"/>
          </a:xfrm>
          <a:prstGeom prst="rect">
            <a:avLst/>
          </a:prstGeom>
          <a:ln>
            <a:noFill/>
          </a:ln>
          <a:effectLst>
            <a:outerShdw blurRad="190500" algn="tl" rotWithShape="0">
              <a:srgbClr val="000000">
                <a:alpha val="70000"/>
              </a:srgbClr>
            </a:outerShdw>
          </a:effectLst>
        </p:spPr>
      </p:pic>
      <p:sp>
        <p:nvSpPr>
          <p:cNvPr id="3" name="Google Shape;94;p1">
            <a:extLst>
              <a:ext uri="{FF2B5EF4-FFF2-40B4-BE49-F238E27FC236}">
                <a16:creationId xmlns:a16="http://schemas.microsoft.com/office/drawing/2014/main" id="{571EA5F7-BAAE-4B53-2B1F-D14E8A0C89AC}"/>
              </a:ext>
            </a:extLst>
          </p:cNvPr>
          <p:cNvSpPr/>
          <p:nvPr/>
        </p:nvSpPr>
        <p:spPr>
          <a:xfrm>
            <a:off x="9535183" y="6143722"/>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12">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308466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68" b="-360191"/>
            </a:stretch>
          </a:blipFill>
          <a:ln>
            <a:noFill/>
          </a:ln>
        </p:spPr>
      </p:sp>
      <p:sp>
        <p:nvSpPr>
          <p:cNvPr id="119" name="Google Shape;119;p3"/>
          <p:cNvSpPr/>
          <p:nvPr/>
        </p:nvSpPr>
        <p:spPr>
          <a:xfrm>
            <a:off x="5603295" y="5508223"/>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60950" tIns="60950" rIns="60950" bIns="60950" anchor="ctr" anchorCtr="0">
            <a:noAutofit/>
          </a:bodyPr>
          <a:lstStyle/>
          <a:p>
            <a:endParaRPr sz="1200"/>
          </a:p>
        </p:txBody>
      </p:sp>
      <p:cxnSp>
        <p:nvCxnSpPr>
          <p:cNvPr id="120" name="Google Shape;120;p3"/>
          <p:cNvCxnSpPr/>
          <p:nvPr/>
        </p:nvCxnSpPr>
        <p:spPr>
          <a:xfrm rot="5400000">
            <a:off x="5899148" y="5879793"/>
            <a:ext cx="381005" cy="0"/>
          </a:xfrm>
          <a:prstGeom prst="straightConnector1">
            <a:avLst/>
          </a:prstGeom>
          <a:noFill/>
          <a:ln w="76200" cap="rnd" cmpd="sng">
            <a:solidFill>
              <a:srgbClr val="FFFFFF"/>
            </a:solidFill>
            <a:prstDash val="solid"/>
            <a:round/>
            <a:headEnd type="none" w="sm" len="sm"/>
            <a:tailEnd type="stealth" w="med" len="med"/>
          </a:ln>
        </p:spPr>
      </p:cxnSp>
      <p:sp>
        <p:nvSpPr>
          <p:cNvPr id="121" name="Google Shape;121;p3"/>
          <p:cNvSpPr/>
          <p:nvPr/>
        </p:nvSpPr>
        <p:spPr>
          <a:xfrm>
            <a:off x="2459698" y="2067230"/>
            <a:ext cx="3049387" cy="1233854"/>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22" name="Google Shape;122;p3"/>
          <p:cNvSpPr/>
          <p:nvPr/>
        </p:nvSpPr>
        <p:spPr>
          <a:xfrm>
            <a:off x="5883562" y="1910913"/>
            <a:ext cx="3748118" cy="1390171"/>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23" name="Google Shape;123;p3"/>
          <p:cNvSpPr/>
          <p:nvPr/>
        </p:nvSpPr>
        <p:spPr>
          <a:xfrm>
            <a:off x="5920047" y="3635635"/>
            <a:ext cx="3831597" cy="164301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24" name="Google Shape;124;p3"/>
          <p:cNvSpPr/>
          <p:nvPr/>
        </p:nvSpPr>
        <p:spPr>
          <a:xfrm>
            <a:off x="2459698" y="3556917"/>
            <a:ext cx="3149947" cy="1442341"/>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25" name="Google Shape;125;p3"/>
          <p:cNvSpPr txBox="1"/>
          <p:nvPr/>
        </p:nvSpPr>
        <p:spPr>
          <a:xfrm>
            <a:off x="-327093" y="1168710"/>
            <a:ext cx="8487009" cy="779829"/>
          </a:xfrm>
          <a:prstGeom prst="rect">
            <a:avLst/>
          </a:prstGeom>
          <a:noFill/>
          <a:ln>
            <a:noFill/>
          </a:ln>
        </p:spPr>
        <p:txBody>
          <a:bodyPr spcFirstLastPara="1" wrap="square" lIns="0" tIns="0" rIns="0" bIns="0" anchor="t" anchorCtr="0">
            <a:spAutoFit/>
          </a:bodyPr>
          <a:lstStyle/>
          <a:p>
            <a:pPr algn="ctr">
              <a:lnSpc>
                <a:spcPct val="95000"/>
              </a:lnSpc>
            </a:pPr>
            <a:r>
              <a:rPr lang="en-US" sz="5334" b="1">
                <a:solidFill>
                  <a:srgbClr val="141414"/>
                </a:solidFill>
                <a:latin typeface="Nunito Sans Black"/>
                <a:ea typeface="Nunito Sans Black"/>
                <a:cs typeface="Nunito Sans Black"/>
                <a:sym typeface="Nunito Sans Black"/>
              </a:rPr>
              <a:t>Contents</a:t>
            </a:r>
            <a:endParaRPr sz="1200"/>
          </a:p>
        </p:txBody>
      </p:sp>
      <p:sp>
        <p:nvSpPr>
          <p:cNvPr id="126" name="Google Shape;126;p3"/>
          <p:cNvSpPr txBox="1"/>
          <p:nvPr/>
        </p:nvSpPr>
        <p:spPr>
          <a:xfrm>
            <a:off x="2719611" y="2222155"/>
            <a:ext cx="1935528" cy="552202"/>
          </a:xfrm>
          <a:prstGeom prst="rect">
            <a:avLst/>
          </a:prstGeom>
          <a:noFill/>
          <a:ln>
            <a:noFill/>
          </a:ln>
        </p:spPr>
        <p:txBody>
          <a:bodyPr spcFirstLastPara="1" wrap="square" lIns="0" tIns="0" rIns="0" bIns="0" anchor="t" anchorCtr="0">
            <a:spAutoFit/>
          </a:bodyPr>
          <a:lstStyle/>
          <a:p>
            <a:pPr algn="just">
              <a:lnSpc>
                <a:spcPct val="116999"/>
              </a:lnSpc>
            </a:pPr>
            <a:r>
              <a:rPr lang="en-US" sz="3067" b="1" dirty="0">
                <a:solidFill>
                  <a:srgbClr val="FFFFFF"/>
                </a:solidFill>
                <a:latin typeface="Nunito Sans Black"/>
                <a:ea typeface="Nunito Sans Black"/>
                <a:cs typeface="Nunito Sans Black"/>
                <a:sym typeface="Nunito Sans Black"/>
              </a:rPr>
              <a:t>01.</a:t>
            </a:r>
            <a:endParaRPr sz="1200" dirty="0"/>
          </a:p>
        </p:txBody>
      </p:sp>
      <p:sp>
        <p:nvSpPr>
          <p:cNvPr id="127" name="Google Shape;127;p3"/>
          <p:cNvSpPr txBox="1"/>
          <p:nvPr/>
        </p:nvSpPr>
        <p:spPr>
          <a:xfrm>
            <a:off x="6164671" y="3687805"/>
            <a:ext cx="1948397" cy="552011"/>
          </a:xfrm>
          <a:prstGeom prst="rect">
            <a:avLst/>
          </a:prstGeom>
          <a:noFill/>
          <a:ln>
            <a:noFill/>
          </a:ln>
        </p:spPr>
        <p:txBody>
          <a:bodyPr spcFirstLastPara="1" wrap="square" lIns="0" tIns="0" rIns="0" bIns="0" anchor="t" anchorCtr="0">
            <a:spAutoFit/>
          </a:bodyPr>
          <a:lstStyle/>
          <a:p>
            <a:pPr algn="just">
              <a:lnSpc>
                <a:spcPct val="117003"/>
              </a:lnSpc>
            </a:pPr>
            <a:r>
              <a:rPr lang="en-US" sz="3066" b="1">
                <a:solidFill>
                  <a:srgbClr val="FFFFFF"/>
                </a:solidFill>
                <a:latin typeface="Nunito Sans Black"/>
                <a:ea typeface="Nunito Sans Black"/>
                <a:cs typeface="Nunito Sans Black"/>
                <a:sym typeface="Nunito Sans Black"/>
              </a:rPr>
              <a:t>04.</a:t>
            </a:r>
            <a:endParaRPr sz="1200"/>
          </a:p>
        </p:txBody>
      </p:sp>
      <p:sp>
        <p:nvSpPr>
          <p:cNvPr id="128" name="Google Shape;128;p3"/>
          <p:cNvSpPr txBox="1"/>
          <p:nvPr/>
        </p:nvSpPr>
        <p:spPr>
          <a:xfrm>
            <a:off x="2732311" y="4129811"/>
            <a:ext cx="2698737" cy="624017"/>
          </a:xfrm>
          <a:prstGeom prst="rect">
            <a:avLst/>
          </a:prstGeom>
          <a:noFill/>
          <a:ln>
            <a:noFill/>
          </a:ln>
        </p:spPr>
        <p:txBody>
          <a:bodyPr spcFirstLastPara="1" wrap="square" lIns="0" tIns="0" rIns="0" bIns="0" anchor="t" anchorCtr="0">
            <a:spAutoFit/>
          </a:bodyPr>
          <a:lstStyle/>
          <a:p>
            <a:pPr>
              <a:lnSpc>
                <a:spcPct val="116999"/>
              </a:lnSpc>
            </a:pPr>
            <a:r>
              <a:rPr lang="hu-HU" sz="1733" b="1" dirty="0">
                <a:solidFill>
                  <a:srgbClr val="FFFFFF"/>
                </a:solidFill>
                <a:latin typeface="Nunito Sans"/>
                <a:ea typeface="Nunito Sans"/>
                <a:cs typeface="Nunito Sans"/>
                <a:sym typeface="Nunito Sans"/>
              </a:rPr>
              <a:t>Value proposition, customer segments and target market</a:t>
            </a:r>
            <a:endParaRPr sz="1733" dirty="0"/>
          </a:p>
        </p:txBody>
      </p:sp>
      <p:sp>
        <p:nvSpPr>
          <p:cNvPr id="129" name="Google Shape;129;p3"/>
          <p:cNvSpPr txBox="1"/>
          <p:nvPr/>
        </p:nvSpPr>
        <p:spPr>
          <a:xfrm>
            <a:off x="2719611" y="3687805"/>
            <a:ext cx="1935528" cy="552011"/>
          </a:xfrm>
          <a:prstGeom prst="rect">
            <a:avLst/>
          </a:prstGeom>
          <a:noFill/>
          <a:ln>
            <a:noFill/>
          </a:ln>
        </p:spPr>
        <p:txBody>
          <a:bodyPr spcFirstLastPara="1" wrap="square" lIns="0" tIns="0" rIns="0" bIns="0" anchor="t" anchorCtr="0">
            <a:spAutoFit/>
          </a:bodyPr>
          <a:lstStyle/>
          <a:p>
            <a:pPr algn="just">
              <a:lnSpc>
                <a:spcPct val="117003"/>
              </a:lnSpc>
            </a:pPr>
            <a:r>
              <a:rPr lang="en-US" sz="3066" b="1">
                <a:solidFill>
                  <a:srgbClr val="FFFFFF"/>
                </a:solidFill>
                <a:latin typeface="Nunito Sans Black"/>
                <a:ea typeface="Nunito Sans Black"/>
                <a:cs typeface="Nunito Sans Black"/>
                <a:sym typeface="Nunito Sans Black"/>
              </a:rPr>
              <a:t>02.</a:t>
            </a:r>
            <a:endParaRPr sz="1200"/>
          </a:p>
        </p:txBody>
      </p:sp>
      <p:sp>
        <p:nvSpPr>
          <p:cNvPr id="130" name="Google Shape;130;p3"/>
          <p:cNvSpPr txBox="1"/>
          <p:nvPr/>
        </p:nvSpPr>
        <p:spPr>
          <a:xfrm>
            <a:off x="6075391" y="1953754"/>
            <a:ext cx="1948397" cy="552011"/>
          </a:xfrm>
          <a:prstGeom prst="rect">
            <a:avLst/>
          </a:prstGeom>
          <a:noFill/>
          <a:ln>
            <a:noFill/>
          </a:ln>
        </p:spPr>
        <p:txBody>
          <a:bodyPr spcFirstLastPara="1" wrap="square" lIns="0" tIns="0" rIns="0" bIns="0" anchor="t" anchorCtr="0">
            <a:spAutoFit/>
          </a:bodyPr>
          <a:lstStyle/>
          <a:p>
            <a:pPr algn="just">
              <a:lnSpc>
                <a:spcPct val="117003"/>
              </a:lnSpc>
            </a:pPr>
            <a:r>
              <a:rPr lang="en-US" sz="3066" b="1" dirty="0">
                <a:solidFill>
                  <a:srgbClr val="FFFFFF"/>
                </a:solidFill>
                <a:latin typeface="Nunito Sans Black"/>
                <a:ea typeface="Nunito Sans Black"/>
                <a:cs typeface="Nunito Sans Black"/>
                <a:sym typeface="Nunito Sans Black"/>
              </a:rPr>
              <a:t>03.</a:t>
            </a:r>
            <a:endParaRPr sz="1200" dirty="0"/>
          </a:p>
        </p:txBody>
      </p:sp>
      <p:sp>
        <p:nvSpPr>
          <p:cNvPr id="131" name="Google Shape;131;p3"/>
          <p:cNvSpPr txBox="1"/>
          <p:nvPr/>
        </p:nvSpPr>
        <p:spPr>
          <a:xfrm>
            <a:off x="2732311" y="2662889"/>
            <a:ext cx="2698737" cy="312008"/>
          </a:xfrm>
          <a:prstGeom prst="rect">
            <a:avLst/>
          </a:prstGeom>
          <a:noFill/>
          <a:ln>
            <a:noFill/>
          </a:ln>
        </p:spPr>
        <p:txBody>
          <a:bodyPr spcFirstLastPara="1" wrap="square" lIns="0" tIns="0" rIns="0" bIns="0" anchor="t" anchorCtr="0">
            <a:spAutoFit/>
          </a:bodyPr>
          <a:lstStyle/>
          <a:p>
            <a:pPr>
              <a:lnSpc>
                <a:spcPct val="116999"/>
              </a:lnSpc>
            </a:pPr>
            <a:r>
              <a:rPr lang="hu-HU" sz="1733" b="1" dirty="0">
                <a:solidFill>
                  <a:srgbClr val="FFFFFF"/>
                </a:solidFill>
                <a:latin typeface="Nunito Sans"/>
                <a:ea typeface="Nunito Sans"/>
                <a:cs typeface="Nunito Sans"/>
                <a:sym typeface="Nunito Sans"/>
              </a:rPr>
              <a:t>Business model, business plan</a:t>
            </a:r>
            <a:endParaRPr sz="1733" dirty="0"/>
          </a:p>
        </p:txBody>
      </p:sp>
      <p:sp>
        <p:nvSpPr>
          <p:cNvPr id="132" name="Google Shape;132;p3"/>
          <p:cNvSpPr txBox="1"/>
          <p:nvPr/>
        </p:nvSpPr>
        <p:spPr>
          <a:xfrm>
            <a:off x="6075391" y="2412956"/>
            <a:ext cx="2698737" cy="864276"/>
          </a:xfrm>
          <a:prstGeom prst="rect">
            <a:avLst/>
          </a:prstGeom>
          <a:noFill/>
          <a:ln>
            <a:noFill/>
          </a:ln>
        </p:spPr>
        <p:txBody>
          <a:bodyPr spcFirstLastPara="1" wrap="square" lIns="0" tIns="0" rIns="0" bIns="0" anchor="t" anchorCtr="0">
            <a:spAutoFit/>
          </a:bodyPr>
          <a:lstStyle/>
          <a:p>
            <a:pPr>
              <a:lnSpc>
                <a:spcPct val="116999"/>
              </a:lnSpc>
            </a:pPr>
            <a:r>
              <a:rPr lang="hu-HU" sz="1600" b="1" dirty="0">
                <a:solidFill>
                  <a:srgbClr val="FFFFFF"/>
                </a:solidFill>
                <a:latin typeface="Nunito Sans"/>
                <a:ea typeface="Nunito Sans"/>
                <a:cs typeface="Nunito Sans"/>
                <a:sym typeface="Nunito Sans"/>
              </a:rPr>
              <a:t>Customer relationships, channels, resources and activities</a:t>
            </a:r>
            <a:endParaRPr sz="1600" dirty="0"/>
          </a:p>
        </p:txBody>
      </p:sp>
      <p:sp>
        <p:nvSpPr>
          <p:cNvPr id="133" name="Google Shape;133;p3"/>
          <p:cNvSpPr txBox="1"/>
          <p:nvPr/>
        </p:nvSpPr>
        <p:spPr>
          <a:xfrm>
            <a:off x="6198454" y="4159433"/>
            <a:ext cx="2698737" cy="936025"/>
          </a:xfrm>
          <a:prstGeom prst="rect">
            <a:avLst/>
          </a:prstGeom>
          <a:noFill/>
          <a:ln>
            <a:noFill/>
          </a:ln>
        </p:spPr>
        <p:txBody>
          <a:bodyPr spcFirstLastPara="1" wrap="square" lIns="0" tIns="0" rIns="0" bIns="0" anchor="t" anchorCtr="0">
            <a:spAutoFit/>
          </a:bodyPr>
          <a:lstStyle/>
          <a:p>
            <a:pPr>
              <a:lnSpc>
                <a:spcPct val="116999"/>
              </a:lnSpc>
            </a:pPr>
            <a:r>
              <a:rPr lang="hu-HU" sz="1733" b="1" dirty="0">
                <a:solidFill>
                  <a:srgbClr val="FFFFFF"/>
                </a:solidFill>
                <a:latin typeface="Nunito Sans"/>
                <a:ea typeface="Nunito Sans"/>
                <a:cs typeface="Nunito Sans"/>
                <a:sym typeface="Nunito Sans"/>
              </a:rPr>
              <a:t>Partner relationships</a:t>
            </a:r>
            <a:endParaRPr lang="hu-HU" sz="1733" b="1" dirty="0">
              <a:solidFill>
                <a:srgbClr val="FFFFFF"/>
              </a:solidFill>
              <a:latin typeface="Nunito Sans"/>
              <a:sym typeface="Nunito Sans"/>
            </a:endParaRPr>
          </a:p>
          <a:p>
            <a:pPr>
              <a:lnSpc>
                <a:spcPct val="116999"/>
              </a:lnSpc>
            </a:pPr>
            <a:r>
              <a:rPr lang="hu-HU" sz="1733" b="1" dirty="0">
                <a:solidFill>
                  <a:srgbClr val="FFFFFF"/>
                </a:solidFill>
                <a:latin typeface="Nunito Sans"/>
                <a:sym typeface="Nunito Sans"/>
              </a:rPr>
              <a:t>Cost plan and revenue structure</a:t>
            </a:r>
            <a:endParaRPr sz="1733" dirty="0"/>
          </a:p>
        </p:txBody>
      </p:sp>
      <p:sp>
        <p:nvSpPr>
          <p:cNvPr id="135" name="Google Shape;135;p3"/>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sp>
        <p:nvSpPr>
          <p:cNvPr id="2" name="Ellipszis 1">
            <a:extLst>
              <a:ext uri="{FF2B5EF4-FFF2-40B4-BE49-F238E27FC236}">
                <a16:creationId xmlns:a16="http://schemas.microsoft.com/office/drawing/2014/main" id="{37F71D3D-D4E1-46EC-A94E-3383AA2F57D2}"/>
              </a:ext>
            </a:extLst>
          </p:cNvPr>
          <p:cNvSpPr/>
          <p:nvPr/>
        </p:nvSpPr>
        <p:spPr>
          <a:xfrm>
            <a:off x="741680" y="1858743"/>
            <a:ext cx="1639981" cy="9963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Why?</a:t>
            </a:r>
          </a:p>
        </p:txBody>
      </p:sp>
      <p:sp>
        <p:nvSpPr>
          <p:cNvPr id="21" name="Ellipszis 20">
            <a:extLst>
              <a:ext uri="{FF2B5EF4-FFF2-40B4-BE49-F238E27FC236}">
                <a16:creationId xmlns:a16="http://schemas.microsoft.com/office/drawing/2014/main" id="{5AE18D72-14A6-4752-8AF0-EABB54167CC6}"/>
              </a:ext>
            </a:extLst>
          </p:cNvPr>
          <p:cNvSpPr/>
          <p:nvPr/>
        </p:nvSpPr>
        <p:spPr>
          <a:xfrm>
            <a:off x="741680" y="3678236"/>
            <a:ext cx="1639981" cy="9963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What? </a:t>
            </a:r>
          </a:p>
          <a:p>
            <a:pPr algn="ctr"/>
            <a:r>
              <a:rPr lang="hu-HU" sz="1600" dirty="0"/>
              <a:t>For whom?</a:t>
            </a:r>
          </a:p>
        </p:txBody>
      </p:sp>
      <p:sp>
        <p:nvSpPr>
          <p:cNvPr id="22" name="Ellipszis 21">
            <a:extLst>
              <a:ext uri="{FF2B5EF4-FFF2-40B4-BE49-F238E27FC236}">
                <a16:creationId xmlns:a16="http://schemas.microsoft.com/office/drawing/2014/main" id="{7DCC8EEE-0E16-4AF7-9880-46F08E8FFC43}"/>
              </a:ext>
            </a:extLst>
          </p:cNvPr>
          <p:cNvSpPr/>
          <p:nvPr/>
        </p:nvSpPr>
        <p:spPr>
          <a:xfrm>
            <a:off x="9764358" y="2107806"/>
            <a:ext cx="1639981" cy="9963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How?</a:t>
            </a:r>
          </a:p>
        </p:txBody>
      </p:sp>
      <p:sp>
        <p:nvSpPr>
          <p:cNvPr id="23" name="Ellipszis 22">
            <a:extLst>
              <a:ext uri="{FF2B5EF4-FFF2-40B4-BE49-F238E27FC236}">
                <a16:creationId xmlns:a16="http://schemas.microsoft.com/office/drawing/2014/main" id="{09093766-03F8-4326-853E-CD8404F0E099}"/>
              </a:ext>
            </a:extLst>
          </p:cNvPr>
          <p:cNvSpPr/>
          <p:nvPr/>
        </p:nvSpPr>
        <p:spPr>
          <a:xfrm>
            <a:off x="9936771" y="3866612"/>
            <a:ext cx="2143469" cy="9963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How sustainable is it?</a:t>
            </a:r>
          </a:p>
        </p:txBody>
      </p:sp>
      <p:sp>
        <p:nvSpPr>
          <p:cNvPr id="3" name="Google Shape;94;p1">
            <a:extLst>
              <a:ext uri="{FF2B5EF4-FFF2-40B4-BE49-F238E27FC236}">
                <a16:creationId xmlns:a16="http://schemas.microsoft.com/office/drawing/2014/main" id="{7B57B88B-DA38-1F91-85FC-B4FE8F2D8180}"/>
              </a:ext>
            </a:extLst>
          </p:cNvPr>
          <p:cNvSpPr/>
          <p:nvPr/>
        </p:nvSpPr>
        <p:spPr>
          <a:xfrm>
            <a:off x="428190" y="207707"/>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685800" y="2297332"/>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410049" y="280879"/>
            <a:ext cx="5640020"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5. Key activities</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18" name="object 2">
            <a:extLst>
              <a:ext uri="{FF2B5EF4-FFF2-40B4-BE49-F238E27FC236}">
                <a16:creationId xmlns:a16="http://schemas.microsoft.com/office/drawing/2014/main" id="{4944BAA7-3F59-4744-83F7-B97C1C418D68}"/>
              </a:ext>
            </a:extLst>
          </p:cNvPr>
          <p:cNvSpPr txBox="1">
            <a:spLocks/>
          </p:cNvSpPr>
          <p:nvPr/>
        </p:nvSpPr>
        <p:spPr>
          <a:xfrm>
            <a:off x="474264" y="1138646"/>
            <a:ext cx="11243471" cy="480217"/>
          </a:xfrm>
          <a:prstGeom prst="rect">
            <a:avLst/>
          </a:prstGeom>
        </p:spPr>
        <p:txBody>
          <a:bodyPr vert="horz" wrap="square" lIns="0" tIns="8467" rIns="0" bIns="0" rtlCol="0" anchor="ctr">
            <a:sp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marL="8467">
              <a:lnSpc>
                <a:spcPts val="1823"/>
              </a:lnSpc>
              <a:spcBef>
                <a:spcPts val="67"/>
              </a:spcBef>
            </a:pPr>
            <a:r>
              <a:rPr lang="hu-HU" sz="2000" dirty="0">
                <a:solidFill>
                  <a:schemeClr val="accent3">
                    <a:lumMod val="50000"/>
                  </a:schemeClr>
                </a:solidFill>
              </a:rPr>
              <a:t>Different </a:t>
            </a:r>
            <a:r>
              <a:rPr lang="hu-HU" sz="2000" spc="-3" dirty="0">
                <a:solidFill>
                  <a:schemeClr val="accent3">
                    <a:lumMod val="50000"/>
                  </a:schemeClr>
                </a:solidFill>
              </a:rPr>
              <a:t>value propositions and target customer groups </a:t>
            </a:r>
            <a:r>
              <a:rPr lang="hu-HU" sz="2000" spc="-7" dirty="0">
                <a:solidFill>
                  <a:schemeClr val="accent3">
                    <a:lumMod val="50000"/>
                  </a:schemeClr>
                </a:solidFill>
              </a:rPr>
              <a:t>require </a:t>
            </a:r>
            <a:r>
              <a:rPr lang="hu-HU" sz="2000" spc="-3" dirty="0">
                <a:solidFill>
                  <a:schemeClr val="accent3">
                    <a:lumMod val="50000"/>
                  </a:schemeClr>
                </a:solidFill>
              </a:rPr>
              <a:t>different key </a:t>
            </a:r>
            <a:r>
              <a:rPr lang="hu-HU" sz="2000" spc="-7" dirty="0">
                <a:solidFill>
                  <a:schemeClr val="accent3">
                    <a:lumMod val="50000"/>
                  </a:schemeClr>
                </a:solidFill>
              </a:rPr>
              <a:t>activities, </a:t>
            </a:r>
            <a:r>
              <a:rPr lang="hu-HU" sz="2000" dirty="0">
                <a:solidFill>
                  <a:schemeClr val="accent3">
                    <a:lumMod val="50000"/>
                  </a:schemeClr>
                </a:solidFill>
              </a:rPr>
              <a:t>even within the</a:t>
            </a:r>
            <a:r>
              <a:rPr lang="hu-HU" sz="2000" spc="-3" dirty="0">
                <a:solidFill>
                  <a:schemeClr val="accent3">
                    <a:lumMod val="50000"/>
                  </a:schemeClr>
                </a:solidFill>
              </a:rPr>
              <a:t> same </a:t>
            </a:r>
            <a:r>
              <a:rPr lang="hu-HU" sz="2000" dirty="0">
                <a:solidFill>
                  <a:schemeClr val="accent3">
                    <a:lumMod val="50000"/>
                  </a:schemeClr>
                </a:solidFill>
              </a:rPr>
              <a:t>industry</a:t>
            </a:r>
            <a:r>
              <a:rPr lang="hu-HU" sz="2000" spc="-7" dirty="0">
                <a:solidFill>
                  <a:schemeClr val="accent3">
                    <a:lumMod val="50000"/>
                  </a:schemeClr>
                </a:solidFill>
              </a:rPr>
              <a:t>.</a:t>
            </a:r>
          </a:p>
        </p:txBody>
      </p:sp>
      <p:sp>
        <p:nvSpPr>
          <p:cNvPr id="19" name="object 3">
            <a:extLst>
              <a:ext uri="{FF2B5EF4-FFF2-40B4-BE49-F238E27FC236}">
                <a16:creationId xmlns:a16="http://schemas.microsoft.com/office/drawing/2014/main" id="{5B58CA78-5985-4A0D-992B-C160AEB7DB06}"/>
              </a:ext>
            </a:extLst>
          </p:cNvPr>
          <p:cNvSpPr/>
          <p:nvPr/>
        </p:nvSpPr>
        <p:spPr>
          <a:xfrm>
            <a:off x="1785644" y="1715044"/>
            <a:ext cx="3633179" cy="2347987"/>
          </a:xfrm>
          <a:prstGeom prst="rect">
            <a:avLst/>
          </a:prstGeom>
          <a:blipFill>
            <a:blip r:embed="rId4" cstate="print"/>
            <a:stretch>
              <a:fillRect/>
            </a:stretch>
          </a:blipFill>
        </p:spPr>
        <p:txBody>
          <a:bodyPr wrap="square" lIns="0" tIns="0" rIns="0" bIns="0" rtlCol="0"/>
          <a:lstStyle/>
          <a:p>
            <a:endParaRPr sz="1200"/>
          </a:p>
        </p:txBody>
      </p:sp>
      <p:sp>
        <p:nvSpPr>
          <p:cNvPr id="20" name="object 4">
            <a:extLst>
              <a:ext uri="{FF2B5EF4-FFF2-40B4-BE49-F238E27FC236}">
                <a16:creationId xmlns:a16="http://schemas.microsoft.com/office/drawing/2014/main" id="{92A59D66-E64C-4FD3-83A0-B7F342547E85}"/>
              </a:ext>
            </a:extLst>
          </p:cNvPr>
          <p:cNvSpPr/>
          <p:nvPr/>
        </p:nvSpPr>
        <p:spPr>
          <a:xfrm>
            <a:off x="7292442" y="1695887"/>
            <a:ext cx="2453231" cy="2584824"/>
          </a:xfrm>
          <a:prstGeom prst="rect">
            <a:avLst/>
          </a:prstGeom>
          <a:blipFill>
            <a:blip r:embed="rId5" cstate="print"/>
            <a:stretch>
              <a:fillRect/>
            </a:stretch>
          </a:blipFill>
        </p:spPr>
        <p:txBody>
          <a:bodyPr wrap="square" lIns="0" tIns="0" rIns="0" bIns="0" rtlCol="0"/>
          <a:lstStyle/>
          <a:p>
            <a:endParaRPr sz="1200"/>
          </a:p>
        </p:txBody>
      </p:sp>
      <p:sp>
        <p:nvSpPr>
          <p:cNvPr id="21" name="object 5">
            <a:extLst>
              <a:ext uri="{FF2B5EF4-FFF2-40B4-BE49-F238E27FC236}">
                <a16:creationId xmlns:a16="http://schemas.microsoft.com/office/drawing/2014/main" id="{28B8E565-7357-49AB-81D0-8111390860CC}"/>
              </a:ext>
            </a:extLst>
          </p:cNvPr>
          <p:cNvSpPr txBox="1"/>
          <p:nvPr/>
        </p:nvSpPr>
        <p:spPr>
          <a:xfrm>
            <a:off x="1785644" y="4427794"/>
            <a:ext cx="3836377" cy="1194600"/>
          </a:xfrm>
          <a:prstGeom prst="rect">
            <a:avLst/>
          </a:prstGeom>
          <a:solidFill>
            <a:srgbClr val="E8E8E8"/>
          </a:solidFill>
        </p:spPr>
        <p:txBody>
          <a:bodyPr vert="horz" wrap="square" lIns="0" tIns="58843" rIns="0" bIns="0" rtlCol="0">
            <a:spAutoFit/>
          </a:bodyPr>
          <a:lstStyle/>
          <a:p>
            <a:pPr marL="345457" indent="-175692">
              <a:spcBef>
                <a:spcPts val="463"/>
              </a:spcBef>
              <a:buClr>
                <a:srgbClr val="008BC7"/>
              </a:buClr>
              <a:buSzPct val="78125"/>
              <a:buFont typeface="Wingdings"/>
              <a:buChar char=""/>
              <a:tabLst>
                <a:tab pos="345457" algn="l"/>
                <a:tab pos="345881" algn="l"/>
              </a:tabLst>
            </a:pPr>
            <a:r>
              <a:rPr sz="1467" spc="-3" dirty="0">
                <a:latin typeface="Arial"/>
                <a:cs typeface="Arial"/>
              </a:rPr>
              <a:t>Site selection and fit-out</a:t>
            </a:r>
            <a:endParaRPr sz="1467" dirty="0">
              <a:latin typeface="Arial"/>
              <a:cs typeface="Arial"/>
            </a:endParaRPr>
          </a:p>
          <a:p>
            <a:pPr marL="345457" indent="-175692">
              <a:spcBef>
                <a:spcPts val="790"/>
              </a:spcBef>
              <a:buClr>
                <a:srgbClr val="008BC7"/>
              </a:buClr>
              <a:buSzPct val="78125"/>
              <a:buFont typeface="Wingdings"/>
              <a:buChar char=""/>
              <a:tabLst>
                <a:tab pos="345457" algn="l"/>
                <a:tab pos="345881" algn="l"/>
              </a:tabLst>
            </a:pPr>
            <a:r>
              <a:rPr sz="1467" spc="-3" dirty="0">
                <a:latin typeface="Arial"/>
                <a:cs typeface="Arial"/>
              </a:rPr>
              <a:t>Marketing</a:t>
            </a:r>
            <a:endParaRPr sz="1467" dirty="0">
              <a:latin typeface="Arial"/>
              <a:cs typeface="Arial"/>
            </a:endParaRPr>
          </a:p>
          <a:p>
            <a:pPr marL="345457" marR="138014" indent="-175692">
              <a:lnSpc>
                <a:spcPct val="120000"/>
              </a:lnSpc>
              <a:spcBef>
                <a:spcPts val="523"/>
              </a:spcBef>
              <a:buClr>
                <a:srgbClr val="008BC7"/>
              </a:buClr>
              <a:buSzPct val="78125"/>
              <a:buFont typeface="Wingdings"/>
              <a:buChar char=""/>
              <a:tabLst>
                <a:tab pos="345457" algn="l"/>
                <a:tab pos="345881" algn="l"/>
              </a:tabLst>
            </a:pPr>
            <a:r>
              <a:rPr sz="1467" spc="-3" dirty="0">
                <a:latin typeface="Arial"/>
                <a:cs typeface="Arial"/>
              </a:rPr>
              <a:t>Service (greeting X seconds, serving Y seconds, </a:t>
            </a:r>
            <a:r>
              <a:rPr sz="1467" spc="-7" dirty="0">
                <a:latin typeface="Arial"/>
                <a:cs typeface="Arial"/>
              </a:rPr>
              <a:t>writing </a:t>
            </a:r>
            <a:r>
              <a:rPr sz="1467" spc="-3" dirty="0">
                <a:latin typeface="Arial"/>
                <a:cs typeface="Arial"/>
              </a:rPr>
              <a:t>name</a:t>
            </a:r>
            <a:r>
              <a:rPr sz="1467" spc="-7" dirty="0">
                <a:latin typeface="Arial"/>
                <a:cs typeface="Arial"/>
              </a:rPr>
              <a:t>...)</a:t>
            </a:r>
            <a:endParaRPr sz="1467" dirty="0">
              <a:latin typeface="Arial"/>
              <a:cs typeface="Arial"/>
            </a:endParaRPr>
          </a:p>
        </p:txBody>
      </p:sp>
      <p:sp>
        <p:nvSpPr>
          <p:cNvPr id="22" name="object 6">
            <a:extLst>
              <a:ext uri="{FF2B5EF4-FFF2-40B4-BE49-F238E27FC236}">
                <a16:creationId xmlns:a16="http://schemas.microsoft.com/office/drawing/2014/main" id="{98C3F3F4-DA34-470F-9962-AFBE201595D5}"/>
              </a:ext>
            </a:extLst>
          </p:cNvPr>
          <p:cNvSpPr txBox="1"/>
          <p:nvPr/>
        </p:nvSpPr>
        <p:spPr>
          <a:xfrm>
            <a:off x="6721865" y="4573227"/>
            <a:ext cx="3286482" cy="941903"/>
          </a:xfrm>
          <a:prstGeom prst="rect">
            <a:avLst/>
          </a:prstGeom>
          <a:solidFill>
            <a:srgbClr val="E8E8E8"/>
          </a:solidFill>
        </p:spPr>
        <p:txBody>
          <a:bodyPr vert="horz" wrap="square" lIns="0" tIns="58843" rIns="0" bIns="0" rtlCol="0">
            <a:spAutoFit/>
          </a:bodyPr>
          <a:lstStyle/>
          <a:p>
            <a:pPr marL="346304" indent="-175692">
              <a:spcBef>
                <a:spcPts val="463"/>
              </a:spcBef>
              <a:buClr>
                <a:srgbClr val="008BC7"/>
              </a:buClr>
              <a:buSzPct val="78125"/>
              <a:buFont typeface="Wingdings"/>
              <a:buChar char=""/>
              <a:tabLst>
                <a:tab pos="346304" algn="l"/>
                <a:tab pos="346727" algn="l"/>
              </a:tabLst>
            </a:pPr>
            <a:r>
              <a:rPr sz="1467" spc="-7" dirty="0">
                <a:latin typeface="Arial"/>
                <a:cs typeface="Arial"/>
              </a:rPr>
              <a:t>Deployment</a:t>
            </a:r>
            <a:endParaRPr sz="1467" dirty="0">
              <a:latin typeface="Arial"/>
              <a:cs typeface="Arial"/>
            </a:endParaRPr>
          </a:p>
          <a:p>
            <a:pPr marL="346304" indent="-175692">
              <a:spcBef>
                <a:spcPts val="790"/>
              </a:spcBef>
              <a:buClr>
                <a:srgbClr val="008BC7"/>
              </a:buClr>
              <a:buSzPct val="78125"/>
              <a:buFont typeface="Wingdings"/>
              <a:buChar char=""/>
              <a:tabLst>
                <a:tab pos="346304" algn="l"/>
                <a:tab pos="346727" algn="l"/>
              </a:tabLst>
            </a:pPr>
            <a:r>
              <a:rPr sz="1467" spc="-7" dirty="0">
                <a:latin typeface="Arial"/>
                <a:cs typeface="Arial"/>
              </a:rPr>
              <a:t>Regular </a:t>
            </a:r>
            <a:r>
              <a:rPr sz="1467" spc="-3" dirty="0">
                <a:latin typeface="Arial"/>
                <a:cs typeface="Arial"/>
              </a:rPr>
              <a:t>restocking and checks</a:t>
            </a:r>
            <a:endParaRPr sz="1467" dirty="0">
              <a:latin typeface="Arial"/>
              <a:cs typeface="Arial"/>
            </a:endParaRPr>
          </a:p>
          <a:p>
            <a:pPr marL="346304" indent="-175692">
              <a:spcBef>
                <a:spcPts val="780"/>
              </a:spcBef>
              <a:buClr>
                <a:srgbClr val="008BC7"/>
              </a:buClr>
              <a:buSzPct val="78125"/>
              <a:buFont typeface="Wingdings"/>
              <a:buChar char=""/>
              <a:tabLst>
                <a:tab pos="346304" algn="l"/>
                <a:tab pos="346727" algn="l"/>
              </a:tabLst>
            </a:pPr>
            <a:r>
              <a:rPr sz="1467" spc="-3" dirty="0">
                <a:latin typeface="Arial"/>
                <a:cs typeface="Arial"/>
              </a:rPr>
              <a:t>24-hour </a:t>
            </a:r>
            <a:r>
              <a:rPr sz="1467" spc="-7" dirty="0">
                <a:latin typeface="Arial"/>
                <a:cs typeface="Arial"/>
              </a:rPr>
              <a:t>service</a:t>
            </a:r>
            <a:endParaRPr sz="1467" dirty="0">
              <a:latin typeface="Arial"/>
              <a:cs typeface="Arial"/>
            </a:endParaRPr>
          </a:p>
        </p:txBody>
      </p:sp>
      <p:sp>
        <p:nvSpPr>
          <p:cNvPr id="23" name="object 14">
            <a:extLst>
              <a:ext uri="{FF2B5EF4-FFF2-40B4-BE49-F238E27FC236}">
                <a16:creationId xmlns:a16="http://schemas.microsoft.com/office/drawing/2014/main" id="{49F6910E-5BB9-4EE2-9F6D-0D9CF54FCBB8}"/>
              </a:ext>
            </a:extLst>
          </p:cNvPr>
          <p:cNvSpPr txBox="1"/>
          <p:nvPr/>
        </p:nvSpPr>
        <p:spPr>
          <a:xfrm>
            <a:off x="818029" y="6015411"/>
            <a:ext cx="10215731" cy="290250"/>
          </a:xfrm>
          <a:prstGeom prst="rect">
            <a:avLst/>
          </a:prstGeom>
          <a:solidFill>
            <a:srgbClr val="FFC000"/>
          </a:solidFill>
          <a:ln w="12192">
            <a:solidFill>
              <a:srgbClr val="D9D9D9"/>
            </a:solidFill>
          </a:ln>
        </p:spPr>
        <p:txBody>
          <a:bodyPr vert="horz" wrap="square" lIns="0" tIns="43603" rIns="0" bIns="0" rtlCol="0">
            <a:spAutoFit/>
          </a:bodyPr>
          <a:lstStyle/>
          <a:p>
            <a:pPr marL="265443" algn="ctr">
              <a:spcBef>
                <a:spcPts val="343"/>
              </a:spcBef>
            </a:pPr>
            <a:r>
              <a:rPr sz="1600" spc="-7" dirty="0">
                <a:latin typeface="Arial"/>
                <a:cs typeface="Arial"/>
              </a:rPr>
              <a:t>Thinking through </a:t>
            </a:r>
            <a:r>
              <a:rPr sz="1600" spc="-3" dirty="0">
                <a:latin typeface="Arial"/>
                <a:cs typeface="Arial"/>
              </a:rPr>
              <a:t>/ simulating the </a:t>
            </a:r>
            <a:r>
              <a:rPr sz="1600" b="1" spc="-7" dirty="0">
                <a:latin typeface="Arial"/>
                <a:cs typeface="Arial"/>
              </a:rPr>
              <a:t>customer experience </a:t>
            </a:r>
            <a:r>
              <a:rPr sz="1600" spc="-3" dirty="0">
                <a:latin typeface="Arial"/>
                <a:cs typeface="Arial"/>
              </a:rPr>
              <a:t>further helps to identify the key </a:t>
            </a:r>
            <a:r>
              <a:rPr sz="1600" spc="-7" dirty="0">
                <a:latin typeface="Arial"/>
                <a:cs typeface="Arial"/>
              </a:rPr>
              <a:t>factors</a:t>
            </a:r>
            <a:r>
              <a:rPr sz="1600" spc="-3" dirty="0">
                <a:latin typeface="Arial"/>
                <a:cs typeface="Arial"/>
              </a:rPr>
              <a:t>!</a:t>
            </a:r>
            <a:endParaRPr sz="1600" dirty="0">
              <a:latin typeface="Arial"/>
              <a:cs typeface="Arial"/>
            </a:endParaRPr>
          </a:p>
        </p:txBody>
      </p:sp>
      <p:sp>
        <p:nvSpPr>
          <p:cNvPr id="2" name="Google Shape;94;p1">
            <a:extLst>
              <a:ext uri="{FF2B5EF4-FFF2-40B4-BE49-F238E27FC236}">
                <a16:creationId xmlns:a16="http://schemas.microsoft.com/office/drawing/2014/main" id="{BCE834D0-580D-61B5-ECE6-776A3CE2530A}"/>
              </a:ext>
            </a:extLst>
          </p:cNvPr>
          <p:cNvSpPr/>
          <p:nvPr/>
        </p:nvSpPr>
        <p:spPr>
          <a:xfrm>
            <a:off x="9514992" y="170662"/>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6">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613211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685800" y="2297332"/>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410048" y="280879"/>
            <a:ext cx="6606641"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5. Key activities: planning</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pic>
        <p:nvPicPr>
          <p:cNvPr id="13" name="Picture 2">
            <a:extLst>
              <a:ext uri="{FF2B5EF4-FFF2-40B4-BE49-F238E27FC236}">
                <a16:creationId xmlns:a16="http://schemas.microsoft.com/office/drawing/2014/main" id="{DAF0846B-D1B0-4D44-A988-241106F36F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5332" y="1183503"/>
            <a:ext cx="10340869" cy="5393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Google Shape;94;p1">
            <a:extLst>
              <a:ext uri="{FF2B5EF4-FFF2-40B4-BE49-F238E27FC236}">
                <a16:creationId xmlns:a16="http://schemas.microsoft.com/office/drawing/2014/main" id="{B9D0ED18-DC1D-9A85-BE97-81EBF205DA70}"/>
              </a:ext>
            </a:extLst>
          </p:cNvPr>
          <p:cNvSpPr/>
          <p:nvPr/>
        </p:nvSpPr>
        <p:spPr>
          <a:xfrm>
            <a:off x="9514992" y="170662"/>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pic>
        <p:nvPicPr>
          <p:cNvPr id="4" name="Picture 3">
            <a:extLst>
              <a:ext uri="{FF2B5EF4-FFF2-40B4-BE49-F238E27FC236}">
                <a16:creationId xmlns:a16="http://schemas.microsoft.com/office/drawing/2014/main" id="{15A94DB2-7773-5D73-8D10-7E4212F954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5332" y="655499"/>
            <a:ext cx="11026668" cy="6031840"/>
          </a:xfrm>
          <a:prstGeom prst="rect">
            <a:avLst/>
          </a:prstGeom>
        </p:spPr>
      </p:pic>
    </p:spTree>
    <p:extLst>
      <p:ext uri="{BB962C8B-B14F-4D97-AF65-F5344CB8AC3E}">
        <p14:creationId xmlns:p14="http://schemas.microsoft.com/office/powerpoint/2010/main" val="4163464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86360" y="216946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410049" y="280879"/>
            <a:ext cx="5640020"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6. Key resources</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18" name="object 2">
            <a:extLst>
              <a:ext uri="{FF2B5EF4-FFF2-40B4-BE49-F238E27FC236}">
                <a16:creationId xmlns:a16="http://schemas.microsoft.com/office/drawing/2014/main" id="{4944BAA7-3F59-4744-83F7-B97C1C418D68}"/>
              </a:ext>
            </a:extLst>
          </p:cNvPr>
          <p:cNvSpPr txBox="1">
            <a:spLocks/>
          </p:cNvSpPr>
          <p:nvPr/>
        </p:nvSpPr>
        <p:spPr>
          <a:xfrm>
            <a:off x="474264" y="833883"/>
            <a:ext cx="11243471" cy="1321473"/>
          </a:xfrm>
          <a:prstGeom prst="rect">
            <a:avLst/>
          </a:prstGeom>
        </p:spPr>
        <p:txBody>
          <a:bodyPr vert="horz" wrap="square" lIns="0" tIns="8467" rIns="0" bIns="0" rtlCol="0" anchor="ctr">
            <a:sp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hu-HU" sz="2133" i="1" dirty="0">
                <a:solidFill>
                  <a:schemeClr val="accent3">
                    <a:lumMod val="50000"/>
                  </a:schemeClr>
                </a:solidFill>
              </a:rPr>
              <a:t>Key resources: </a:t>
            </a:r>
            <a:r>
              <a:rPr lang="hu-HU" sz="2133" dirty="0">
                <a:solidFill>
                  <a:schemeClr val="accent3">
                    <a:lumMod val="50000"/>
                  </a:schemeClr>
                </a:solidFill>
              </a:rPr>
              <a:t>the most important ‘tools’ required to operate the business model</a:t>
            </a:r>
          </a:p>
          <a:p>
            <a:endParaRPr lang="hu-HU" sz="2133" dirty="0">
              <a:solidFill>
                <a:schemeClr val="accent3">
                  <a:lumMod val="50000"/>
                </a:schemeClr>
              </a:solidFill>
            </a:endParaRPr>
          </a:p>
          <a:p>
            <a:r>
              <a:rPr lang="hu-HU" sz="2133" dirty="0">
                <a:solidFill>
                  <a:schemeClr val="accent3">
                    <a:lumMod val="50000"/>
                  </a:schemeClr>
                </a:solidFill>
              </a:rPr>
              <a:t>These are the prerequisites for developing the value proposition, entering the market, maintaining customer relationships, and generating revenue.</a:t>
            </a:r>
          </a:p>
        </p:txBody>
      </p:sp>
      <p:graphicFrame>
        <p:nvGraphicFramePr>
          <p:cNvPr id="2" name="Diagram 1">
            <a:extLst>
              <a:ext uri="{FF2B5EF4-FFF2-40B4-BE49-F238E27FC236}">
                <a16:creationId xmlns:a16="http://schemas.microsoft.com/office/drawing/2014/main" id="{59E9C9EE-924C-4DD9-8FA6-49076CB644A6}"/>
              </a:ext>
            </a:extLst>
          </p:cNvPr>
          <p:cNvGraphicFramePr/>
          <p:nvPr/>
        </p:nvGraphicFramePr>
        <p:xfrm>
          <a:off x="6833277" y="2690707"/>
          <a:ext cx="4744183" cy="21149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 name="Diagram 2">
            <a:extLst>
              <a:ext uri="{FF2B5EF4-FFF2-40B4-BE49-F238E27FC236}">
                <a16:creationId xmlns:a16="http://schemas.microsoft.com/office/drawing/2014/main" id="{8226614C-8695-41E1-9588-8BA291D671CA}"/>
              </a:ext>
            </a:extLst>
          </p:cNvPr>
          <p:cNvGraphicFramePr/>
          <p:nvPr>
            <p:extLst>
              <p:ext uri="{D42A27DB-BD31-4B8C-83A1-F6EECF244321}">
                <p14:modId xmlns:p14="http://schemas.microsoft.com/office/powerpoint/2010/main" val="1071042947"/>
              </p:ext>
            </p:extLst>
          </p:nvPr>
        </p:nvGraphicFramePr>
        <p:xfrm>
          <a:off x="274320" y="2307493"/>
          <a:ext cx="6742370" cy="426962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 name="Google Shape;94;p1">
            <a:extLst>
              <a:ext uri="{FF2B5EF4-FFF2-40B4-BE49-F238E27FC236}">
                <a16:creationId xmlns:a16="http://schemas.microsoft.com/office/drawing/2014/main" id="{383F6B5B-D345-65E1-F4CC-BB9ACB70B9D1}"/>
              </a:ext>
            </a:extLst>
          </p:cNvPr>
          <p:cNvSpPr/>
          <p:nvPr/>
        </p:nvSpPr>
        <p:spPr>
          <a:xfrm>
            <a:off x="9514992" y="170662"/>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14">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2696596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364" y="106271"/>
            <a:ext cx="10515600" cy="1325563"/>
          </a:xfrm>
        </p:spPr>
        <p:txBody>
          <a:bodyPr>
            <a:normAutofit/>
          </a:bodyPr>
          <a:lstStyle/>
          <a:p>
            <a:r>
              <a:rPr lang="hu-HU" sz="4000" b="1" dirty="0">
                <a:solidFill>
                  <a:schemeClr val="accent3">
                    <a:lumMod val="50000"/>
                  </a:schemeClr>
                </a:solidFill>
              </a:rPr>
              <a:t>6. Key resources </a:t>
            </a:r>
          </a:p>
        </p:txBody>
      </p:sp>
      <p:sp>
        <p:nvSpPr>
          <p:cNvPr id="6" name="Content Placeholder 5"/>
          <p:cNvSpPr>
            <a:spLocks noGrp="1"/>
          </p:cNvSpPr>
          <p:nvPr>
            <p:ph idx="1"/>
          </p:nvPr>
        </p:nvSpPr>
        <p:spPr>
          <a:xfrm>
            <a:off x="304800" y="1066800"/>
            <a:ext cx="9318849" cy="4403611"/>
          </a:xfrm>
        </p:spPr>
        <p:txBody>
          <a:bodyPr>
            <a:normAutofit fontScale="70000" lnSpcReduction="20000"/>
          </a:bodyPr>
          <a:lstStyle/>
          <a:p>
            <a:pPr marL="76204" indent="0">
              <a:buNone/>
            </a:pPr>
            <a:r>
              <a:rPr lang="hu-HU" i="1" dirty="0"/>
              <a:t>A few things to bear in mind when planning activities and resources…</a:t>
            </a:r>
          </a:p>
          <a:p>
            <a:pPr marL="76204" indent="0">
              <a:spcAft>
                <a:spcPts val="400"/>
              </a:spcAft>
              <a:buNone/>
            </a:pPr>
            <a:endParaRPr lang="hu-HU" dirty="0"/>
          </a:p>
          <a:p>
            <a:pPr marL="237079" marR="370012" algn="just">
              <a:spcBef>
                <a:spcPts val="63"/>
              </a:spcBef>
              <a:spcAft>
                <a:spcPts val="400"/>
              </a:spcAft>
              <a:buClr>
                <a:srgbClr val="008BC7"/>
              </a:buClr>
              <a:buFont typeface="Wingdings"/>
              <a:buChar char=""/>
              <a:tabLst>
                <a:tab pos="236655" algn="l"/>
                <a:tab pos="237079" algn="l"/>
              </a:tabLst>
            </a:pPr>
            <a:r>
              <a:rPr lang="hu-HU" sz="2600" spc="-3" dirty="0">
                <a:latin typeface="Arial"/>
                <a:cs typeface="Arial"/>
              </a:rPr>
              <a:t>To define activities and resources, we need to </a:t>
            </a:r>
            <a:r>
              <a:rPr lang="hu-HU" sz="2600" spc="-7" dirty="0">
                <a:latin typeface="Arial"/>
                <a:cs typeface="Arial"/>
              </a:rPr>
              <a:t>understand the industry!</a:t>
            </a:r>
            <a:endParaRPr lang="hu-HU" sz="2600" dirty="0">
              <a:latin typeface="Arial"/>
              <a:cs typeface="Arial"/>
            </a:endParaRPr>
          </a:p>
          <a:p>
            <a:pPr marL="237079" marR="3387" algn="just">
              <a:lnSpc>
                <a:spcPct val="120000"/>
              </a:lnSpc>
              <a:spcBef>
                <a:spcPts val="757"/>
              </a:spcBef>
              <a:buClr>
                <a:srgbClr val="008BC7"/>
              </a:buClr>
              <a:buFont typeface="Wingdings"/>
              <a:buChar char=""/>
              <a:tabLst>
                <a:tab pos="236655" algn="l"/>
                <a:tab pos="237079" algn="l"/>
              </a:tabLst>
            </a:pPr>
            <a:r>
              <a:rPr lang="hu-HU" sz="2600" spc="-3" dirty="0">
                <a:latin typeface="Arial"/>
                <a:cs typeface="Arial"/>
              </a:rPr>
              <a:t>For</a:t>
            </a:r>
            <a:r>
              <a:rPr lang="hu-HU" sz="2600" spc="-7" dirty="0">
                <a:latin typeface="Arial"/>
                <a:cs typeface="Arial"/>
              </a:rPr>
              <a:t> larger </a:t>
            </a:r>
            <a:r>
              <a:rPr lang="hu-HU" sz="2600" spc="-3" dirty="0">
                <a:latin typeface="Arial"/>
                <a:cs typeface="Arial"/>
              </a:rPr>
              <a:t>costs, consider which is </a:t>
            </a:r>
            <a:r>
              <a:rPr lang="hu-HU" sz="2600" spc="-7" dirty="0">
                <a:latin typeface="Arial"/>
                <a:cs typeface="Arial"/>
              </a:rPr>
              <a:t>more</a:t>
            </a:r>
            <a:r>
              <a:rPr lang="hu-HU" sz="2600" spc="-3" dirty="0">
                <a:latin typeface="Arial"/>
                <a:cs typeface="Arial"/>
              </a:rPr>
              <a:t> cost-effective</a:t>
            </a:r>
            <a:r>
              <a:rPr lang="hu-HU" sz="2600" spc="-7" dirty="0">
                <a:latin typeface="Arial"/>
                <a:cs typeface="Arial"/>
              </a:rPr>
              <a:t>: buying </a:t>
            </a:r>
            <a:r>
              <a:rPr lang="hu-HU" sz="2600" spc="-3" dirty="0">
                <a:latin typeface="Arial"/>
                <a:cs typeface="Arial"/>
              </a:rPr>
              <a:t>or manufacturing? Outsourcing </a:t>
            </a:r>
            <a:r>
              <a:rPr lang="hu-HU" sz="2600" spc="-7" dirty="0">
                <a:latin typeface="Arial"/>
                <a:cs typeface="Arial"/>
              </a:rPr>
              <a:t>to a subcontractor </a:t>
            </a:r>
            <a:r>
              <a:rPr lang="hu-HU" sz="2600" spc="-3" dirty="0">
                <a:latin typeface="Arial"/>
                <a:cs typeface="Arial"/>
              </a:rPr>
              <a:t>or developing the expertise </a:t>
            </a:r>
            <a:r>
              <a:rPr lang="hu-HU" sz="2600" spc="-7" dirty="0">
                <a:latin typeface="Arial"/>
                <a:cs typeface="Arial"/>
              </a:rPr>
              <a:t>in-house</a:t>
            </a:r>
            <a:r>
              <a:rPr lang="hu-HU" sz="2600" spc="-3" dirty="0">
                <a:latin typeface="Arial"/>
                <a:cs typeface="Arial"/>
              </a:rPr>
              <a:t>? </a:t>
            </a:r>
            <a:r>
              <a:rPr lang="hu-HU" sz="2600" spc="-7" dirty="0">
                <a:latin typeface="Arial"/>
                <a:cs typeface="Arial"/>
              </a:rPr>
              <a:t>Buying </a:t>
            </a:r>
            <a:r>
              <a:rPr lang="hu-HU" sz="2600" spc="-3" dirty="0">
                <a:latin typeface="Arial"/>
                <a:cs typeface="Arial"/>
              </a:rPr>
              <a:t>or </a:t>
            </a:r>
            <a:r>
              <a:rPr lang="hu-HU" sz="2600" spc="-7" dirty="0">
                <a:latin typeface="Arial"/>
                <a:cs typeface="Arial"/>
              </a:rPr>
              <a:t>renting </a:t>
            </a:r>
            <a:r>
              <a:rPr lang="hu-HU" sz="2600" spc="-3" dirty="0">
                <a:latin typeface="Arial"/>
                <a:cs typeface="Arial"/>
              </a:rPr>
              <a:t>our </a:t>
            </a:r>
            <a:r>
              <a:rPr lang="hu-HU" sz="2600" spc="-7" dirty="0" err="1">
                <a:latin typeface="Arial"/>
                <a:cs typeface="Arial"/>
              </a:rPr>
              <a:t>machinery</a:t>
            </a:r>
            <a:r>
              <a:rPr lang="hu-HU" sz="2600" spc="-7" dirty="0">
                <a:latin typeface="Arial"/>
                <a:cs typeface="Arial"/>
              </a:rPr>
              <a:t>? </a:t>
            </a:r>
          </a:p>
          <a:p>
            <a:pPr marL="8467" marR="3387" indent="0" algn="just">
              <a:spcBef>
                <a:spcPts val="757"/>
              </a:spcBef>
              <a:buClr>
                <a:srgbClr val="008BC7"/>
              </a:buClr>
              <a:buNone/>
              <a:tabLst>
                <a:tab pos="236655" algn="l"/>
                <a:tab pos="237079" algn="l"/>
              </a:tabLst>
            </a:pPr>
            <a:endParaRPr lang="hu-HU" u="sng" spc="-3" dirty="0">
              <a:latin typeface="Arial"/>
              <a:cs typeface="Arial"/>
            </a:endParaRPr>
          </a:p>
          <a:p>
            <a:pPr marL="8467" marR="3387" indent="0" algn="just">
              <a:spcBef>
                <a:spcPts val="757"/>
              </a:spcBef>
              <a:buClr>
                <a:srgbClr val="008BC7"/>
              </a:buClr>
              <a:buNone/>
              <a:tabLst>
                <a:tab pos="236655" algn="l"/>
                <a:tab pos="237079" algn="l"/>
              </a:tabLst>
            </a:pPr>
            <a:r>
              <a:rPr lang="hu-HU" u="sng" spc="-3" dirty="0">
                <a:latin typeface="Arial"/>
                <a:cs typeface="Arial"/>
              </a:rPr>
              <a:t>Possible considerations:</a:t>
            </a:r>
            <a:endParaRPr lang="hu-HU" u="sng" dirty="0">
              <a:latin typeface="Arial"/>
              <a:cs typeface="Arial"/>
            </a:endParaRPr>
          </a:p>
          <a:p>
            <a:pPr marL="541894" lvl="1" algn="just">
              <a:spcBef>
                <a:spcPts val="757"/>
              </a:spcBef>
              <a:buClr>
                <a:srgbClr val="008BC7"/>
              </a:buClr>
              <a:buFont typeface="Wingdings"/>
              <a:buChar char=""/>
              <a:tabLst>
                <a:tab pos="541470" algn="l"/>
                <a:tab pos="541894" algn="l"/>
              </a:tabLst>
            </a:pPr>
            <a:r>
              <a:rPr lang="hu-HU" b="1" spc="-7" dirty="0">
                <a:latin typeface="Arial"/>
                <a:cs typeface="Arial"/>
              </a:rPr>
              <a:t>Duration </a:t>
            </a:r>
            <a:r>
              <a:rPr lang="hu-HU" b="1" spc="-3" dirty="0">
                <a:latin typeface="Arial"/>
                <a:cs typeface="Arial"/>
              </a:rPr>
              <a:t>and </a:t>
            </a:r>
            <a:r>
              <a:rPr lang="hu-HU" b="1" spc="-7" dirty="0">
                <a:latin typeface="Arial"/>
                <a:cs typeface="Arial"/>
              </a:rPr>
              <a:t>scale </a:t>
            </a:r>
            <a:r>
              <a:rPr lang="hu-HU" b="1" spc="-3" dirty="0">
                <a:latin typeface="Arial"/>
                <a:cs typeface="Arial"/>
              </a:rPr>
              <a:t>of demand </a:t>
            </a:r>
            <a:r>
              <a:rPr lang="hu-HU" spc="-7" dirty="0">
                <a:latin typeface="Arial"/>
                <a:cs typeface="Arial"/>
              </a:rPr>
              <a:t>(One-off </a:t>
            </a:r>
            <a:r>
              <a:rPr lang="hu-HU" spc="-3" dirty="0">
                <a:latin typeface="Arial"/>
                <a:cs typeface="Arial"/>
              </a:rPr>
              <a:t>or </a:t>
            </a:r>
            <a:r>
              <a:rPr lang="hu-HU" spc="-7" dirty="0">
                <a:latin typeface="Arial"/>
                <a:cs typeface="Arial"/>
              </a:rPr>
              <a:t>ongoing? </a:t>
            </a:r>
            <a:r>
              <a:rPr lang="hu-HU" spc="-3" dirty="0">
                <a:latin typeface="Arial"/>
                <a:cs typeface="Arial"/>
              </a:rPr>
              <a:t>Small or large?)</a:t>
            </a:r>
            <a:endParaRPr lang="hu-HU" dirty="0">
              <a:latin typeface="Arial"/>
              <a:cs typeface="Arial"/>
            </a:endParaRPr>
          </a:p>
          <a:p>
            <a:pPr marL="541894" lvl="1" algn="just">
              <a:spcBef>
                <a:spcPts val="757"/>
              </a:spcBef>
              <a:buClr>
                <a:srgbClr val="008BC7"/>
              </a:buClr>
              <a:buFont typeface="Wingdings"/>
              <a:buChar char=""/>
              <a:tabLst>
                <a:tab pos="541470" algn="l"/>
                <a:tab pos="541894" algn="l"/>
              </a:tabLst>
            </a:pPr>
            <a:r>
              <a:rPr lang="hu-HU" b="1" spc="-7" dirty="0">
                <a:latin typeface="Arial"/>
                <a:cs typeface="Arial"/>
              </a:rPr>
              <a:t>Replicability </a:t>
            </a:r>
            <a:r>
              <a:rPr lang="hu-HU" b="1" spc="-3" dirty="0">
                <a:latin typeface="Arial"/>
                <a:cs typeface="Arial"/>
              </a:rPr>
              <a:t>/ </a:t>
            </a:r>
            <a:r>
              <a:rPr lang="hu-HU" b="1" spc="-7" dirty="0">
                <a:latin typeface="Arial"/>
                <a:cs typeface="Arial"/>
              </a:rPr>
              <a:t>uniqueness </a:t>
            </a:r>
            <a:r>
              <a:rPr lang="hu-HU" spc="-7" dirty="0">
                <a:latin typeface="Arial"/>
                <a:cs typeface="Arial"/>
              </a:rPr>
              <a:t>(Widely available </a:t>
            </a:r>
            <a:r>
              <a:rPr lang="hu-HU" spc="-3" dirty="0">
                <a:latin typeface="Arial"/>
                <a:cs typeface="Arial"/>
              </a:rPr>
              <a:t>or do we have to compete </a:t>
            </a:r>
            <a:r>
              <a:rPr lang="hu-HU" spc="-7" dirty="0">
                <a:latin typeface="Arial"/>
                <a:cs typeface="Arial"/>
              </a:rPr>
              <a:t>for it?)</a:t>
            </a:r>
            <a:endParaRPr lang="hu-HU" dirty="0">
              <a:latin typeface="Arial"/>
              <a:cs typeface="Arial"/>
            </a:endParaRPr>
          </a:p>
          <a:p>
            <a:pPr marL="541894" lvl="1" algn="just">
              <a:spcBef>
                <a:spcPts val="760"/>
              </a:spcBef>
              <a:buClr>
                <a:srgbClr val="008BC7"/>
              </a:buClr>
              <a:buFont typeface="Wingdings"/>
              <a:buChar char=""/>
              <a:tabLst>
                <a:tab pos="541470" algn="l"/>
                <a:tab pos="541894" algn="l"/>
              </a:tabLst>
            </a:pPr>
            <a:r>
              <a:rPr lang="hu-HU" b="1" spc="-3" dirty="0">
                <a:latin typeface="Arial"/>
                <a:cs typeface="Arial"/>
              </a:rPr>
              <a:t>Quality </a:t>
            </a:r>
            <a:r>
              <a:rPr lang="hu-HU" spc="-7" dirty="0">
                <a:latin typeface="Arial"/>
                <a:cs typeface="Arial"/>
              </a:rPr>
              <a:t>(How high are </a:t>
            </a:r>
            <a:r>
              <a:rPr lang="hu-HU" spc="-3" dirty="0">
                <a:latin typeface="Arial"/>
                <a:cs typeface="Arial"/>
              </a:rPr>
              <a:t>the </a:t>
            </a:r>
            <a:r>
              <a:rPr lang="hu-HU" spc="-7" dirty="0">
                <a:latin typeface="Arial"/>
                <a:cs typeface="Arial"/>
              </a:rPr>
              <a:t>expectations? How </a:t>
            </a:r>
            <a:r>
              <a:rPr lang="hu-HU" spc="-3" dirty="0">
                <a:latin typeface="Arial"/>
                <a:cs typeface="Arial"/>
              </a:rPr>
              <a:t>important is it </a:t>
            </a:r>
            <a:r>
              <a:rPr lang="hu-HU" spc="-7" dirty="0">
                <a:latin typeface="Arial"/>
                <a:cs typeface="Arial"/>
              </a:rPr>
              <a:t>to meet them?)</a:t>
            </a:r>
            <a:endParaRPr lang="hu-HU" dirty="0">
              <a:latin typeface="Arial"/>
              <a:cs typeface="Arial"/>
            </a:endParaRPr>
          </a:p>
          <a:p>
            <a:pPr marL="541894" marR="333603" lvl="1" algn="just">
              <a:spcBef>
                <a:spcPts val="760"/>
              </a:spcBef>
              <a:buClr>
                <a:srgbClr val="008BC7"/>
              </a:buClr>
              <a:buFont typeface="Wingdings"/>
              <a:buChar char=""/>
              <a:tabLst>
                <a:tab pos="541470" algn="l"/>
                <a:tab pos="541894" algn="l"/>
              </a:tabLst>
            </a:pPr>
            <a:r>
              <a:rPr lang="hu-HU" b="1" spc="-3" dirty="0">
                <a:latin typeface="Arial"/>
                <a:cs typeface="Arial"/>
              </a:rPr>
              <a:t>Costs and </a:t>
            </a:r>
            <a:r>
              <a:rPr lang="hu-HU" b="1" spc="-7" dirty="0">
                <a:latin typeface="Arial"/>
                <a:cs typeface="Arial"/>
              </a:rPr>
              <a:t>financial </a:t>
            </a:r>
            <a:r>
              <a:rPr lang="hu-HU" b="1" spc="-3" dirty="0">
                <a:latin typeface="Arial"/>
                <a:cs typeface="Arial"/>
              </a:rPr>
              <a:t>options </a:t>
            </a:r>
            <a:r>
              <a:rPr lang="hu-HU" spc="-7" dirty="0">
                <a:latin typeface="Arial"/>
                <a:cs typeface="Arial"/>
              </a:rPr>
              <a:t>(Which </a:t>
            </a:r>
            <a:r>
              <a:rPr lang="hu-HU" spc="-3" dirty="0">
                <a:latin typeface="Arial"/>
                <a:cs typeface="Arial"/>
              </a:rPr>
              <a:t>is </a:t>
            </a:r>
            <a:r>
              <a:rPr lang="hu-HU" spc="-7" dirty="0">
                <a:latin typeface="Arial"/>
                <a:cs typeface="Arial"/>
              </a:rPr>
              <a:t>better</a:t>
            </a:r>
            <a:r>
              <a:rPr lang="hu-HU" spc="-3" dirty="0">
                <a:latin typeface="Arial"/>
                <a:cs typeface="Arial"/>
              </a:rPr>
              <a:t> for me in the </a:t>
            </a:r>
            <a:r>
              <a:rPr lang="hu-HU" spc="-7" dirty="0">
                <a:latin typeface="Arial"/>
                <a:cs typeface="Arial"/>
              </a:rPr>
              <a:t>long </a:t>
            </a:r>
            <a:r>
              <a:rPr lang="hu-HU" spc="-3" dirty="0">
                <a:latin typeface="Arial"/>
                <a:cs typeface="Arial"/>
              </a:rPr>
              <a:t>and short term?)</a:t>
            </a:r>
            <a:endParaRPr lang="hu-HU" dirty="0">
              <a:latin typeface="Arial"/>
              <a:cs typeface="Arial"/>
            </a:endParaRPr>
          </a:p>
          <a:p>
            <a:pPr marL="541894" lvl="1" algn="just">
              <a:spcBef>
                <a:spcPts val="760"/>
              </a:spcBef>
              <a:buClr>
                <a:srgbClr val="008BC7"/>
              </a:buClr>
              <a:buFont typeface="Wingdings"/>
              <a:buChar char=""/>
              <a:tabLst>
                <a:tab pos="541470" algn="l"/>
                <a:tab pos="541894" algn="l"/>
              </a:tabLst>
            </a:pPr>
            <a:r>
              <a:rPr lang="hu-HU" b="1" spc="-7" dirty="0">
                <a:latin typeface="Arial"/>
                <a:cs typeface="Arial"/>
              </a:rPr>
              <a:t>Risks </a:t>
            </a:r>
            <a:r>
              <a:rPr lang="hu-HU" spc="-7" dirty="0">
                <a:latin typeface="Arial"/>
                <a:cs typeface="Arial"/>
              </a:rPr>
              <a:t>(</a:t>
            </a:r>
            <a:r>
              <a:rPr lang="hu-HU" spc="-3" dirty="0">
                <a:latin typeface="Arial"/>
                <a:cs typeface="Arial"/>
              </a:rPr>
              <a:t>Does this help me avoid </a:t>
            </a:r>
            <a:r>
              <a:rPr lang="hu-HU" spc="-7" dirty="0">
                <a:latin typeface="Arial"/>
                <a:cs typeface="Arial"/>
              </a:rPr>
              <a:t>significant </a:t>
            </a:r>
            <a:r>
              <a:rPr lang="hu-HU" spc="-3" dirty="0">
                <a:latin typeface="Arial"/>
                <a:cs typeface="Arial"/>
              </a:rPr>
              <a:t>risks? </a:t>
            </a:r>
            <a:r>
              <a:rPr lang="hu-HU" spc="-13" dirty="0">
                <a:latin typeface="Arial"/>
                <a:cs typeface="Arial"/>
              </a:rPr>
              <a:t>Is it likely? Is </a:t>
            </a:r>
            <a:r>
              <a:rPr lang="hu-HU" spc="-7" dirty="0">
                <a:latin typeface="Arial"/>
                <a:cs typeface="Arial"/>
              </a:rPr>
              <a:t>it serious?)</a:t>
            </a:r>
            <a:endParaRPr lang="hu-HU" dirty="0">
              <a:latin typeface="Arial"/>
              <a:cs typeface="Arial"/>
            </a:endParaRPr>
          </a:p>
          <a:p>
            <a:pPr marL="541894" lvl="1" algn="just">
              <a:spcBef>
                <a:spcPts val="760"/>
              </a:spcBef>
              <a:buClr>
                <a:srgbClr val="008BC7"/>
              </a:buClr>
              <a:buFont typeface="Wingdings"/>
              <a:buChar char=""/>
              <a:tabLst>
                <a:tab pos="541470" algn="l"/>
                <a:tab pos="541894" algn="l"/>
              </a:tabLst>
            </a:pPr>
            <a:r>
              <a:rPr lang="hu-HU" b="1" spc="-3" dirty="0">
                <a:latin typeface="Arial"/>
                <a:cs typeface="Arial"/>
              </a:rPr>
              <a:t>Importance </a:t>
            </a:r>
            <a:r>
              <a:rPr lang="hu-HU" spc="-7" dirty="0">
                <a:latin typeface="Arial"/>
                <a:cs typeface="Arial"/>
              </a:rPr>
              <a:t>(</a:t>
            </a:r>
            <a:r>
              <a:rPr lang="hu-HU" spc="-3" dirty="0">
                <a:latin typeface="Arial"/>
                <a:cs typeface="Arial"/>
              </a:rPr>
              <a:t>Is it </a:t>
            </a:r>
            <a:r>
              <a:rPr lang="hu-HU" spc="-7" dirty="0">
                <a:latin typeface="Arial"/>
                <a:cs typeface="Arial"/>
              </a:rPr>
              <a:t>really </a:t>
            </a:r>
            <a:r>
              <a:rPr lang="hu-HU" spc="-3" dirty="0">
                <a:latin typeface="Arial"/>
                <a:cs typeface="Arial"/>
              </a:rPr>
              <a:t>necessary? Does it need to be this good, e.g. fabric for clothing?)</a:t>
            </a:r>
            <a:endParaRPr lang="hu-HU" dirty="0">
              <a:latin typeface="Arial"/>
              <a:cs typeface="Arial"/>
            </a:endParaRPr>
          </a:p>
          <a:p>
            <a:pPr marL="76204" indent="0">
              <a:buNone/>
            </a:pPr>
            <a:endParaRPr lang="hu-HU" dirty="0"/>
          </a:p>
          <a:p>
            <a:pPr marL="76204" indent="0">
              <a:buNone/>
            </a:pPr>
            <a:endParaRPr lang="hu-HU" dirty="0"/>
          </a:p>
        </p:txBody>
      </p:sp>
      <p:sp>
        <p:nvSpPr>
          <p:cNvPr id="4" name="Google Shape;157;p5">
            <a:extLst>
              <a:ext uri="{FF2B5EF4-FFF2-40B4-BE49-F238E27FC236}">
                <a16:creationId xmlns:a16="http://schemas.microsoft.com/office/drawing/2014/main" id="{6E8992B0-4562-478B-81BD-8A55CCAF92D7}"/>
              </a:ext>
            </a:extLst>
          </p:cNvPr>
          <p:cNvSpPr/>
          <p:nvPr/>
        </p:nvSpPr>
        <p:spPr>
          <a:xfrm>
            <a:off x="9842728" y="1"/>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5" name="Google Shape;160;p5">
            <a:extLst>
              <a:ext uri="{FF2B5EF4-FFF2-40B4-BE49-F238E27FC236}">
                <a16:creationId xmlns:a16="http://schemas.microsoft.com/office/drawing/2014/main" id="{E38140A1-18F1-412F-B3D7-81B1BF446494}"/>
              </a:ext>
            </a:extLst>
          </p:cNvPr>
          <p:cNvSpPr/>
          <p:nvPr/>
        </p:nvSpPr>
        <p:spPr>
          <a:xfrm>
            <a:off x="9188666" y="12700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id="{2E72CF91-83BD-4F41-AABC-1F7E28F83104}"/>
              </a:ext>
            </a:extLst>
          </p:cNvPr>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sz="1200" dirty="0"/>
          </a:p>
        </p:txBody>
      </p:sp>
      <p:sp>
        <p:nvSpPr>
          <p:cNvPr id="3" name="Akciógomb: Súgó 2">
            <a:hlinkClick r:id="" action="ppaction://noaction" highlightClick="1"/>
            <a:extLst>
              <a:ext uri="{FF2B5EF4-FFF2-40B4-BE49-F238E27FC236}">
                <a16:creationId xmlns:a16="http://schemas.microsoft.com/office/drawing/2014/main" id="{E8770E6F-4324-403A-9E9E-21FE3F3C1FDF}"/>
              </a:ext>
            </a:extLst>
          </p:cNvPr>
          <p:cNvSpPr/>
          <p:nvPr/>
        </p:nvSpPr>
        <p:spPr>
          <a:xfrm>
            <a:off x="9842728" y="3220720"/>
            <a:ext cx="2044473" cy="1991360"/>
          </a:xfrm>
          <a:prstGeom prst="actionButtonHelp">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hu-HU" sz="1200"/>
          </a:p>
        </p:txBody>
      </p:sp>
      <p:sp>
        <p:nvSpPr>
          <p:cNvPr id="8" name="Google Shape;94;p1">
            <a:extLst>
              <a:ext uri="{FF2B5EF4-FFF2-40B4-BE49-F238E27FC236}">
                <a16:creationId xmlns:a16="http://schemas.microsoft.com/office/drawing/2014/main" id="{8BF96148-F67A-D220-0277-C5EDCDA0527E}"/>
              </a:ext>
            </a:extLst>
          </p:cNvPr>
          <p:cNvSpPr/>
          <p:nvPr/>
        </p:nvSpPr>
        <p:spPr>
          <a:xfrm>
            <a:off x="9623649" y="609563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2926973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58" name="Google Shape;158;p5"/>
          <p:cNvSpPr/>
          <p:nvPr/>
        </p:nvSpPr>
        <p:spPr>
          <a:xfrm>
            <a:off x="685800" y="5624637"/>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lvl="0" algn="ctr"/>
            <a:r>
              <a:rPr lang="hu-HU" sz="1467" dirty="0">
                <a:solidFill>
                  <a:schemeClr val="bg1"/>
                </a:solidFill>
              </a:rPr>
              <a:t>Optimising the business model and improving its efficiency</a:t>
            </a:r>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182880" y="2001308"/>
            <a:ext cx="4480560" cy="1169551"/>
          </a:xfrm>
          <a:prstGeom prst="rect">
            <a:avLst/>
          </a:prstGeom>
          <a:noFill/>
          <a:ln>
            <a:noFill/>
          </a:ln>
        </p:spPr>
        <p:txBody>
          <a:bodyPr spcFirstLastPara="1" wrap="square" lIns="0" tIns="0" rIns="0" bIns="0" anchor="t" anchorCtr="0">
            <a:spAutoFit/>
          </a:bodyPr>
          <a:lstStyle/>
          <a:p>
            <a:pPr>
              <a:lnSpc>
                <a:spcPct val="95000"/>
              </a:lnSpc>
            </a:pPr>
            <a:r>
              <a:rPr lang="hu-HU" sz="4000" b="1" dirty="0">
                <a:solidFill>
                  <a:srgbClr val="141414"/>
                </a:solidFill>
                <a:latin typeface="Nunito Sans Black"/>
                <a:ea typeface="Nunito Sans Black"/>
                <a:cs typeface="Nunito Sans Black"/>
                <a:sym typeface="Nunito Sans Black"/>
              </a:rPr>
              <a:t>7. Key partners</a:t>
            </a:r>
            <a:endParaRPr sz="4000" dirty="0"/>
          </a:p>
        </p:txBody>
      </p:sp>
      <p:sp>
        <p:nvSpPr>
          <p:cNvPr id="162" name="Google Shape;162;p5"/>
          <p:cNvSpPr txBox="1"/>
          <p:nvPr/>
        </p:nvSpPr>
        <p:spPr>
          <a:xfrm>
            <a:off x="275239" y="3733862"/>
            <a:ext cx="4638040" cy="1929759"/>
          </a:xfrm>
          <a:prstGeom prst="rect">
            <a:avLst/>
          </a:prstGeom>
          <a:noFill/>
          <a:ln>
            <a:noFill/>
          </a:ln>
        </p:spPr>
        <p:txBody>
          <a:bodyPr spcFirstLastPara="1" wrap="square" lIns="0" tIns="0" rIns="0" bIns="0" anchor="t" anchorCtr="0">
            <a:spAutoFit/>
          </a:bodyPr>
          <a:lstStyle/>
          <a:p>
            <a:pPr lvl="0">
              <a:lnSpc>
                <a:spcPct val="94972"/>
              </a:lnSpc>
            </a:pPr>
            <a:r>
              <a:rPr lang="hu-HU" sz="2400" b="1" dirty="0">
                <a:solidFill>
                  <a:srgbClr val="487307"/>
                </a:solidFill>
                <a:latin typeface="Nunito Sans"/>
                <a:sym typeface="Nunito Sans"/>
              </a:rPr>
              <a:t>Suppliers and collaborators who contribute to the success of the business model from outside!</a:t>
            </a:r>
          </a:p>
          <a:p>
            <a:pPr>
              <a:lnSpc>
                <a:spcPct val="94972"/>
              </a:lnSpc>
            </a:pPr>
            <a:endParaRPr lang="hu-HU" sz="2400" b="1" dirty="0">
              <a:solidFill>
                <a:srgbClr val="487307"/>
              </a:solidFill>
              <a:latin typeface="Nunito Sans"/>
              <a:sym typeface="Nunito Sans"/>
            </a:endParaRPr>
          </a:p>
          <a:p>
            <a:pPr>
              <a:lnSpc>
                <a:spcPct val="94972"/>
              </a:lnSpc>
            </a:pPr>
            <a:endParaRPr lang="hu-HU" sz="2400" b="1" dirty="0">
              <a:solidFill>
                <a:srgbClr val="487307"/>
              </a:solidFill>
              <a:latin typeface="Nunito Sans"/>
              <a:sym typeface="Nunito Sans"/>
            </a:endParaRPr>
          </a:p>
          <a:p>
            <a:pPr>
              <a:lnSpc>
                <a:spcPct val="94972"/>
              </a:lnSpc>
            </a:pPr>
            <a:endParaRPr sz="1200" dirty="0"/>
          </a:p>
        </p:txBody>
      </p:sp>
      <p:graphicFrame>
        <p:nvGraphicFramePr>
          <p:cNvPr id="2" name="Diagram 1">
            <a:extLst>
              <a:ext uri="{FF2B5EF4-FFF2-40B4-BE49-F238E27FC236}">
                <a16:creationId xmlns:a16="http://schemas.microsoft.com/office/drawing/2014/main" id="{0A8DFAD6-E242-4D3E-9838-5EBC82D30049}"/>
              </a:ext>
            </a:extLst>
          </p:cNvPr>
          <p:cNvGraphicFramePr/>
          <p:nvPr>
            <p:extLst>
              <p:ext uri="{D42A27DB-BD31-4B8C-83A1-F6EECF244321}">
                <p14:modId xmlns:p14="http://schemas.microsoft.com/office/powerpoint/2010/main" val="2938341926"/>
              </p:ext>
            </p:extLst>
          </p:nvPr>
        </p:nvGraphicFramePr>
        <p:xfrm>
          <a:off x="4663440" y="278752"/>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Google Shape;158;p5">
            <a:extLst>
              <a:ext uri="{FF2B5EF4-FFF2-40B4-BE49-F238E27FC236}">
                <a16:creationId xmlns:a16="http://schemas.microsoft.com/office/drawing/2014/main" id="{00B2D863-2DE1-499C-B7AC-74C7EBB9309F}"/>
              </a:ext>
            </a:extLst>
          </p:cNvPr>
          <p:cNvSpPr/>
          <p:nvPr/>
        </p:nvSpPr>
        <p:spPr>
          <a:xfrm>
            <a:off x="3436649" y="5614675"/>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lgn="ctr"/>
            <a:r>
              <a:rPr lang="hu-HU" sz="1467" dirty="0">
                <a:solidFill>
                  <a:schemeClr val="bg1"/>
                </a:solidFill>
              </a:rPr>
              <a:t>Procurement of resources</a:t>
            </a:r>
            <a:endParaRPr sz="1467" dirty="0">
              <a:solidFill>
                <a:schemeClr val="bg1"/>
              </a:solidFill>
            </a:endParaRPr>
          </a:p>
        </p:txBody>
      </p:sp>
      <p:sp>
        <p:nvSpPr>
          <p:cNvPr id="15" name="Google Shape;158;p5">
            <a:extLst>
              <a:ext uri="{FF2B5EF4-FFF2-40B4-BE49-F238E27FC236}">
                <a16:creationId xmlns:a16="http://schemas.microsoft.com/office/drawing/2014/main" id="{C366E7FA-FE11-4261-A6A3-C9E7B9E087A6}"/>
              </a:ext>
            </a:extLst>
          </p:cNvPr>
          <p:cNvSpPr/>
          <p:nvPr/>
        </p:nvSpPr>
        <p:spPr>
          <a:xfrm>
            <a:off x="6187499" y="5614675"/>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lgn="ctr"/>
            <a:r>
              <a:rPr lang="hu-HU" sz="1467" dirty="0">
                <a:solidFill>
                  <a:schemeClr val="bg1"/>
                </a:solidFill>
              </a:rPr>
              <a:t>Risk mitigation</a:t>
            </a:r>
            <a:endParaRPr sz="1467" dirty="0">
              <a:solidFill>
                <a:schemeClr val="bg1"/>
              </a:solidFill>
            </a:endParaRPr>
          </a:p>
        </p:txBody>
      </p:sp>
      <p:sp>
        <p:nvSpPr>
          <p:cNvPr id="3" name="Google Shape;94;p1">
            <a:extLst>
              <a:ext uri="{FF2B5EF4-FFF2-40B4-BE49-F238E27FC236}">
                <a16:creationId xmlns:a16="http://schemas.microsoft.com/office/drawing/2014/main" id="{887BA370-E125-0FEA-8A94-F3519EBFD673}"/>
              </a:ext>
            </a:extLst>
          </p:cNvPr>
          <p:cNvSpPr/>
          <p:nvPr/>
        </p:nvSpPr>
        <p:spPr>
          <a:xfrm>
            <a:off x="9623649" y="609563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9">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15437446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86360" y="216946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410049" y="280879"/>
            <a:ext cx="5640020"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7. Key partners</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2" name="Google Shape;94;p1">
            <a:extLst>
              <a:ext uri="{FF2B5EF4-FFF2-40B4-BE49-F238E27FC236}">
                <a16:creationId xmlns:a16="http://schemas.microsoft.com/office/drawing/2014/main" id="{2884CCF1-57D2-70DB-402B-6692768B9842}"/>
              </a:ext>
            </a:extLst>
          </p:cNvPr>
          <p:cNvSpPr/>
          <p:nvPr/>
        </p:nvSpPr>
        <p:spPr>
          <a:xfrm>
            <a:off x="9721972" y="294992"/>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pic>
        <p:nvPicPr>
          <p:cNvPr id="5" name="Picture 4">
            <a:extLst>
              <a:ext uri="{FF2B5EF4-FFF2-40B4-BE49-F238E27FC236}">
                <a16:creationId xmlns:a16="http://schemas.microsoft.com/office/drawing/2014/main" id="{EA57A001-7A3E-6257-FBB6-57E4C53348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616" y="1757635"/>
            <a:ext cx="10248768" cy="4224063"/>
          </a:xfrm>
          <a:prstGeom prst="rect">
            <a:avLst/>
          </a:prstGeom>
        </p:spPr>
      </p:pic>
    </p:spTree>
    <p:extLst>
      <p:ext uri="{BB962C8B-B14F-4D97-AF65-F5344CB8AC3E}">
        <p14:creationId xmlns:p14="http://schemas.microsoft.com/office/powerpoint/2010/main" val="3712070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565"/>
            <a:ext cx="10515600" cy="1325563"/>
          </a:xfrm>
        </p:spPr>
        <p:txBody>
          <a:bodyPr>
            <a:normAutofit/>
          </a:bodyPr>
          <a:lstStyle/>
          <a:p>
            <a:r>
              <a:rPr lang="hu-HU" sz="2930" b="1" dirty="0">
                <a:solidFill>
                  <a:schemeClr val="accent3">
                    <a:lumMod val="50000"/>
                  </a:schemeClr>
                </a:solidFill>
              </a:rPr>
              <a:t>7. Key partners: competitors </a:t>
            </a:r>
          </a:p>
        </p:txBody>
      </p:sp>
      <p:sp>
        <p:nvSpPr>
          <p:cNvPr id="6" name="Content Placeholder 5"/>
          <p:cNvSpPr>
            <a:spLocks noGrp="1"/>
          </p:cNvSpPr>
          <p:nvPr>
            <p:ph idx="1"/>
          </p:nvPr>
        </p:nvSpPr>
        <p:spPr>
          <a:xfrm>
            <a:off x="304800" y="1066800"/>
            <a:ext cx="6289041" cy="4403611"/>
          </a:xfrm>
        </p:spPr>
        <p:txBody>
          <a:bodyPr>
            <a:normAutofit fontScale="92500"/>
          </a:bodyPr>
          <a:lstStyle/>
          <a:p>
            <a:pPr marL="8467" marR="3387" algn="just">
              <a:lnSpc>
                <a:spcPct val="100000"/>
              </a:lnSpc>
              <a:spcBef>
                <a:spcPts val="67"/>
              </a:spcBef>
            </a:pPr>
            <a:r>
              <a:rPr lang="hu-HU" sz="2100" i="1" dirty="0">
                <a:solidFill>
                  <a:schemeClr val="accent3">
                    <a:lumMod val="50000"/>
                  </a:schemeClr>
                </a:solidFill>
                <a:latin typeface="Arial"/>
                <a:cs typeface="Arial"/>
              </a:rPr>
              <a:t>Any business or organisation offering a product that attracts the interest of potential customers can be our competitor.</a:t>
            </a:r>
          </a:p>
          <a:p>
            <a:pPr marL="8467" marR="3387" algn="just">
              <a:lnSpc>
                <a:spcPct val="100000"/>
              </a:lnSpc>
              <a:spcBef>
                <a:spcPts val="67"/>
              </a:spcBef>
            </a:pPr>
            <a:endParaRPr lang="hu-HU" sz="2100" dirty="0">
              <a:solidFill>
                <a:schemeClr val="accent3">
                  <a:lumMod val="50000"/>
                </a:schemeClr>
              </a:solidFill>
              <a:latin typeface="Arial"/>
              <a:cs typeface="Arial"/>
            </a:endParaRPr>
          </a:p>
          <a:p>
            <a:pPr marL="8467" marR="3387" algn="just">
              <a:lnSpc>
                <a:spcPct val="100000"/>
              </a:lnSpc>
              <a:spcBef>
                <a:spcPts val="67"/>
              </a:spcBef>
            </a:pPr>
            <a:r>
              <a:rPr lang="hu-HU" sz="2100" dirty="0">
                <a:solidFill>
                  <a:schemeClr val="accent3">
                    <a:lumMod val="50000"/>
                  </a:schemeClr>
                </a:solidFill>
                <a:latin typeface="Arial"/>
                <a:cs typeface="Arial"/>
              </a:rPr>
              <a:t>Competition always exists, even if there is currently no other company selling exactly the same product as us! There are still similar or easily substitutable products on the market.  </a:t>
            </a:r>
          </a:p>
          <a:p>
            <a:pPr marL="8467" marR="3387" algn="just">
              <a:lnSpc>
                <a:spcPct val="100000"/>
              </a:lnSpc>
              <a:spcBef>
                <a:spcPts val="67"/>
              </a:spcBef>
            </a:pPr>
            <a:endParaRPr lang="hu-HU" sz="2100" dirty="0">
              <a:solidFill>
                <a:schemeClr val="accent3">
                  <a:lumMod val="50000"/>
                </a:schemeClr>
              </a:solidFill>
              <a:latin typeface="Arial"/>
              <a:cs typeface="Arial"/>
            </a:endParaRPr>
          </a:p>
          <a:p>
            <a:pPr marL="0" marR="3387" indent="0" algn="just">
              <a:lnSpc>
                <a:spcPct val="100000"/>
              </a:lnSpc>
              <a:spcBef>
                <a:spcPts val="67"/>
              </a:spcBef>
              <a:buNone/>
            </a:pPr>
            <a:r>
              <a:rPr lang="hu-HU" sz="2100" b="1" dirty="0">
                <a:solidFill>
                  <a:schemeClr val="accent3">
                    <a:lumMod val="50000"/>
                  </a:schemeClr>
                </a:solidFill>
                <a:latin typeface="Arial"/>
                <a:cs typeface="Arial"/>
              </a:rPr>
              <a:t>When identifying competitors, consider those who: </a:t>
            </a:r>
          </a:p>
          <a:p>
            <a:pPr marL="198977" marR="3387" indent="-190510" algn="just">
              <a:lnSpc>
                <a:spcPct val="100000"/>
              </a:lnSpc>
              <a:spcBef>
                <a:spcPts val="67"/>
              </a:spcBef>
            </a:pPr>
            <a:r>
              <a:rPr lang="hu-HU" sz="2100" dirty="0">
                <a:solidFill>
                  <a:schemeClr val="accent3">
                    <a:lumMod val="50000"/>
                  </a:schemeClr>
                </a:solidFill>
                <a:latin typeface="Arial"/>
                <a:cs typeface="Arial"/>
              </a:rPr>
              <a:t>Offer the same product/service (direct competitors);</a:t>
            </a:r>
          </a:p>
          <a:p>
            <a:pPr marL="198977" marR="3387" indent="-190510" algn="just">
              <a:lnSpc>
                <a:spcPct val="100000"/>
              </a:lnSpc>
              <a:spcBef>
                <a:spcPts val="67"/>
              </a:spcBef>
            </a:pPr>
            <a:r>
              <a:rPr lang="hu-HU" sz="2100" dirty="0">
                <a:solidFill>
                  <a:schemeClr val="accent3">
                    <a:lumMod val="50000"/>
                  </a:schemeClr>
                </a:solidFill>
                <a:latin typeface="Arial"/>
                <a:cs typeface="Arial"/>
              </a:rPr>
              <a:t>Offer a similar product/service (indirect competitor);</a:t>
            </a:r>
          </a:p>
          <a:p>
            <a:pPr marL="198977" marR="3387" indent="-190510" algn="just">
              <a:lnSpc>
                <a:spcPct val="100000"/>
              </a:lnSpc>
              <a:spcBef>
                <a:spcPts val="67"/>
              </a:spcBef>
            </a:pPr>
            <a:r>
              <a:rPr lang="hu-HU" sz="2100" dirty="0">
                <a:solidFill>
                  <a:schemeClr val="accent3">
                    <a:lumMod val="50000"/>
                  </a:schemeClr>
                </a:solidFill>
                <a:latin typeface="Arial"/>
                <a:cs typeface="Arial"/>
              </a:rPr>
              <a:t>Offer a different product or service that appeals to our potential customers (substitute product).</a:t>
            </a:r>
          </a:p>
          <a:p>
            <a:pPr marL="76204" indent="0">
              <a:buNone/>
            </a:pPr>
            <a:endParaRPr lang="hu-HU" dirty="0"/>
          </a:p>
          <a:p>
            <a:pPr marL="76204" indent="0">
              <a:buNone/>
            </a:pPr>
            <a:endParaRPr lang="hu-HU" dirty="0"/>
          </a:p>
        </p:txBody>
      </p:sp>
      <p:sp>
        <p:nvSpPr>
          <p:cNvPr id="4" name="Google Shape;157;p5">
            <a:extLst>
              <a:ext uri="{FF2B5EF4-FFF2-40B4-BE49-F238E27FC236}">
                <a16:creationId xmlns:a16="http://schemas.microsoft.com/office/drawing/2014/main" id="{6E8992B0-4562-478B-81BD-8A55CCAF92D7}"/>
              </a:ext>
            </a:extLst>
          </p:cNvPr>
          <p:cNvSpPr/>
          <p:nvPr/>
        </p:nvSpPr>
        <p:spPr>
          <a:xfrm>
            <a:off x="9842728" y="1"/>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5" name="Google Shape;160;p5">
            <a:extLst>
              <a:ext uri="{FF2B5EF4-FFF2-40B4-BE49-F238E27FC236}">
                <a16:creationId xmlns:a16="http://schemas.microsoft.com/office/drawing/2014/main" id="{E38140A1-18F1-412F-B3D7-81B1BF446494}"/>
              </a:ext>
            </a:extLst>
          </p:cNvPr>
          <p:cNvSpPr/>
          <p:nvPr/>
        </p:nvSpPr>
        <p:spPr>
          <a:xfrm>
            <a:off x="9623648" y="183093"/>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id="{2E72CF91-83BD-4F41-AABC-1F7E28F83104}"/>
              </a:ext>
            </a:extLst>
          </p:cNvPr>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sz="1200" dirty="0"/>
          </a:p>
        </p:txBody>
      </p:sp>
      <p:sp>
        <p:nvSpPr>
          <p:cNvPr id="3" name="Google Shape;94;p1">
            <a:extLst>
              <a:ext uri="{FF2B5EF4-FFF2-40B4-BE49-F238E27FC236}">
                <a16:creationId xmlns:a16="http://schemas.microsoft.com/office/drawing/2014/main" id="{F0DD0F92-C01C-2A86-7EC6-58523526DD45}"/>
              </a:ext>
            </a:extLst>
          </p:cNvPr>
          <p:cNvSpPr/>
          <p:nvPr/>
        </p:nvSpPr>
        <p:spPr>
          <a:xfrm>
            <a:off x="509146" y="6009257"/>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pic>
        <p:nvPicPr>
          <p:cNvPr id="11" name="Picture 10">
            <a:extLst>
              <a:ext uri="{FF2B5EF4-FFF2-40B4-BE49-F238E27FC236}">
                <a16:creationId xmlns:a16="http://schemas.microsoft.com/office/drawing/2014/main" id="{4E16E258-0386-5B60-07F7-3343D2EF21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98641" y="1948732"/>
            <a:ext cx="4945295" cy="3248794"/>
          </a:xfrm>
          <a:prstGeom prst="rect">
            <a:avLst/>
          </a:prstGeom>
        </p:spPr>
      </p:pic>
    </p:spTree>
    <p:extLst>
      <p:ext uri="{BB962C8B-B14F-4D97-AF65-F5344CB8AC3E}">
        <p14:creationId xmlns:p14="http://schemas.microsoft.com/office/powerpoint/2010/main" val="10862380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1732617" y="1603466"/>
            <a:ext cx="5416997" cy="935641"/>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Black"/>
                <a:ea typeface="Nunito Sans Black"/>
                <a:cs typeface="Nunito Sans Black"/>
                <a:sym typeface="Nunito Sans Black"/>
              </a:rPr>
              <a:t>7. Key partners: </a:t>
            </a:r>
            <a:r>
              <a:rPr lang="en-GB" sz="3200" b="1" dirty="0">
                <a:solidFill>
                  <a:srgbClr val="141414"/>
                </a:solidFill>
                <a:latin typeface="Nunito Sans Black"/>
                <a:ea typeface="Nunito Sans Black"/>
                <a:cs typeface="Nunito Sans Black"/>
                <a:sym typeface="Nunito Sans Black"/>
              </a:rPr>
              <a:t>  </a:t>
            </a:r>
            <a:r>
              <a:rPr lang="hu-HU" sz="3200" b="1" dirty="0">
                <a:solidFill>
                  <a:srgbClr val="141414"/>
                </a:solidFill>
                <a:latin typeface="Nunito Sans Black"/>
                <a:ea typeface="Nunito Sans Black"/>
                <a:cs typeface="Nunito Sans Black"/>
                <a:sym typeface="Nunito Sans Black"/>
              </a:rPr>
              <a:t>Competitor analysis</a:t>
            </a:r>
            <a:endParaRPr sz="3200" dirty="0"/>
          </a:p>
        </p:txBody>
      </p:sp>
      <p:sp>
        <p:nvSpPr>
          <p:cNvPr id="162" name="Google Shape;162;p5"/>
          <p:cNvSpPr txBox="1"/>
          <p:nvPr/>
        </p:nvSpPr>
        <p:spPr>
          <a:xfrm>
            <a:off x="254919" y="3381239"/>
            <a:ext cx="4638040" cy="526298"/>
          </a:xfrm>
          <a:prstGeom prst="rect">
            <a:avLst/>
          </a:prstGeom>
          <a:noFill/>
          <a:ln>
            <a:noFill/>
          </a:ln>
        </p:spPr>
        <p:txBody>
          <a:bodyPr spcFirstLastPara="1" wrap="square" lIns="0" tIns="0" rIns="0" bIns="0" anchor="t" anchorCtr="0">
            <a:spAutoFit/>
          </a:bodyPr>
          <a:lstStyle/>
          <a:p>
            <a:pPr>
              <a:lnSpc>
                <a:spcPct val="94972"/>
              </a:lnSpc>
            </a:pPr>
            <a:endParaRPr lang="hu-HU" sz="2400" b="1" dirty="0">
              <a:solidFill>
                <a:srgbClr val="487307"/>
              </a:solidFill>
              <a:latin typeface="Nunito Sans"/>
              <a:sym typeface="Nunito Sans"/>
            </a:endParaRPr>
          </a:p>
          <a:p>
            <a:pPr>
              <a:lnSpc>
                <a:spcPct val="94972"/>
              </a:lnSpc>
            </a:pPr>
            <a:endParaRPr sz="1200" dirty="0"/>
          </a:p>
        </p:txBody>
      </p:sp>
      <p:graphicFrame>
        <p:nvGraphicFramePr>
          <p:cNvPr id="2" name="Diagram 1">
            <a:extLst>
              <a:ext uri="{FF2B5EF4-FFF2-40B4-BE49-F238E27FC236}">
                <a16:creationId xmlns:a16="http://schemas.microsoft.com/office/drawing/2014/main" id="{03120E8F-58F5-4A02-AB40-EF4A807B7EB1}"/>
              </a:ext>
            </a:extLst>
          </p:cNvPr>
          <p:cNvGraphicFramePr/>
          <p:nvPr/>
        </p:nvGraphicFramePr>
        <p:xfrm>
          <a:off x="4892959" y="171027"/>
          <a:ext cx="8128000" cy="59046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 name="Diagram 2">
            <a:extLst>
              <a:ext uri="{FF2B5EF4-FFF2-40B4-BE49-F238E27FC236}">
                <a16:creationId xmlns:a16="http://schemas.microsoft.com/office/drawing/2014/main" id="{25DFCC2D-5DCC-4B8F-9D79-2A2DF610B346}"/>
              </a:ext>
            </a:extLst>
          </p:cNvPr>
          <p:cNvGraphicFramePr/>
          <p:nvPr>
            <p:extLst>
              <p:ext uri="{D42A27DB-BD31-4B8C-83A1-F6EECF244321}">
                <p14:modId xmlns:p14="http://schemas.microsoft.com/office/powerpoint/2010/main" val="1435920370"/>
              </p:ext>
            </p:extLst>
          </p:nvPr>
        </p:nvGraphicFramePr>
        <p:xfrm>
          <a:off x="820752" y="2854960"/>
          <a:ext cx="6055360" cy="383201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 name="Google Shape;94;p1">
            <a:extLst>
              <a:ext uri="{FF2B5EF4-FFF2-40B4-BE49-F238E27FC236}">
                <a16:creationId xmlns:a16="http://schemas.microsoft.com/office/drawing/2014/main" id="{35D33388-7505-7E94-74AC-4913174F5DC1}"/>
              </a:ext>
            </a:extLst>
          </p:cNvPr>
          <p:cNvSpPr/>
          <p:nvPr/>
        </p:nvSpPr>
        <p:spPr>
          <a:xfrm>
            <a:off x="9999407" y="6282813"/>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14">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12812799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3146323" y="234741"/>
            <a:ext cx="8700085" cy="935641"/>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Black"/>
                <a:ea typeface="Nunito Sans Black"/>
                <a:cs typeface="Nunito Sans Black"/>
                <a:sym typeface="Nunito Sans Black"/>
              </a:rPr>
              <a:t>7. Competitor Analysis –</a:t>
            </a:r>
            <a:endParaRPr lang="en-GB" sz="3200" b="1" dirty="0">
              <a:solidFill>
                <a:srgbClr val="141414"/>
              </a:solidFill>
              <a:latin typeface="Nunito Sans Black"/>
              <a:ea typeface="Nunito Sans Black"/>
              <a:cs typeface="Nunito Sans Black"/>
              <a:sym typeface="Nunito Sans Black"/>
            </a:endParaRPr>
          </a:p>
          <a:p>
            <a:pPr>
              <a:lnSpc>
                <a:spcPct val="95000"/>
              </a:lnSpc>
            </a:pPr>
            <a:r>
              <a:rPr lang="hu-HU" sz="3200" b="1" dirty="0">
                <a:solidFill>
                  <a:srgbClr val="141414"/>
                </a:solidFill>
                <a:latin typeface="Nunito Sans Black"/>
                <a:ea typeface="Nunito Sans Black"/>
                <a:cs typeface="Nunito Sans Black"/>
                <a:sym typeface="Nunito Sans Black"/>
              </a:rPr>
              <a:t> </a:t>
            </a:r>
            <a:r>
              <a:rPr lang="en-GB" sz="3200" b="1" dirty="0">
                <a:solidFill>
                  <a:srgbClr val="141414"/>
                </a:solidFill>
                <a:latin typeface="Nunito Sans Black"/>
                <a:ea typeface="Nunito Sans Black"/>
                <a:cs typeface="Nunito Sans Black"/>
                <a:sym typeface="Nunito Sans Black"/>
              </a:rPr>
              <a:t>   </a:t>
            </a:r>
            <a:r>
              <a:rPr lang="hu-HU" sz="3200" b="1" dirty="0">
                <a:solidFill>
                  <a:srgbClr val="141414"/>
                </a:solidFill>
                <a:latin typeface="Nunito Sans Black"/>
                <a:ea typeface="Nunito Sans Black"/>
                <a:cs typeface="Nunito Sans Black"/>
                <a:sym typeface="Nunito Sans Black"/>
              </a:rPr>
              <a:t>Company Analysis </a:t>
            </a:r>
            <a:endParaRPr sz="3200" dirty="0"/>
          </a:p>
        </p:txBody>
      </p:sp>
      <p:sp>
        <p:nvSpPr>
          <p:cNvPr id="162" name="Google Shape;162;p5"/>
          <p:cNvSpPr txBox="1"/>
          <p:nvPr/>
        </p:nvSpPr>
        <p:spPr>
          <a:xfrm>
            <a:off x="254919" y="3381239"/>
            <a:ext cx="4638040" cy="526298"/>
          </a:xfrm>
          <a:prstGeom prst="rect">
            <a:avLst/>
          </a:prstGeom>
          <a:noFill/>
          <a:ln>
            <a:noFill/>
          </a:ln>
        </p:spPr>
        <p:txBody>
          <a:bodyPr spcFirstLastPara="1" wrap="square" lIns="0" tIns="0" rIns="0" bIns="0" anchor="t" anchorCtr="0">
            <a:spAutoFit/>
          </a:bodyPr>
          <a:lstStyle/>
          <a:p>
            <a:pPr>
              <a:lnSpc>
                <a:spcPct val="94972"/>
              </a:lnSpc>
            </a:pPr>
            <a:endParaRPr lang="hu-HU" sz="2400" b="1" dirty="0">
              <a:solidFill>
                <a:srgbClr val="487307"/>
              </a:solidFill>
              <a:latin typeface="Nunito Sans"/>
              <a:sym typeface="Nunito Sans"/>
            </a:endParaRPr>
          </a:p>
          <a:p>
            <a:pPr>
              <a:lnSpc>
                <a:spcPct val="94972"/>
              </a:lnSpc>
            </a:pPr>
            <a:endParaRPr sz="1200" dirty="0"/>
          </a:p>
        </p:txBody>
      </p:sp>
      <p:pic>
        <p:nvPicPr>
          <p:cNvPr id="4" name="Kép 3">
            <a:extLst>
              <a:ext uri="{FF2B5EF4-FFF2-40B4-BE49-F238E27FC236}">
                <a16:creationId xmlns:a16="http://schemas.microsoft.com/office/drawing/2014/main" id="{52289CA6-BAB1-422B-982F-608475D84365}"/>
              </a:ext>
            </a:extLst>
          </p:cNvPr>
          <p:cNvPicPr>
            <a:picLocks noChangeAspect="1"/>
          </p:cNvPicPr>
          <p:nvPr/>
        </p:nvPicPr>
        <p:blipFill>
          <a:blip r:embed="rId4"/>
          <a:stretch>
            <a:fillRect/>
          </a:stretch>
        </p:blipFill>
        <p:spPr>
          <a:xfrm>
            <a:off x="254920" y="1938060"/>
            <a:ext cx="5359941" cy="2663062"/>
          </a:xfrm>
          <a:prstGeom prst="rect">
            <a:avLst/>
          </a:prstGeom>
        </p:spPr>
      </p:pic>
      <p:pic>
        <p:nvPicPr>
          <p:cNvPr id="5" name="Kép 4">
            <a:extLst>
              <a:ext uri="{FF2B5EF4-FFF2-40B4-BE49-F238E27FC236}">
                <a16:creationId xmlns:a16="http://schemas.microsoft.com/office/drawing/2014/main" id="{A8052BEA-CD70-45F1-A6D8-8E06D3C06DF6}"/>
              </a:ext>
            </a:extLst>
          </p:cNvPr>
          <p:cNvPicPr>
            <a:picLocks noChangeAspect="1"/>
          </p:cNvPicPr>
          <p:nvPr/>
        </p:nvPicPr>
        <p:blipFill>
          <a:blip r:embed="rId5"/>
          <a:stretch>
            <a:fillRect/>
          </a:stretch>
        </p:blipFill>
        <p:spPr>
          <a:xfrm>
            <a:off x="6388771" y="1938060"/>
            <a:ext cx="5160184" cy="2542189"/>
          </a:xfrm>
          <a:prstGeom prst="rect">
            <a:avLst/>
          </a:prstGeom>
        </p:spPr>
      </p:pic>
      <p:sp>
        <p:nvSpPr>
          <p:cNvPr id="6" name="Szövegdoboz 5">
            <a:extLst>
              <a:ext uri="{FF2B5EF4-FFF2-40B4-BE49-F238E27FC236}">
                <a16:creationId xmlns:a16="http://schemas.microsoft.com/office/drawing/2014/main" id="{341BFC9C-B526-42AA-8A6F-3066BC28474E}"/>
              </a:ext>
            </a:extLst>
          </p:cNvPr>
          <p:cNvSpPr txBox="1"/>
          <p:nvPr/>
        </p:nvSpPr>
        <p:spPr>
          <a:xfrm>
            <a:off x="558800" y="4947920"/>
            <a:ext cx="4765040" cy="830997"/>
          </a:xfrm>
          <a:prstGeom prst="rect">
            <a:avLst/>
          </a:prstGeom>
          <a:noFill/>
        </p:spPr>
        <p:txBody>
          <a:bodyPr wrap="square" rtlCol="0">
            <a:spAutoFit/>
          </a:bodyPr>
          <a:lstStyle/>
          <a:p>
            <a:pPr algn="ctr"/>
            <a:r>
              <a:rPr lang="hu-HU" sz="1600" dirty="0"/>
              <a:t>Free and paid services, various packages </a:t>
            </a:r>
          </a:p>
          <a:p>
            <a:pPr algn="ctr"/>
            <a:r>
              <a:rPr lang="hu-HU" sz="1600" i="1" dirty="0"/>
              <a:t>(comprehensive business and operational data, analyses)</a:t>
            </a:r>
          </a:p>
        </p:txBody>
      </p:sp>
      <p:sp>
        <p:nvSpPr>
          <p:cNvPr id="13" name="Szövegdoboz 12">
            <a:extLst>
              <a:ext uri="{FF2B5EF4-FFF2-40B4-BE49-F238E27FC236}">
                <a16:creationId xmlns:a16="http://schemas.microsoft.com/office/drawing/2014/main" id="{9F2F23C3-4C02-4903-8E10-BD5FD4CDDC34}"/>
              </a:ext>
            </a:extLst>
          </p:cNvPr>
          <p:cNvSpPr txBox="1"/>
          <p:nvPr/>
        </p:nvSpPr>
        <p:spPr>
          <a:xfrm>
            <a:off x="6695440" y="4999056"/>
            <a:ext cx="4765040" cy="584775"/>
          </a:xfrm>
          <a:prstGeom prst="rect">
            <a:avLst/>
          </a:prstGeom>
          <a:noFill/>
        </p:spPr>
        <p:txBody>
          <a:bodyPr wrap="square" rtlCol="0">
            <a:spAutoFit/>
          </a:bodyPr>
          <a:lstStyle/>
          <a:p>
            <a:pPr algn="ctr"/>
            <a:r>
              <a:rPr lang="hu-HU" sz="1600" dirty="0"/>
              <a:t>Free listing and download of the e-company register </a:t>
            </a:r>
            <a:r>
              <a:rPr lang="hu-HU" sz="1600" i="1" dirty="0"/>
              <a:t>(company extract)</a:t>
            </a:r>
          </a:p>
        </p:txBody>
      </p:sp>
      <p:sp>
        <p:nvSpPr>
          <p:cNvPr id="2" name="Google Shape;94;p1">
            <a:extLst>
              <a:ext uri="{FF2B5EF4-FFF2-40B4-BE49-F238E27FC236}">
                <a16:creationId xmlns:a16="http://schemas.microsoft.com/office/drawing/2014/main" id="{EA92DE94-9C64-F977-F26A-EE6F5FC128FE}"/>
              </a:ext>
            </a:extLst>
          </p:cNvPr>
          <p:cNvSpPr/>
          <p:nvPr/>
        </p:nvSpPr>
        <p:spPr>
          <a:xfrm>
            <a:off x="9733936" y="6219099"/>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6">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4000158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685800" y="2297332"/>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818029" y="424607"/>
            <a:ext cx="5640020" cy="467820"/>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a:sym typeface="Nunito Sans"/>
              </a:rPr>
              <a:t>8. Cost structure</a:t>
            </a:r>
            <a:endParaRPr sz="3200"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23" name="object 14">
            <a:extLst>
              <a:ext uri="{FF2B5EF4-FFF2-40B4-BE49-F238E27FC236}">
                <a16:creationId xmlns:a16="http://schemas.microsoft.com/office/drawing/2014/main" id="{49F6910E-5BB9-4EE2-9F6D-0D9CF54FCBB8}"/>
              </a:ext>
            </a:extLst>
          </p:cNvPr>
          <p:cNvSpPr txBox="1"/>
          <p:nvPr/>
        </p:nvSpPr>
        <p:spPr>
          <a:xfrm>
            <a:off x="899308" y="4075595"/>
            <a:ext cx="10688169" cy="536471"/>
          </a:xfrm>
          <a:prstGeom prst="rect">
            <a:avLst/>
          </a:prstGeom>
          <a:solidFill>
            <a:srgbClr val="FFC000"/>
          </a:solidFill>
          <a:ln w="12192">
            <a:solidFill>
              <a:srgbClr val="D9D9D9"/>
            </a:solidFill>
          </a:ln>
        </p:spPr>
        <p:txBody>
          <a:bodyPr vert="horz" wrap="square" lIns="0" tIns="43603" rIns="0" bIns="0" rtlCol="0">
            <a:spAutoFit/>
          </a:bodyPr>
          <a:lstStyle/>
          <a:p>
            <a:pPr marL="265443">
              <a:spcBef>
                <a:spcPts val="343"/>
              </a:spcBef>
            </a:pPr>
            <a:r>
              <a:rPr lang="hu-HU" sz="1600" dirty="0"/>
              <a:t>			Cost-oriented model                        Value-oriented model</a:t>
            </a:r>
            <a:endParaRPr sz="1600" dirty="0">
              <a:latin typeface="Arial"/>
              <a:cs typeface="Arial"/>
            </a:endParaRPr>
          </a:p>
        </p:txBody>
      </p:sp>
      <p:sp>
        <p:nvSpPr>
          <p:cNvPr id="18" name="object 2">
            <a:extLst>
              <a:ext uri="{FF2B5EF4-FFF2-40B4-BE49-F238E27FC236}">
                <a16:creationId xmlns:a16="http://schemas.microsoft.com/office/drawing/2014/main" id="{4944BAA7-3F59-4744-83F7-B97C1C418D68}"/>
              </a:ext>
            </a:extLst>
          </p:cNvPr>
          <p:cNvSpPr txBox="1">
            <a:spLocks/>
          </p:cNvSpPr>
          <p:nvPr/>
        </p:nvSpPr>
        <p:spPr>
          <a:xfrm>
            <a:off x="818029" y="1026995"/>
            <a:ext cx="11243471" cy="2347844"/>
          </a:xfrm>
          <a:prstGeom prst="rect">
            <a:avLst/>
          </a:prstGeom>
        </p:spPr>
        <p:txBody>
          <a:bodyPr vert="horz" wrap="square" lIns="0" tIns="8467" rIns="0" bIns="0" rtlCol="0" anchor="ctr">
            <a:sp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hu-HU" sz="1867" dirty="0">
                <a:solidFill>
                  <a:schemeClr val="accent3">
                    <a:lumMod val="50000"/>
                  </a:schemeClr>
                </a:solidFill>
              </a:rPr>
              <a:t>The cost structure describes all the cost elements required to operate the model!</a:t>
            </a:r>
          </a:p>
          <a:p>
            <a:endParaRPr lang="hu-HU" sz="1867" dirty="0">
              <a:solidFill>
                <a:schemeClr val="accent3">
                  <a:lumMod val="50000"/>
                </a:schemeClr>
              </a:solidFill>
            </a:endParaRPr>
          </a:p>
          <a:p>
            <a:r>
              <a:rPr lang="hu-HU" sz="2000" b="1" dirty="0">
                <a:solidFill>
                  <a:schemeClr val="accent3">
                    <a:lumMod val="50000"/>
                  </a:schemeClr>
                </a:solidFill>
              </a:rPr>
              <a:t>Planning the cost structure</a:t>
            </a:r>
          </a:p>
          <a:p>
            <a:pPr marL="228611" lvl="1" indent="-228611">
              <a:buFont typeface="Arial" panose="020B0604020202020204" pitchFamily="34" charset="0"/>
              <a:buChar char="•"/>
            </a:pPr>
            <a:r>
              <a:rPr lang="hu-HU" sz="2000" dirty="0">
                <a:solidFill>
                  <a:schemeClr val="accent3">
                    <a:lumMod val="50000"/>
                  </a:schemeClr>
                </a:solidFill>
              </a:rPr>
              <a:t>Key activities</a:t>
            </a:r>
          </a:p>
          <a:p>
            <a:pPr marL="228611" lvl="1" indent="-228611">
              <a:buFont typeface="Arial" panose="020B0604020202020204" pitchFamily="34" charset="0"/>
              <a:buChar char="•"/>
            </a:pPr>
            <a:r>
              <a:rPr lang="hu-HU" sz="2000" dirty="0">
                <a:solidFill>
                  <a:schemeClr val="accent3">
                    <a:lumMod val="50000"/>
                  </a:schemeClr>
                </a:solidFill>
              </a:rPr>
              <a:t>Key resources</a:t>
            </a:r>
          </a:p>
          <a:p>
            <a:pPr marL="228611" lvl="1" indent="-228611">
              <a:buFont typeface="Arial" panose="020B0604020202020204" pitchFamily="34" charset="0"/>
              <a:buChar char="•"/>
            </a:pPr>
            <a:r>
              <a:rPr lang="hu-HU" sz="2000" dirty="0">
                <a:solidFill>
                  <a:schemeClr val="accent3">
                    <a:lumMod val="50000"/>
                  </a:schemeClr>
                </a:solidFill>
              </a:rPr>
              <a:t>Key partners</a:t>
            </a:r>
          </a:p>
          <a:p>
            <a:pPr lvl="1"/>
            <a:endParaRPr lang="hu-HU" sz="1600" dirty="0">
              <a:solidFill>
                <a:schemeClr val="accent3">
                  <a:lumMod val="50000"/>
                </a:schemeClr>
              </a:solidFill>
            </a:endParaRPr>
          </a:p>
          <a:p>
            <a:r>
              <a:rPr lang="hu-HU" sz="1867" dirty="0">
                <a:solidFill>
                  <a:schemeClr val="accent3">
                    <a:lumMod val="50000"/>
                  </a:schemeClr>
                </a:solidFill>
              </a:rPr>
              <a:t>Different business models are cost-sensitive to varying degrees.</a:t>
            </a:r>
          </a:p>
        </p:txBody>
      </p:sp>
      <p:sp>
        <p:nvSpPr>
          <p:cNvPr id="2" name="Nyíl: balra-jobbra mutató 1">
            <a:extLst>
              <a:ext uri="{FF2B5EF4-FFF2-40B4-BE49-F238E27FC236}">
                <a16:creationId xmlns:a16="http://schemas.microsoft.com/office/drawing/2014/main" id="{48595990-509B-4CF0-819E-649576A83141}"/>
              </a:ext>
            </a:extLst>
          </p:cNvPr>
          <p:cNvSpPr/>
          <p:nvPr/>
        </p:nvSpPr>
        <p:spPr>
          <a:xfrm>
            <a:off x="2600959" y="3560392"/>
            <a:ext cx="7528511" cy="381005"/>
          </a:xfrm>
          <a:prstGeom prst="lef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hu-HU" sz="1200"/>
          </a:p>
        </p:txBody>
      </p:sp>
      <p:graphicFrame>
        <p:nvGraphicFramePr>
          <p:cNvPr id="14" name="Content Placeholder 2">
            <a:extLst>
              <a:ext uri="{FF2B5EF4-FFF2-40B4-BE49-F238E27FC236}">
                <a16:creationId xmlns:a16="http://schemas.microsoft.com/office/drawing/2014/main" id="{AC5F9D96-B6AF-4D5F-A677-5F81274BE917}"/>
              </a:ext>
            </a:extLst>
          </p:cNvPr>
          <p:cNvGraphicFramePr>
            <a:graphicFrameLocks/>
          </p:cNvGraphicFramePr>
          <p:nvPr/>
        </p:nvGraphicFramePr>
        <p:xfrm>
          <a:off x="3286801" y="4652198"/>
          <a:ext cx="5618398" cy="1781195"/>
        </p:xfrm>
        <a:graphic>
          <a:graphicData uri="http://schemas.openxmlformats.org/drawingml/2006/table">
            <a:tbl>
              <a:tblPr firstRow="1" bandRow="1">
                <a:tableStyleId>{93296810-A885-4BE3-A3E7-6D5BEEA58F35}</a:tableStyleId>
              </a:tblPr>
              <a:tblGrid>
                <a:gridCol w="2809199">
                  <a:extLst>
                    <a:ext uri="{9D8B030D-6E8A-4147-A177-3AD203B41FA5}">
                      <a16:colId xmlns:a16="http://schemas.microsoft.com/office/drawing/2014/main" val="20000"/>
                    </a:ext>
                  </a:extLst>
                </a:gridCol>
                <a:gridCol w="2809199">
                  <a:extLst>
                    <a:ext uri="{9D8B030D-6E8A-4147-A177-3AD203B41FA5}">
                      <a16:colId xmlns:a16="http://schemas.microsoft.com/office/drawing/2014/main" val="20001"/>
                    </a:ext>
                  </a:extLst>
                </a:gridCol>
              </a:tblGrid>
              <a:tr h="287675">
                <a:tc gridSpan="2">
                  <a:txBody>
                    <a:bodyPr/>
                    <a:lstStyle/>
                    <a:p>
                      <a:pPr algn="ctr"/>
                      <a:r>
                        <a:rPr lang="hu-HU" sz="1200" dirty="0"/>
                        <a:t>Business models from a cost structure perspective</a:t>
                      </a:r>
                    </a:p>
                  </a:txBody>
                  <a:tcPr marL="60960" marR="60960" marT="30480" marB="30480" anchor="ctr"/>
                </a:tc>
                <a:tc hMerge="1">
                  <a:txBody>
                    <a:bodyPr/>
                    <a:lstStyle/>
                    <a:p>
                      <a:endParaRPr lang="hu-HU" dirty="0"/>
                    </a:p>
                  </a:txBody>
                  <a:tcPr/>
                </a:tc>
                <a:extLst>
                  <a:ext uri="{0D108BD9-81ED-4DB2-BD59-A6C34878D82A}">
                    <a16:rowId xmlns:a16="http://schemas.microsoft.com/office/drawing/2014/main" val="10000"/>
                  </a:ext>
                </a:extLst>
              </a:tr>
              <a:tr h="426720">
                <a:tc>
                  <a:txBody>
                    <a:bodyPr/>
                    <a:lstStyle/>
                    <a:p>
                      <a:pPr algn="ctr"/>
                      <a:r>
                        <a:rPr lang="hu-HU" sz="1200" b="1" dirty="0"/>
                        <a:t>Cost-oriented </a:t>
                      </a:r>
                    </a:p>
                    <a:p>
                      <a:pPr algn="ctr"/>
                      <a:r>
                        <a:rPr lang="hu-HU" sz="1200" b="1" dirty="0"/>
                        <a:t>model</a:t>
                      </a:r>
                    </a:p>
                  </a:txBody>
                  <a:tcPr marL="60960" marR="60960" marT="30480" marB="30480"/>
                </a:tc>
                <a:tc>
                  <a:txBody>
                    <a:bodyPr/>
                    <a:lstStyle/>
                    <a:p>
                      <a:pPr algn="ctr"/>
                      <a:r>
                        <a:rPr lang="hu-HU" sz="1200" b="1" dirty="0"/>
                        <a:t>Value-oriented</a:t>
                      </a:r>
                    </a:p>
                    <a:p>
                      <a:pPr algn="ctr"/>
                      <a:r>
                        <a:rPr lang="hu-HU" sz="1200" b="1" dirty="0"/>
                        <a:t>model</a:t>
                      </a:r>
                    </a:p>
                  </a:txBody>
                  <a:tcPr marL="60960" marR="60960" marT="30480" marB="30480"/>
                </a:tc>
                <a:extLst>
                  <a:ext uri="{0D108BD9-81ED-4DB2-BD59-A6C34878D82A}">
                    <a16:rowId xmlns:a16="http://schemas.microsoft.com/office/drawing/2014/main" val="10001"/>
                  </a:ext>
                </a:extLst>
              </a:tr>
              <a:tr h="1064002">
                <a:tc>
                  <a:txBody>
                    <a:bodyPr/>
                    <a:lstStyle/>
                    <a:p>
                      <a:pPr marL="285750" indent="-285750" algn="just">
                        <a:buFont typeface="Arial" panose="020B0604020202020204" pitchFamily="34" charset="0"/>
                        <a:buChar char="•"/>
                      </a:pPr>
                      <a:r>
                        <a:rPr lang="hu-HU" sz="1100" dirty="0"/>
                        <a:t>The aim is </a:t>
                      </a:r>
                      <a:r>
                        <a:rPr lang="hu-HU" sz="1100" baseline="0" dirty="0"/>
                        <a:t>to reduce </a:t>
                      </a:r>
                      <a:r>
                        <a:rPr lang="hu-HU" sz="1100" dirty="0"/>
                        <a:t>costs</a:t>
                      </a:r>
                      <a:r>
                        <a:rPr lang="hu-HU" sz="1100" baseline="0" dirty="0"/>
                        <a:t>.</a:t>
                      </a:r>
                    </a:p>
                    <a:p>
                      <a:pPr marL="285750" indent="-285750" algn="just">
                        <a:buFont typeface="Arial" panose="020B0604020202020204" pitchFamily="34" charset="0"/>
                        <a:buChar char="•"/>
                      </a:pPr>
                      <a:r>
                        <a:rPr lang="hu-HU" sz="1100" baseline="0" dirty="0"/>
                        <a:t>Maximum cost-effectiveness!</a:t>
                      </a:r>
                    </a:p>
                    <a:p>
                      <a:pPr marL="285750" indent="-285750" algn="just">
                        <a:buFont typeface="Arial" panose="020B0604020202020204" pitchFamily="34" charset="0"/>
                        <a:buChar char="•"/>
                      </a:pPr>
                      <a:r>
                        <a:rPr lang="hu-HU" sz="1100" baseline="0" dirty="0"/>
                        <a:t>Low-cost products</a:t>
                      </a:r>
                    </a:p>
                    <a:p>
                      <a:pPr marL="285750" indent="-285750" algn="just">
                        <a:buFont typeface="Arial" panose="020B0604020202020204" pitchFamily="34" charset="0"/>
                        <a:buChar char="•"/>
                      </a:pPr>
                      <a:r>
                        <a:rPr lang="hu-HU" sz="1100" baseline="0" dirty="0"/>
                        <a:t>Automated processes</a:t>
                      </a:r>
                    </a:p>
                    <a:p>
                      <a:pPr marL="285750" indent="-285750" algn="just">
                        <a:buFont typeface="Arial" panose="020B0604020202020204" pitchFamily="34" charset="0"/>
                        <a:buChar char="•"/>
                      </a:pPr>
                      <a:r>
                        <a:rPr lang="hu-HU" sz="1100" baseline="0" dirty="0"/>
                        <a:t>Significant outsourcing</a:t>
                      </a:r>
                    </a:p>
                    <a:p>
                      <a:pPr marL="285750" indent="-285750" algn="just">
                        <a:buFont typeface="Arial" panose="020B0604020202020204" pitchFamily="34" charset="0"/>
                        <a:buChar char="•"/>
                      </a:pPr>
                      <a:r>
                        <a:rPr lang="hu-HU" sz="1100" baseline="0" dirty="0"/>
                        <a:t>E.g. Low-cost airlines</a:t>
                      </a:r>
                      <a:endParaRPr lang="hu-HU" sz="1100" dirty="0"/>
                    </a:p>
                  </a:txBody>
                  <a:tcPr marL="60960" marR="60960" marT="30480" marB="30480"/>
                </a:tc>
                <a:tc>
                  <a:txBody>
                    <a:bodyPr/>
                    <a:lstStyle/>
                    <a:p>
                      <a:pPr marL="285750" indent="-285750">
                        <a:buFont typeface="Arial" panose="020B0604020202020204" pitchFamily="34" charset="0"/>
                        <a:buChar char="•"/>
                      </a:pPr>
                      <a:r>
                        <a:rPr lang="hu-HU" sz="1100" dirty="0"/>
                        <a:t>The aim is </a:t>
                      </a:r>
                      <a:r>
                        <a:rPr lang="hu-HU" sz="1100" baseline="0" dirty="0"/>
                        <a:t>to create value</a:t>
                      </a:r>
                    </a:p>
                    <a:p>
                      <a:pPr marL="285750" indent="-285750">
                        <a:buFont typeface="Arial" panose="020B0604020202020204" pitchFamily="34" charset="0"/>
                        <a:buChar char="•"/>
                      </a:pPr>
                      <a:r>
                        <a:rPr lang="hu-HU" sz="1100" baseline="0" dirty="0"/>
                        <a:t>Premium value propositions</a:t>
                      </a:r>
                    </a:p>
                    <a:p>
                      <a:pPr marL="285750" indent="-285750">
                        <a:buFont typeface="Arial" panose="020B0604020202020204" pitchFamily="34" charset="0"/>
                        <a:buChar char="•"/>
                      </a:pPr>
                      <a:r>
                        <a:rPr lang="hu-HU" sz="1100" baseline="0" dirty="0"/>
                        <a:t>Personalised, exclusive services</a:t>
                      </a:r>
                    </a:p>
                    <a:p>
                      <a:pPr marL="285750" indent="-285750">
                        <a:buFont typeface="Arial" panose="020B0604020202020204" pitchFamily="34" charset="0"/>
                        <a:buChar char="•"/>
                      </a:pPr>
                      <a:r>
                        <a:rPr lang="hu-HU" sz="1100" baseline="0" dirty="0"/>
                        <a:t>E.g. luxury hotels</a:t>
                      </a:r>
                      <a:endParaRPr lang="hu-HU" sz="1100" dirty="0"/>
                    </a:p>
                  </a:txBody>
                  <a:tcPr marL="60960" marR="60960" marT="30480" marB="30480"/>
                </a:tc>
                <a:extLst>
                  <a:ext uri="{0D108BD9-81ED-4DB2-BD59-A6C34878D82A}">
                    <a16:rowId xmlns:a16="http://schemas.microsoft.com/office/drawing/2014/main" val="10002"/>
                  </a:ext>
                </a:extLst>
              </a:tr>
            </a:tbl>
          </a:graphicData>
        </a:graphic>
      </p:graphicFrame>
      <p:sp>
        <p:nvSpPr>
          <p:cNvPr id="3" name="Google Shape;94;p1">
            <a:extLst>
              <a:ext uri="{FF2B5EF4-FFF2-40B4-BE49-F238E27FC236}">
                <a16:creationId xmlns:a16="http://schemas.microsoft.com/office/drawing/2014/main" id="{978A3691-9532-93DE-85D8-9998730E9C76}"/>
              </a:ext>
            </a:extLst>
          </p:cNvPr>
          <p:cNvSpPr/>
          <p:nvPr/>
        </p:nvSpPr>
        <p:spPr>
          <a:xfrm>
            <a:off x="10091641" y="280879"/>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3290225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txBody>
          <a:bodyPr/>
          <a:lstStyle/>
          <a:p>
            <a:endParaRPr lang="en-GB" dirty="0"/>
          </a:p>
        </p:txBody>
      </p:sp>
      <p:sp>
        <p:nvSpPr>
          <p:cNvPr id="105" name="Google Shape;105;p2"/>
          <p:cNvSpPr/>
          <p:nvPr/>
        </p:nvSpPr>
        <p:spPr>
          <a:xfrm>
            <a:off x="157316" y="890205"/>
            <a:ext cx="11128861" cy="5764427"/>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dirty="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sp>
        <p:nvSpPr>
          <p:cNvPr id="113" name="Google Shape;113;p2"/>
          <p:cNvSpPr txBox="1"/>
          <p:nvPr/>
        </p:nvSpPr>
        <p:spPr>
          <a:xfrm>
            <a:off x="868440" y="1265268"/>
            <a:ext cx="7361160" cy="350865"/>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ea typeface="Nunito Sans"/>
                <a:cs typeface="Nunito Sans"/>
                <a:sym typeface="Nunito Sans"/>
              </a:rPr>
              <a:t>Entrepreneurial facts and myths: which is which? </a:t>
            </a:r>
            <a:endParaRPr sz="1200" dirty="0"/>
          </a:p>
        </p:txBody>
      </p:sp>
      <p:sp>
        <p:nvSpPr>
          <p:cNvPr id="2" name="Google Shape;94;p1">
            <a:extLst>
              <a:ext uri="{FF2B5EF4-FFF2-40B4-BE49-F238E27FC236}">
                <a16:creationId xmlns:a16="http://schemas.microsoft.com/office/drawing/2014/main" id="{31F0A213-BE61-50A8-FCB6-2BCC0AA37493}"/>
              </a:ext>
            </a:extLst>
          </p:cNvPr>
          <p:cNvSpPr/>
          <p:nvPr/>
        </p:nvSpPr>
        <p:spPr>
          <a:xfrm>
            <a:off x="685800" y="276768"/>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graphicFrame>
        <p:nvGraphicFramePr>
          <p:cNvPr id="3" name="Google Shape;140;p14">
            <a:extLst>
              <a:ext uri="{FF2B5EF4-FFF2-40B4-BE49-F238E27FC236}">
                <a16:creationId xmlns:a16="http://schemas.microsoft.com/office/drawing/2014/main" id="{51F00C96-154E-4C82-20EE-57F1AE7DB198}"/>
              </a:ext>
            </a:extLst>
          </p:cNvPr>
          <p:cNvGraphicFramePr/>
          <p:nvPr>
            <p:extLst>
              <p:ext uri="{D42A27DB-BD31-4B8C-83A1-F6EECF244321}">
                <p14:modId xmlns:p14="http://schemas.microsoft.com/office/powerpoint/2010/main" val="636300404"/>
              </p:ext>
            </p:extLst>
          </p:nvPr>
        </p:nvGraphicFramePr>
        <p:xfrm>
          <a:off x="875074" y="1765578"/>
          <a:ext cx="8917855" cy="4754960"/>
        </p:xfrm>
        <a:graphic>
          <a:graphicData uri="http://schemas.openxmlformats.org/drawingml/2006/table">
            <a:tbl>
              <a:tblPr firstRow="1" bandRow="1">
                <a:noFill/>
              </a:tblPr>
              <a:tblGrid>
                <a:gridCol w="8917855">
                  <a:extLst>
                    <a:ext uri="{9D8B030D-6E8A-4147-A177-3AD203B41FA5}">
                      <a16:colId xmlns:a16="http://schemas.microsoft.com/office/drawing/2014/main" val="20000"/>
                    </a:ext>
                  </a:extLst>
                </a:gridCol>
              </a:tblGrid>
              <a:tr h="641855">
                <a:tc>
                  <a:txBody>
                    <a:bodyPr/>
                    <a:lstStyle/>
                    <a:p>
                      <a:pPr marL="0" marR="0" lvl="0" indent="0" algn="l" rtl="0">
                        <a:lnSpc>
                          <a:spcPct val="100000"/>
                        </a:lnSpc>
                        <a:spcBef>
                          <a:spcPts val="0"/>
                        </a:spcBef>
                        <a:spcAft>
                          <a:spcPts val="0"/>
                        </a:spcAft>
                        <a:buNone/>
                      </a:pPr>
                      <a:r>
                        <a:rPr lang="en-GB" sz="2400" b="0" u="none" strike="noStrike" cap="none" dirty="0">
                          <a:latin typeface="+mn-lt"/>
                          <a:ea typeface="Calibri"/>
                          <a:cs typeface="Calibri"/>
                          <a:sym typeface="Calibri"/>
                        </a:rPr>
                        <a:t>If your product is good, you'll be successful—all you need is a good idea!</a:t>
                      </a:r>
                      <a:endParaRPr sz="2400" b="0" u="none" strike="noStrike" cap="none"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641855">
                <a:tc>
                  <a:txBody>
                    <a:bodyPr/>
                    <a:lstStyle/>
                    <a:p>
                      <a:pPr marL="0" marR="0" lvl="0" indent="0" algn="l" rtl="0">
                        <a:lnSpc>
                          <a:spcPct val="100000"/>
                        </a:lnSpc>
                        <a:spcBef>
                          <a:spcPts val="0"/>
                        </a:spcBef>
                        <a:spcAft>
                          <a:spcPts val="0"/>
                        </a:spcAft>
                        <a:buNone/>
                      </a:pPr>
                      <a:r>
                        <a:rPr lang="en-GB" sz="2400" b="0" u="none" strike="noStrike" cap="none" dirty="0">
                          <a:latin typeface="+mn-lt"/>
                          <a:ea typeface="Calibri"/>
                          <a:cs typeface="Calibri"/>
                          <a:sym typeface="Calibri"/>
                        </a:rPr>
                        <a:t>People prefer sustainable products—they are willing to pay more for them.</a:t>
                      </a:r>
                      <a:endParaRPr sz="2400" b="0" u="none" strike="noStrike" cap="none"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641855">
                <a:tc>
                  <a:txBody>
                    <a:bodyPr/>
                    <a:lstStyle/>
                    <a:p>
                      <a:pPr marL="0" marR="0" lvl="0" indent="0" algn="l" rtl="0">
                        <a:lnSpc>
                          <a:spcPct val="100000"/>
                        </a:lnSpc>
                        <a:spcBef>
                          <a:spcPts val="0"/>
                        </a:spcBef>
                        <a:spcAft>
                          <a:spcPts val="0"/>
                        </a:spcAft>
                        <a:buNone/>
                      </a:pPr>
                      <a:r>
                        <a:rPr lang="en-GB" sz="2400" b="0" u="none" strike="noStrike" cap="none" dirty="0">
                          <a:latin typeface="+mn-lt"/>
                          <a:ea typeface="Calibri"/>
                          <a:cs typeface="Calibri"/>
                          <a:sym typeface="Calibri"/>
                        </a:rPr>
                        <a:t>As an entrepreneur, you have to take big risks and work hard on both fronts.</a:t>
                      </a:r>
                      <a:endParaRPr sz="2400" b="0" u="none" strike="noStrike" cap="none"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356589">
                <a:tc>
                  <a:txBody>
                    <a:bodyPr/>
                    <a:lstStyle/>
                    <a:p>
                      <a:pPr marL="0" marR="0" lvl="0" indent="0" algn="l" rtl="0">
                        <a:lnSpc>
                          <a:spcPct val="100000"/>
                        </a:lnSpc>
                        <a:spcBef>
                          <a:spcPts val="0"/>
                        </a:spcBef>
                        <a:spcAft>
                          <a:spcPts val="0"/>
                        </a:spcAft>
                        <a:buNone/>
                      </a:pPr>
                      <a:r>
                        <a:rPr lang="en-GB" sz="2400" b="0" u="none" strike="noStrike" cap="none" dirty="0">
                          <a:latin typeface="+mn-lt"/>
                          <a:ea typeface="Calibri"/>
                          <a:cs typeface="Calibri"/>
                          <a:sym typeface="Calibri"/>
                        </a:rPr>
                        <a:t>At first, you have to do everything on your own.</a:t>
                      </a:r>
                      <a:endParaRPr sz="2400" b="0" u="none" strike="noStrike" cap="none"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356589">
                <a:tc>
                  <a:txBody>
                    <a:bodyPr/>
                    <a:lstStyle/>
                    <a:p>
                      <a:pPr marL="0" marR="0" lvl="0" indent="0" algn="l" rtl="0">
                        <a:lnSpc>
                          <a:spcPct val="100000"/>
                        </a:lnSpc>
                        <a:spcBef>
                          <a:spcPts val="0"/>
                        </a:spcBef>
                        <a:spcAft>
                          <a:spcPts val="0"/>
                        </a:spcAft>
                        <a:buNone/>
                      </a:pPr>
                      <a:r>
                        <a:rPr lang="en-GB" sz="2400" b="0" u="none" strike="noStrike" cap="none" dirty="0">
                          <a:latin typeface="+mn-lt"/>
                          <a:ea typeface="Calibri"/>
                          <a:cs typeface="Calibri"/>
                          <a:sym typeface="Calibri"/>
                        </a:rPr>
                        <a:t>Our revenue is also our profit.</a:t>
                      </a:r>
                      <a:endParaRPr sz="2400" b="0" u="none" strike="noStrike" cap="none"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356589">
                <a:tc>
                  <a:txBody>
                    <a:bodyPr/>
                    <a:lstStyle/>
                    <a:p>
                      <a:pPr marL="0" marR="0" lvl="0" indent="0" algn="l" rtl="0">
                        <a:lnSpc>
                          <a:spcPct val="100000"/>
                        </a:lnSpc>
                        <a:spcBef>
                          <a:spcPts val="0"/>
                        </a:spcBef>
                        <a:spcAft>
                          <a:spcPts val="0"/>
                        </a:spcAft>
                        <a:buNone/>
                      </a:pPr>
                      <a:r>
                        <a:rPr lang="en-GB" sz="2400" b="0" u="none" strike="noStrike" cap="none" dirty="0">
                          <a:latin typeface="+mn-lt"/>
                          <a:ea typeface="Calibri"/>
                          <a:cs typeface="Calibri"/>
                          <a:sym typeface="Calibri"/>
                        </a:rPr>
                        <a:t>Entrepreneurship thrives solely on ingenuity and skill.</a:t>
                      </a:r>
                      <a:endParaRPr sz="2400" b="0" u="none" strike="noStrike" cap="none"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356589">
                <a:tc>
                  <a:txBody>
                    <a:bodyPr/>
                    <a:lstStyle/>
                    <a:p>
                      <a:pPr marL="0" marR="0" lvl="0" indent="0" algn="l" rtl="0">
                        <a:lnSpc>
                          <a:spcPct val="100000"/>
                        </a:lnSpc>
                        <a:spcBef>
                          <a:spcPts val="0"/>
                        </a:spcBef>
                        <a:spcAft>
                          <a:spcPts val="0"/>
                        </a:spcAft>
                        <a:buNone/>
                      </a:pPr>
                      <a:r>
                        <a:rPr lang="en-GB" sz="2400" b="0" u="none" strike="noStrike" cap="none" dirty="0">
                          <a:latin typeface="+mn-lt"/>
                          <a:ea typeface="Calibri"/>
                          <a:cs typeface="Calibri"/>
                          <a:sym typeface="Calibri"/>
                        </a:rPr>
                        <a:t>You have to succeed right from the start.</a:t>
                      </a:r>
                      <a:endParaRPr sz="2400" b="0" u="none" strike="noStrike" cap="none"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356589">
                <a:tc>
                  <a:txBody>
                    <a:bodyPr/>
                    <a:lstStyle/>
                    <a:p>
                      <a:pPr marL="0" marR="0" lvl="0" indent="0" algn="l" rtl="0">
                        <a:lnSpc>
                          <a:spcPct val="100000"/>
                        </a:lnSpc>
                        <a:spcBef>
                          <a:spcPts val="0"/>
                        </a:spcBef>
                        <a:spcAft>
                          <a:spcPts val="0"/>
                        </a:spcAft>
                        <a:buNone/>
                      </a:pPr>
                      <a:r>
                        <a:rPr lang="hu-HU" sz="2400" b="0" u="none" strike="noStrike" cap="none" dirty="0">
                          <a:latin typeface="Calibri"/>
                          <a:ea typeface="Calibri"/>
                          <a:cs typeface="Calibri"/>
                          <a:sym typeface="Calibri"/>
                        </a:rPr>
                        <a:t>Never give up.</a:t>
                      </a:r>
                      <a:endParaRPr sz="2400" b="0" u="none" strike="noStrike" cap="none"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
        <p:nvSpPr>
          <p:cNvPr id="5" name="TextBox 4">
            <a:extLst>
              <a:ext uri="{FF2B5EF4-FFF2-40B4-BE49-F238E27FC236}">
                <a16:creationId xmlns:a16="http://schemas.microsoft.com/office/drawing/2014/main" id="{41C60A57-60E4-D96D-A20E-3702E0604438}"/>
              </a:ext>
            </a:extLst>
          </p:cNvPr>
          <p:cNvSpPr txBox="1"/>
          <p:nvPr/>
        </p:nvSpPr>
        <p:spPr>
          <a:xfrm>
            <a:off x="447272" y="1966452"/>
            <a:ext cx="311304" cy="369332"/>
          </a:xfrm>
          <a:prstGeom prst="rect">
            <a:avLst/>
          </a:prstGeom>
          <a:noFill/>
        </p:spPr>
        <p:txBody>
          <a:bodyPr wrap="none" rtlCol="0">
            <a:spAutoFit/>
          </a:bodyPr>
          <a:lstStyle/>
          <a:p>
            <a:r>
              <a:rPr lang="hu-HU" b="1">
                <a:solidFill>
                  <a:srgbClr val="FF0000"/>
                </a:solidFill>
              </a:rPr>
              <a:t>X</a:t>
            </a:r>
            <a:endParaRPr lang="en-GB" b="1" dirty="0">
              <a:solidFill>
                <a:srgbClr val="FF0000"/>
              </a:solidFill>
            </a:endParaRPr>
          </a:p>
        </p:txBody>
      </p:sp>
      <p:sp>
        <p:nvSpPr>
          <p:cNvPr id="6" name="TextBox 5">
            <a:extLst>
              <a:ext uri="{FF2B5EF4-FFF2-40B4-BE49-F238E27FC236}">
                <a16:creationId xmlns:a16="http://schemas.microsoft.com/office/drawing/2014/main" id="{C91F5F0A-18E5-4BF8-1866-248E1F4F9F78}"/>
              </a:ext>
            </a:extLst>
          </p:cNvPr>
          <p:cNvSpPr txBox="1"/>
          <p:nvPr/>
        </p:nvSpPr>
        <p:spPr>
          <a:xfrm>
            <a:off x="447272" y="2840240"/>
            <a:ext cx="311304" cy="369332"/>
          </a:xfrm>
          <a:prstGeom prst="rect">
            <a:avLst/>
          </a:prstGeom>
          <a:noFill/>
        </p:spPr>
        <p:txBody>
          <a:bodyPr wrap="none" rtlCol="0">
            <a:spAutoFit/>
          </a:bodyPr>
          <a:lstStyle/>
          <a:p>
            <a:r>
              <a:rPr lang="hu-HU" b="1">
                <a:solidFill>
                  <a:srgbClr val="FF0000"/>
                </a:solidFill>
              </a:rPr>
              <a:t>X</a:t>
            </a:r>
            <a:endParaRPr lang="en-GB" b="1" dirty="0">
              <a:solidFill>
                <a:srgbClr val="FF0000"/>
              </a:solidFill>
            </a:endParaRPr>
          </a:p>
        </p:txBody>
      </p:sp>
      <p:sp>
        <p:nvSpPr>
          <p:cNvPr id="7" name="TextBox 6">
            <a:extLst>
              <a:ext uri="{FF2B5EF4-FFF2-40B4-BE49-F238E27FC236}">
                <a16:creationId xmlns:a16="http://schemas.microsoft.com/office/drawing/2014/main" id="{AB7B4C0B-5312-503E-EDCA-A990492F456E}"/>
              </a:ext>
            </a:extLst>
          </p:cNvPr>
          <p:cNvSpPr txBox="1"/>
          <p:nvPr/>
        </p:nvSpPr>
        <p:spPr>
          <a:xfrm>
            <a:off x="447272" y="3665947"/>
            <a:ext cx="311304" cy="369332"/>
          </a:xfrm>
          <a:prstGeom prst="rect">
            <a:avLst/>
          </a:prstGeom>
          <a:noFill/>
        </p:spPr>
        <p:txBody>
          <a:bodyPr wrap="none" rtlCol="0">
            <a:spAutoFit/>
          </a:bodyPr>
          <a:lstStyle/>
          <a:p>
            <a:r>
              <a:rPr lang="hu-HU" b="1">
                <a:solidFill>
                  <a:srgbClr val="FF0000"/>
                </a:solidFill>
              </a:rPr>
              <a:t>X</a:t>
            </a:r>
            <a:endParaRPr lang="en-GB" b="1" dirty="0">
              <a:solidFill>
                <a:srgbClr val="FF0000"/>
              </a:solidFill>
            </a:endParaRPr>
          </a:p>
        </p:txBody>
      </p:sp>
      <p:sp>
        <p:nvSpPr>
          <p:cNvPr id="8" name="TextBox 7">
            <a:extLst>
              <a:ext uri="{FF2B5EF4-FFF2-40B4-BE49-F238E27FC236}">
                <a16:creationId xmlns:a16="http://schemas.microsoft.com/office/drawing/2014/main" id="{EF420106-FA4E-3F92-AF84-E75102F3AFDE}"/>
              </a:ext>
            </a:extLst>
          </p:cNvPr>
          <p:cNvSpPr txBox="1"/>
          <p:nvPr/>
        </p:nvSpPr>
        <p:spPr>
          <a:xfrm>
            <a:off x="438932" y="4306602"/>
            <a:ext cx="311304" cy="369332"/>
          </a:xfrm>
          <a:prstGeom prst="rect">
            <a:avLst/>
          </a:prstGeom>
          <a:noFill/>
        </p:spPr>
        <p:txBody>
          <a:bodyPr wrap="none" rtlCol="0">
            <a:spAutoFit/>
          </a:bodyPr>
          <a:lstStyle/>
          <a:p>
            <a:r>
              <a:rPr lang="hu-HU" b="1">
                <a:solidFill>
                  <a:srgbClr val="FF0000"/>
                </a:solidFill>
              </a:rPr>
              <a:t>X</a:t>
            </a:r>
            <a:endParaRPr lang="en-GB" b="1" dirty="0">
              <a:solidFill>
                <a:srgbClr val="FF0000"/>
              </a:solidFill>
            </a:endParaRPr>
          </a:p>
        </p:txBody>
      </p:sp>
      <p:sp>
        <p:nvSpPr>
          <p:cNvPr id="9" name="TextBox 8">
            <a:extLst>
              <a:ext uri="{FF2B5EF4-FFF2-40B4-BE49-F238E27FC236}">
                <a16:creationId xmlns:a16="http://schemas.microsoft.com/office/drawing/2014/main" id="{3E034589-7295-5167-F528-E007A202D6E5}"/>
              </a:ext>
            </a:extLst>
          </p:cNvPr>
          <p:cNvSpPr txBox="1"/>
          <p:nvPr/>
        </p:nvSpPr>
        <p:spPr>
          <a:xfrm>
            <a:off x="434982" y="4762591"/>
            <a:ext cx="311304" cy="369332"/>
          </a:xfrm>
          <a:prstGeom prst="rect">
            <a:avLst/>
          </a:prstGeom>
          <a:noFill/>
        </p:spPr>
        <p:txBody>
          <a:bodyPr wrap="none" rtlCol="0">
            <a:spAutoFit/>
          </a:bodyPr>
          <a:lstStyle/>
          <a:p>
            <a:r>
              <a:rPr lang="hu-HU" b="1">
                <a:solidFill>
                  <a:srgbClr val="FF0000"/>
                </a:solidFill>
              </a:rPr>
              <a:t>X</a:t>
            </a:r>
            <a:endParaRPr lang="en-GB" b="1" dirty="0">
              <a:solidFill>
                <a:srgbClr val="FF0000"/>
              </a:solidFill>
            </a:endParaRPr>
          </a:p>
        </p:txBody>
      </p:sp>
      <p:sp>
        <p:nvSpPr>
          <p:cNvPr id="10" name="TextBox 9">
            <a:extLst>
              <a:ext uri="{FF2B5EF4-FFF2-40B4-BE49-F238E27FC236}">
                <a16:creationId xmlns:a16="http://schemas.microsoft.com/office/drawing/2014/main" id="{958028EB-58AB-1FF8-A86D-AA2AB6999CD6}"/>
              </a:ext>
            </a:extLst>
          </p:cNvPr>
          <p:cNvSpPr txBox="1"/>
          <p:nvPr/>
        </p:nvSpPr>
        <p:spPr>
          <a:xfrm>
            <a:off x="422692" y="5217573"/>
            <a:ext cx="311304" cy="369332"/>
          </a:xfrm>
          <a:prstGeom prst="rect">
            <a:avLst/>
          </a:prstGeom>
          <a:noFill/>
        </p:spPr>
        <p:txBody>
          <a:bodyPr wrap="none" rtlCol="0">
            <a:spAutoFit/>
          </a:bodyPr>
          <a:lstStyle/>
          <a:p>
            <a:r>
              <a:rPr lang="hu-HU" b="1">
                <a:solidFill>
                  <a:srgbClr val="FF0000"/>
                </a:solidFill>
              </a:rPr>
              <a:t>X</a:t>
            </a:r>
            <a:endParaRPr lang="en-GB" b="1" dirty="0">
              <a:solidFill>
                <a:srgbClr val="FF0000"/>
              </a:solidFill>
            </a:endParaRPr>
          </a:p>
        </p:txBody>
      </p:sp>
      <p:sp>
        <p:nvSpPr>
          <p:cNvPr id="12" name="TextBox 11">
            <a:extLst>
              <a:ext uri="{FF2B5EF4-FFF2-40B4-BE49-F238E27FC236}">
                <a16:creationId xmlns:a16="http://schemas.microsoft.com/office/drawing/2014/main" id="{E508CA98-18E1-EA17-9246-E0362F4F5807}"/>
              </a:ext>
            </a:extLst>
          </p:cNvPr>
          <p:cNvSpPr txBox="1"/>
          <p:nvPr/>
        </p:nvSpPr>
        <p:spPr>
          <a:xfrm>
            <a:off x="422692" y="5652796"/>
            <a:ext cx="311304" cy="369332"/>
          </a:xfrm>
          <a:prstGeom prst="rect">
            <a:avLst/>
          </a:prstGeom>
          <a:noFill/>
        </p:spPr>
        <p:txBody>
          <a:bodyPr wrap="none" rtlCol="0">
            <a:spAutoFit/>
          </a:bodyPr>
          <a:lstStyle/>
          <a:p>
            <a:r>
              <a:rPr lang="hu-HU" b="1">
                <a:solidFill>
                  <a:srgbClr val="FF0000"/>
                </a:solidFill>
              </a:rPr>
              <a:t>X</a:t>
            </a:r>
            <a:endParaRPr lang="en-GB" b="1" dirty="0">
              <a:solidFill>
                <a:srgbClr val="FF0000"/>
              </a:solidFill>
            </a:endParaRPr>
          </a:p>
        </p:txBody>
      </p:sp>
      <p:sp>
        <p:nvSpPr>
          <p:cNvPr id="13" name="TextBox 12">
            <a:extLst>
              <a:ext uri="{FF2B5EF4-FFF2-40B4-BE49-F238E27FC236}">
                <a16:creationId xmlns:a16="http://schemas.microsoft.com/office/drawing/2014/main" id="{10529B15-5328-EB09-15C8-56FDA2DBAE4D}"/>
              </a:ext>
            </a:extLst>
          </p:cNvPr>
          <p:cNvSpPr txBox="1"/>
          <p:nvPr/>
        </p:nvSpPr>
        <p:spPr>
          <a:xfrm>
            <a:off x="422692" y="6143459"/>
            <a:ext cx="311304" cy="369332"/>
          </a:xfrm>
          <a:prstGeom prst="rect">
            <a:avLst/>
          </a:prstGeom>
          <a:noFill/>
        </p:spPr>
        <p:txBody>
          <a:bodyPr wrap="none" rtlCol="0">
            <a:spAutoFit/>
          </a:bodyPr>
          <a:lstStyle/>
          <a:p>
            <a:r>
              <a:rPr lang="hu-HU" b="1">
                <a:solidFill>
                  <a:srgbClr val="FF0000"/>
                </a:solidFill>
              </a:rPr>
              <a:t>X</a:t>
            </a:r>
            <a:endParaRPr lang="en-GB" b="1" dirty="0">
              <a:solidFill>
                <a:srgbClr val="FF0000"/>
              </a:solidFill>
            </a:endParaRPr>
          </a:p>
        </p:txBody>
      </p:sp>
    </p:spTree>
    <p:extLst>
      <p:ext uri="{BB962C8B-B14F-4D97-AF65-F5344CB8AC3E}">
        <p14:creationId xmlns:p14="http://schemas.microsoft.com/office/powerpoint/2010/main" val="35161480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71385" y="-346775"/>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txBody>
          <a:bodyPr/>
          <a:lstStyle/>
          <a:p>
            <a:endParaRPr lang="en-GB" dirty="0"/>
          </a:p>
        </p:txBody>
      </p:sp>
      <p:sp>
        <p:nvSpPr>
          <p:cNvPr id="161" name="Google Shape;161;p5"/>
          <p:cNvSpPr txBox="1"/>
          <p:nvPr/>
        </p:nvSpPr>
        <p:spPr>
          <a:xfrm>
            <a:off x="542964" y="1401567"/>
            <a:ext cx="5416997" cy="1403461"/>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Black"/>
                <a:ea typeface="Nunito Sans Black"/>
                <a:cs typeface="Nunito Sans Black"/>
                <a:sym typeface="Nunito Sans Black"/>
              </a:rPr>
              <a:t>8. Cost structure: the components of the cost structure</a:t>
            </a:r>
            <a:endParaRPr sz="3200" dirty="0"/>
          </a:p>
        </p:txBody>
      </p:sp>
      <p:sp>
        <p:nvSpPr>
          <p:cNvPr id="162" name="Google Shape;162;p5"/>
          <p:cNvSpPr txBox="1"/>
          <p:nvPr/>
        </p:nvSpPr>
        <p:spPr>
          <a:xfrm>
            <a:off x="254919" y="3381239"/>
            <a:ext cx="4638040" cy="526298"/>
          </a:xfrm>
          <a:prstGeom prst="rect">
            <a:avLst/>
          </a:prstGeom>
          <a:noFill/>
          <a:ln>
            <a:noFill/>
          </a:ln>
        </p:spPr>
        <p:txBody>
          <a:bodyPr spcFirstLastPara="1" wrap="square" lIns="0" tIns="0" rIns="0" bIns="0" anchor="t" anchorCtr="0">
            <a:spAutoFit/>
          </a:bodyPr>
          <a:lstStyle/>
          <a:p>
            <a:pPr>
              <a:lnSpc>
                <a:spcPct val="94972"/>
              </a:lnSpc>
            </a:pPr>
            <a:endParaRPr lang="hu-HU" sz="2400" b="1" dirty="0">
              <a:solidFill>
                <a:srgbClr val="487307"/>
              </a:solidFill>
              <a:latin typeface="Nunito Sans"/>
              <a:sym typeface="Nunito Sans"/>
            </a:endParaRPr>
          </a:p>
          <a:p>
            <a:pPr>
              <a:lnSpc>
                <a:spcPct val="94972"/>
              </a:lnSpc>
            </a:pPr>
            <a:endParaRPr sz="1200" dirty="0"/>
          </a:p>
        </p:txBody>
      </p:sp>
      <p:graphicFrame>
        <p:nvGraphicFramePr>
          <p:cNvPr id="4" name="Diagram 3">
            <a:extLst>
              <a:ext uri="{FF2B5EF4-FFF2-40B4-BE49-F238E27FC236}">
                <a16:creationId xmlns:a16="http://schemas.microsoft.com/office/drawing/2014/main" id="{8136C335-4445-4070-A4B7-B5DBAB6A8035}"/>
              </a:ext>
            </a:extLst>
          </p:cNvPr>
          <p:cNvGraphicFramePr/>
          <p:nvPr/>
        </p:nvGraphicFramePr>
        <p:xfrm>
          <a:off x="5862320" y="465667"/>
          <a:ext cx="6329680" cy="30700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Felhő 4">
            <a:extLst>
              <a:ext uri="{FF2B5EF4-FFF2-40B4-BE49-F238E27FC236}">
                <a16:creationId xmlns:a16="http://schemas.microsoft.com/office/drawing/2014/main" id="{A5BB9D4B-BEA3-4799-AEC0-37DD6A8A80B8}"/>
              </a:ext>
            </a:extLst>
          </p:cNvPr>
          <p:cNvSpPr/>
          <p:nvPr/>
        </p:nvSpPr>
        <p:spPr>
          <a:xfrm>
            <a:off x="7995920" y="4521200"/>
            <a:ext cx="3068320" cy="16256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67" dirty="0"/>
              <a:t>Why do we concern ourselves with costs at all?</a:t>
            </a:r>
          </a:p>
        </p:txBody>
      </p:sp>
      <p:sp>
        <p:nvSpPr>
          <p:cNvPr id="2" name="Google Shape;94;p1">
            <a:extLst>
              <a:ext uri="{FF2B5EF4-FFF2-40B4-BE49-F238E27FC236}">
                <a16:creationId xmlns:a16="http://schemas.microsoft.com/office/drawing/2014/main" id="{FBDCE96E-8FFC-19CC-17BF-F43D5C7E83C4}"/>
              </a:ext>
            </a:extLst>
          </p:cNvPr>
          <p:cNvSpPr/>
          <p:nvPr/>
        </p:nvSpPr>
        <p:spPr>
          <a:xfrm>
            <a:off x="9999407" y="6282813"/>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9">
              <a:alphaModFix/>
              <a:extLst>
                <a:ext uri="{28A0092B-C50C-407E-A947-70E740481C1C}">
                  <a14:useLocalDpi xmlns:a14="http://schemas.microsoft.com/office/drawing/2010/main" val="0"/>
                </a:ext>
              </a:extLst>
            </a:blip>
            <a:stretch>
              <a:fillRect/>
            </a:stretch>
          </a:blipFill>
          <a:ln>
            <a:noFill/>
          </a:ln>
        </p:spPr>
      </p:sp>
      <p:pic>
        <p:nvPicPr>
          <p:cNvPr id="6" name="Picture 5">
            <a:extLst>
              <a:ext uri="{FF2B5EF4-FFF2-40B4-BE49-F238E27FC236}">
                <a16:creationId xmlns:a16="http://schemas.microsoft.com/office/drawing/2014/main" id="{21EFE6A6-2F77-7208-89A0-2FFE2364247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6671" y="2984468"/>
            <a:ext cx="6065625" cy="3542681"/>
          </a:xfrm>
          <a:prstGeom prst="rect">
            <a:avLst/>
          </a:prstGeom>
        </p:spPr>
      </p:pic>
    </p:spTree>
    <p:extLst>
      <p:ext uri="{BB962C8B-B14F-4D97-AF65-F5344CB8AC3E}">
        <p14:creationId xmlns:p14="http://schemas.microsoft.com/office/powerpoint/2010/main" val="28893673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86360" y="216946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410049" y="280879"/>
            <a:ext cx="5640020" cy="467820"/>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a:ea typeface="Nunito Sans"/>
                <a:cs typeface="Nunito Sans"/>
                <a:sym typeface="Nunito Sans"/>
              </a:rPr>
              <a:t>8. Cost structure</a:t>
            </a:r>
            <a:endParaRPr sz="3200"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2" name="Google Shape;94;p1">
            <a:extLst>
              <a:ext uri="{FF2B5EF4-FFF2-40B4-BE49-F238E27FC236}">
                <a16:creationId xmlns:a16="http://schemas.microsoft.com/office/drawing/2014/main" id="{D23389D6-7FC8-6EC4-CDFC-A9601B8C8B9D}"/>
              </a:ext>
            </a:extLst>
          </p:cNvPr>
          <p:cNvSpPr/>
          <p:nvPr/>
        </p:nvSpPr>
        <p:spPr>
          <a:xfrm>
            <a:off x="9853879" y="280879"/>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pic>
        <p:nvPicPr>
          <p:cNvPr id="4" name="Picture 3">
            <a:extLst>
              <a:ext uri="{FF2B5EF4-FFF2-40B4-BE49-F238E27FC236}">
                <a16:creationId xmlns:a16="http://schemas.microsoft.com/office/drawing/2014/main" id="{B4F1ADD5-B1CC-CA4D-9A41-E4959D596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771" y="966552"/>
            <a:ext cx="10220934" cy="5759087"/>
          </a:xfrm>
          <a:prstGeom prst="rect">
            <a:avLst/>
          </a:prstGeom>
        </p:spPr>
      </p:pic>
    </p:spTree>
    <p:extLst>
      <p:ext uri="{BB962C8B-B14F-4D97-AF65-F5344CB8AC3E}">
        <p14:creationId xmlns:p14="http://schemas.microsoft.com/office/powerpoint/2010/main" val="967409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86360" y="216946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410049" y="280879"/>
            <a:ext cx="5640020" cy="467820"/>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a:ea typeface="Nunito Sans"/>
                <a:cs typeface="Nunito Sans"/>
                <a:sym typeface="Nunito Sans"/>
              </a:rPr>
              <a:t>8. Cost structure</a:t>
            </a:r>
            <a:endParaRPr sz="3200"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pic>
        <p:nvPicPr>
          <p:cNvPr id="6" name="Picture 5">
            <a:extLst>
              <a:ext uri="{FF2B5EF4-FFF2-40B4-BE49-F238E27FC236}">
                <a16:creationId xmlns:a16="http://schemas.microsoft.com/office/drawing/2014/main" id="{7236BEC4-FDCF-E445-DE61-D292614A8C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690" y="1168408"/>
            <a:ext cx="9600531" cy="5142269"/>
          </a:xfrm>
          <a:prstGeom prst="rect">
            <a:avLst/>
          </a:prstGeom>
        </p:spPr>
      </p:pic>
      <p:sp>
        <p:nvSpPr>
          <p:cNvPr id="2" name="Ellipszis 1">
            <a:extLst>
              <a:ext uri="{FF2B5EF4-FFF2-40B4-BE49-F238E27FC236}">
                <a16:creationId xmlns:a16="http://schemas.microsoft.com/office/drawing/2014/main" id="{6884E43B-E8B4-4271-AFAA-1AAA11739822}"/>
              </a:ext>
            </a:extLst>
          </p:cNvPr>
          <p:cNvSpPr/>
          <p:nvPr/>
        </p:nvSpPr>
        <p:spPr>
          <a:xfrm>
            <a:off x="9450670" y="4268614"/>
            <a:ext cx="2459189" cy="238720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467" b="1" dirty="0"/>
              <a:t>Commonly used, widely applied, standardized cost categories</a:t>
            </a:r>
          </a:p>
        </p:txBody>
      </p:sp>
      <p:sp>
        <p:nvSpPr>
          <p:cNvPr id="7" name="Google Shape;94;p1">
            <a:extLst>
              <a:ext uri="{FF2B5EF4-FFF2-40B4-BE49-F238E27FC236}">
                <a16:creationId xmlns:a16="http://schemas.microsoft.com/office/drawing/2014/main" id="{833059AA-C407-659A-ECF8-0649519A4F57}"/>
              </a:ext>
            </a:extLst>
          </p:cNvPr>
          <p:cNvSpPr/>
          <p:nvPr/>
        </p:nvSpPr>
        <p:spPr>
          <a:xfrm>
            <a:off x="9940000" y="344539"/>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3004950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86360" y="216946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410049" y="280879"/>
            <a:ext cx="5640020" cy="467820"/>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a:ea typeface="Nunito Sans"/>
                <a:cs typeface="Nunito Sans"/>
                <a:sym typeface="Nunito Sans"/>
              </a:rPr>
              <a:t>8. Cost structure</a:t>
            </a:r>
            <a:endParaRPr sz="3200"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2" name="Ellipszis 1">
            <a:extLst>
              <a:ext uri="{FF2B5EF4-FFF2-40B4-BE49-F238E27FC236}">
                <a16:creationId xmlns:a16="http://schemas.microsoft.com/office/drawing/2014/main" id="{6884E43B-E8B4-4271-AFAA-1AAA11739822}"/>
              </a:ext>
            </a:extLst>
          </p:cNvPr>
          <p:cNvSpPr/>
          <p:nvPr/>
        </p:nvSpPr>
        <p:spPr>
          <a:xfrm>
            <a:off x="8893292" y="3869552"/>
            <a:ext cx="2705652" cy="258063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600" spc="-3" dirty="0">
                <a:solidFill>
                  <a:schemeClr val="tx2"/>
                </a:solidFill>
              </a:rPr>
              <a:t>The general categories can be supplemented with the organisation’s own categories that are relevant, understandable and logical.</a:t>
            </a:r>
            <a:endParaRPr lang="hu-HU" sz="1600" dirty="0"/>
          </a:p>
        </p:txBody>
      </p:sp>
      <p:sp>
        <p:nvSpPr>
          <p:cNvPr id="3" name="Felhő 2">
            <a:extLst>
              <a:ext uri="{FF2B5EF4-FFF2-40B4-BE49-F238E27FC236}">
                <a16:creationId xmlns:a16="http://schemas.microsoft.com/office/drawing/2014/main" id="{94EF8E64-9C5D-4B90-9148-8C4319B865D0}"/>
              </a:ext>
            </a:extLst>
          </p:cNvPr>
          <p:cNvSpPr/>
          <p:nvPr/>
        </p:nvSpPr>
        <p:spPr>
          <a:xfrm>
            <a:off x="3524167" y="811977"/>
            <a:ext cx="3252021" cy="751840"/>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hu-HU" sz="1733" dirty="0"/>
              <a:t>EXAMPLE</a:t>
            </a:r>
          </a:p>
        </p:txBody>
      </p:sp>
      <p:sp>
        <p:nvSpPr>
          <p:cNvPr id="4" name="Google Shape;94;p1">
            <a:extLst>
              <a:ext uri="{FF2B5EF4-FFF2-40B4-BE49-F238E27FC236}">
                <a16:creationId xmlns:a16="http://schemas.microsoft.com/office/drawing/2014/main" id="{7D8B3D01-E465-3267-0673-C1354A35D47F}"/>
              </a:ext>
            </a:extLst>
          </p:cNvPr>
          <p:cNvSpPr/>
          <p:nvPr/>
        </p:nvSpPr>
        <p:spPr>
          <a:xfrm>
            <a:off x="10097730" y="407817"/>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graphicFrame>
        <p:nvGraphicFramePr>
          <p:cNvPr id="5" name="Table 4">
            <a:extLst>
              <a:ext uri="{FF2B5EF4-FFF2-40B4-BE49-F238E27FC236}">
                <a16:creationId xmlns:a16="http://schemas.microsoft.com/office/drawing/2014/main" id="{F035780C-54B8-D120-D55D-921A5E63974D}"/>
              </a:ext>
            </a:extLst>
          </p:cNvPr>
          <p:cNvGraphicFramePr>
            <a:graphicFrameLocks noGrp="1"/>
          </p:cNvGraphicFramePr>
          <p:nvPr>
            <p:extLst>
              <p:ext uri="{D42A27DB-BD31-4B8C-83A1-F6EECF244321}">
                <p14:modId xmlns:p14="http://schemas.microsoft.com/office/powerpoint/2010/main" val="3302352061"/>
              </p:ext>
            </p:extLst>
          </p:nvPr>
        </p:nvGraphicFramePr>
        <p:xfrm>
          <a:off x="1084900" y="1602659"/>
          <a:ext cx="8056294" cy="5059064"/>
        </p:xfrm>
        <a:graphic>
          <a:graphicData uri="http://schemas.openxmlformats.org/drawingml/2006/table">
            <a:tbl>
              <a:tblPr firstRow="1" firstCol="1" bandRow="1">
                <a:tableStyleId>{5C22544A-7EE6-4342-B048-85BDC9FD1C3A}</a:tableStyleId>
              </a:tblPr>
              <a:tblGrid>
                <a:gridCol w="1341836">
                  <a:extLst>
                    <a:ext uri="{9D8B030D-6E8A-4147-A177-3AD203B41FA5}">
                      <a16:colId xmlns:a16="http://schemas.microsoft.com/office/drawing/2014/main" val="3313190606"/>
                    </a:ext>
                  </a:extLst>
                </a:gridCol>
                <a:gridCol w="3357229">
                  <a:extLst>
                    <a:ext uri="{9D8B030D-6E8A-4147-A177-3AD203B41FA5}">
                      <a16:colId xmlns:a16="http://schemas.microsoft.com/office/drawing/2014/main" val="1337530096"/>
                    </a:ext>
                  </a:extLst>
                </a:gridCol>
                <a:gridCol w="3357229">
                  <a:extLst>
                    <a:ext uri="{9D8B030D-6E8A-4147-A177-3AD203B41FA5}">
                      <a16:colId xmlns:a16="http://schemas.microsoft.com/office/drawing/2014/main" val="3228536119"/>
                    </a:ext>
                  </a:extLst>
                </a:gridCol>
              </a:tblGrid>
              <a:tr h="825537">
                <a:tc>
                  <a:txBody>
                    <a:bodyPr/>
                    <a:lstStyle/>
                    <a:p>
                      <a:pPr>
                        <a:lnSpc>
                          <a:spcPct val="107000"/>
                        </a:lnSpc>
                        <a:spcAft>
                          <a:spcPts val="800"/>
                        </a:spcAft>
                        <a:buNone/>
                      </a:pPr>
                      <a:r>
                        <a:rPr lang="en-GB" sz="1100" kern="100" dirty="0">
                          <a:effectLst/>
                        </a:rPr>
                        <a:t>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100" kern="100" dirty="0">
                          <a:effectLst/>
                        </a:rPr>
                        <a:t> </a:t>
                      </a:r>
                    </a:p>
                    <a:p>
                      <a:pPr algn="ctr">
                        <a:lnSpc>
                          <a:spcPct val="107000"/>
                        </a:lnSpc>
                        <a:spcAft>
                          <a:spcPts val="800"/>
                        </a:spcAft>
                        <a:buNone/>
                      </a:pPr>
                      <a:r>
                        <a:rPr lang="en-GB" sz="1600" kern="100" dirty="0">
                          <a:effectLst/>
                        </a:rPr>
                        <a:t>RESTAURANT / CAFÉ</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100" kern="100" dirty="0">
                          <a:effectLst/>
                        </a:rPr>
                        <a:t> </a:t>
                      </a:r>
                    </a:p>
                    <a:p>
                      <a:pPr algn="ctr">
                        <a:lnSpc>
                          <a:spcPct val="107000"/>
                        </a:lnSpc>
                        <a:spcAft>
                          <a:spcPts val="800"/>
                        </a:spcAft>
                        <a:buNone/>
                      </a:pPr>
                      <a:r>
                        <a:rPr lang="en-GB" sz="1600" kern="100" dirty="0">
                          <a:effectLst/>
                        </a:rPr>
                        <a:t>ACCOMODATION</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7627319"/>
                  </a:ext>
                </a:extLst>
              </a:tr>
              <a:tr h="603867">
                <a:tc>
                  <a:txBody>
                    <a:bodyPr/>
                    <a:lstStyle/>
                    <a:p>
                      <a:pPr algn="ctr">
                        <a:lnSpc>
                          <a:spcPct val="107000"/>
                        </a:lnSpc>
                        <a:spcAft>
                          <a:spcPts val="800"/>
                        </a:spcAft>
                        <a:buNone/>
                      </a:pPr>
                      <a:r>
                        <a:rPr lang="en-GB" sz="1600" kern="100" dirty="0">
                          <a:effectLst/>
                        </a:rPr>
                        <a:t>Basic Activity</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Symbol" panose="05050102010706020507" pitchFamily="18" charset="2"/>
                        <a:buChar char=""/>
                      </a:pPr>
                      <a:r>
                        <a:rPr lang="en-GB" sz="1600" kern="100" dirty="0">
                          <a:effectLst/>
                        </a:rPr>
                        <a:t>Customer service process</a:t>
                      </a:r>
                    </a:p>
                    <a:p>
                      <a:pPr marL="342900" lvl="0" indent="-342900">
                        <a:lnSpc>
                          <a:spcPct val="107000"/>
                        </a:lnSpc>
                        <a:buFont typeface="Symbol" panose="05050102010706020507" pitchFamily="18" charset="2"/>
                        <a:buChar char=""/>
                      </a:pPr>
                      <a:r>
                        <a:rPr lang="en-GB" sz="1600" kern="100" dirty="0">
                          <a:effectLst/>
                        </a:rPr>
                        <a:t>Room renting process</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800"/>
                        </a:spcAft>
                        <a:buFont typeface="Symbol" panose="05050102010706020507" pitchFamily="18" charset="2"/>
                        <a:buChar char=""/>
                      </a:pPr>
                      <a:r>
                        <a:rPr lang="en-GB" sz="1600" kern="100" dirty="0">
                          <a:effectLst/>
                        </a:rPr>
                        <a:t>Customer service process</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2922434"/>
                  </a:ext>
                </a:extLst>
              </a:tr>
              <a:tr h="1765472">
                <a:tc>
                  <a:txBody>
                    <a:bodyPr/>
                    <a:lstStyle/>
                    <a:p>
                      <a:pPr algn="ctr">
                        <a:lnSpc>
                          <a:spcPct val="107000"/>
                        </a:lnSpc>
                        <a:spcAft>
                          <a:spcPts val="800"/>
                        </a:spcAft>
                        <a:buNone/>
                      </a:pPr>
                      <a:r>
                        <a:rPr lang="en-GB" sz="1100" kern="100" dirty="0">
                          <a:effectLst/>
                        </a:rPr>
                        <a:t> </a:t>
                      </a:r>
                    </a:p>
                    <a:p>
                      <a:pPr algn="ctr">
                        <a:lnSpc>
                          <a:spcPct val="107000"/>
                        </a:lnSpc>
                        <a:spcAft>
                          <a:spcPts val="800"/>
                        </a:spcAft>
                        <a:buNone/>
                      </a:pPr>
                      <a:r>
                        <a:rPr lang="en-GB" sz="1100" kern="100" dirty="0">
                          <a:effectLst/>
                        </a:rPr>
                        <a:t> </a:t>
                      </a:r>
                    </a:p>
                    <a:p>
                      <a:pPr algn="ctr">
                        <a:lnSpc>
                          <a:spcPct val="107000"/>
                        </a:lnSpc>
                        <a:spcAft>
                          <a:spcPts val="800"/>
                        </a:spcAft>
                        <a:buNone/>
                      </a:pPr>
                      <a:r>
                        <a:rPr lang="en-GB" sz="1600" kern="100" dirty="0">
                          <a:effectLst/>
                        </a:rPr>
                        <a:t>Directly </a:t>
                      </a:r>
                      <a:r>
                        <a:rPr lang="hu-HU" sz="1600" kern="100" dirty="0">
                          <a:effectLst/>
                        </a:rPr>
                        <a:t>related tasks</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Symbol" panose="05050102010706020507" pitchFamily="18" charset="2"/>
                        <a:buChar char=""/>
                      </a:pPr>
                      <a:r>
                        <a:rPr lang="en-GB" sz="1600" b="1" kern="100" dirty="0">
                          <a:effectLst/>
                        </a:rPr>
                        <a:t>Marketing, sales: </a:t>
                      </a:r>
                      <a:r>
                        <a:rPr lang="en-GB" sz="1600" kern="100" dirty="0">
                          <a:effectLst/>
                        </a:rPr>
                        <a:t>webpage, FB,…</a:t>
                      </a:r>
                    </a:p>
                    <a:p>
                      <a:pPr marL="342900" lvl="0" indent="-342900">
                        <a:lnSpc>
                          <a:spcPct val="107000"/>
                        </a:lnSpc>
                        <a:buFont typeface="Symbol" panose="05050102010706020507" pitchFamily="18" charset="2"/>
                        <a:buChar char=""/>
                      </a:pPr>
                      <a:r>
                        <a:rPr lang="en-GB" sz="1600" b="1" kern="100" dirty="0">
                          <a:effectLst/>
                        </a:rPr>
                        <a:t>Supplies:</a:t>
                      </a:r>
                      <a:r>
                        <a:rPr lang="en-GB" sz="1600" kern="100" dirty="0">
                          <a:effectLst/>
                        </a:rPr>
                        <a:t> raw materials, ingredients</a:t>
                      </a:r>
                    </a:p>
                    <a:p>
                      <a:pPr marL="342900" lvl="0" indent="-342900">
                        <a:lnSpc>
                          <a:spcPct val="107000"/>
                        </a:lnSpc>
                        <a:buFont typeface="Symbol" panose="05050102010706020507" pitchFamily="18" charset="2"/>
                        <a:buChar char=""/>
                      </a:pPr>
                      <a:r>
                        <a:rPr lang="en-GB" sz="1600" b="1" kern="100" dirty="0">
                          <a:effectLst/>
                        </a:rPr>
                        <a:t>Leadership, management/ operational management duties</a:t>
                      </a:r>
                      <a:r>
                        <a:rPr lang="en-GB" sz="1600" kern="100" dirty="0">
                          <a:effectLst/>
                        </a:rPr>
                        <a:t>: designing the daily menu, scheduling the waitstaff</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Symbol" panose="05050102010706020507" pitchFamily="18" charset="2"/>
                        <a:buChar char=""/>
                      </a:pPr>
                      <a:r>
                        <a:rPr lang="en-GB" sz="1600" b="1" kern="100" dirty="0">
                          <a:effectLst/>
                        </a:rPr>
                        <a:t>Marketing, sales: </a:t>
                      </a:r>
                      <a:r>
                        <a:rPr lang="en-GB" sz="1600" kern="100" dirty="0">
                          <a:effectLst/>
                        </a:rPr>
                        <a:t>webpage, FB,…</a:t>
                      </a:r>
                    </a:p>
                    <a:p>
                      <a:pPr marL="342900" lvl="0" indent="-342900">
                        <a:lnSpc>
                          <a:spcPct val="107000"/>
                        </a:lnSpc>
                        <a:buFont typeface="Symbol" panose="05050102010706020507" pitchFamily="18" charset="2"/>
                        <a:buChar char=""/>
                      </a:pPr>
                      <a:r>
                        <a:rPr lang="en-GB" sz="1600" b="1" kern="100" dirty="0">
                          <a:effectLst/>
                        </a:rPr>
                        <a:t>Supplies</a:t>
                      </a:r>
                      <a:r>
                        <a:rPr lang="en-GB" sz="1600" kern="100" dirty="0">
                          <a:effectLst/>
                        </a:rPr>
                        <a:t>: shampoo, welcome gifts</a:t>
                      </a:r>
                    </a:p>
                    <a:p>
                      <a:pPr marL="342900" lvl="0" indent="-342900">
                        <a:lnSpc>
                          <a:spcPct val="107000"/>
                        </a:lnSpc>
                        <a:spcAft>
                          <a:spcPts val="800"/>
                        </a:spcAft>
                        <a:buFont typeface="Symbol" panose="05050102010706020507" pitchFamily="18" charset="2"/>
                        <a:buChar char=""/>
                      </a:pPr>
                      <a:r>
                        <a:rPr lang="en-GB" sz="1600" b="1" kern="100" dirty="0">
                          <a:effectLst/>
                        </a:rPr>
                        <a:t>Leadership, management/ operational management duties: </a:t>
                      </a:r>
                      <a:r>
                        <a:rPr lang="en-GB" sz="1600" kern="100" dirty="0">
                          <a:effectLst/>
                        </a:rPr>
                        <a:t>scheduling the cleaning staff</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9536665"/>
                  </a:ext>
                </a:extLst>
              </a:tr>
              <a:tr h="1765472">
                <a:tc>
                  <a:txBody>
                    <a:bodyPr/>
                    <a:lstStyle/>
                    <a:p>
                      <a:pPr algn="ctr">
                        <a:lnSpc>
                          <a:spcPct val="107000"/>
                        </a:lnSpc>
                        <a:spcAft>
                          <a:spcPts val="800"/>
                        </a:spcAft>
                        <a:buNone/>
                      </a:pPr>
                      <a:r>
                        <a:rPr lang="en-GB" sz="1100" kern="100" dirty="0">
                          <a:effectLst/>
                        </a:rPr>
                        <a:t> </a:t>
                      </a:r>
                    </a:p>
                    <a:p>
                      <a:pPr algn="ctr">
                        <a:lnSpc>
                          <a:spcPct val="107000"/>
                        </a:lnSpc>
                        <a:spcAft>
                          <a:spcPts val="800"/>
                        </a:spcAft>
                        <a:buNone/>
                      </a:pPr>
                      <a:r>
                        <a:rPr lang="en-GB" sz="1100" kern="100" dirty="0">
                          <a:effectLst/>
                        </a:rPr>
                        <a:t> </a:t>
                      </a:r>
                    </a:p>
                    <a:p>
                      <a:pPr algn="ctr">
                        <a:lnSpc>
                          <a:spcPct val="107000"/>
                        </a:lnSpc>
                        <a:spcAft>
                          <a:spcPts val="800"/>
                        </a:spcAft>
                        <a:buNone/>
                      </a:pPr>
                      <a:r>
                        <a:rPr lang="en-GB" sz="1600" kern="100" dirty="0">
                          <a:effectLst/>
                        </a:rPr>
                        <a:t>Indirect, supporting tasks</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Symbol" panose="05050102010706020507" pitchFamily="18" charset="2"/>
                        <a:buChar char=""/>
                      </a:pPr>
                      <a:r>
                        <a:rPr lang="en-GB" sz="1600" kern="100" dirty="0">
                          <a:effectLst/>
                        </a:rPr>
                        <a:t>Providing and maintaining </a:t>
                      </a:r>
                      <a:r>
                        <a:rPr lang="en-GB" sz="1600" b="1" kern="100" dirty="0">
                          <a:effectLst/>
                        </a:rPr>
                        <a:t>infrastructure</a:t>
                      </a:r>
                    </a:p>
                    <a:p>
                      <a:pPr marL="342900" lvl="0" indent="-342900">
                        <a:lnSpc>
                          <a:spcPct val="107000"/>
                        </a:lnSpc>
                        <a:buFont typeface="Symbol" panose="05050102010706020507" pitchFamily="18" charset="2"/>
                        <a:buChar char=""/>
                      </a:pPr>
                      <a:r>
                        <a:rPr lang="en-GB" sz="1600" b="1" kern="100" dirty="0">
                          <a:effectLst/>
                        </a:rPr>
                        <a:t>Personnel Requirements </a:t>
                      </a:r>
                      <a:r>
                        <a:rPr lang="en-GB" sz="1600" kern="100" dirty="0">
                          <a:effectLst/>
                        </a:rPr>
                        <a:t>(HR)</a:t>
                      </a:r>
                    </a:p>
                    <a:p>
                      <a:pPr marL="342900" lvl="0" indent="-342900">
                        <a:lnSpc>
                          <a:spcPct val="107000"/>
                        </a:lnSpc>
                        <a:buFont typeface="Symbol" panose="05050102010706020507" pitchFamily="18" charset="2"/>
                        <a:buChar char=""/>
                      </a:pPr>
                      <a:r>
                        <a:rPr lang="en-GB" sz="1600" b="1" kern="100" dirty="0">
                          <a:effectLst/>
                        </a:rPr>
                        <a:t>Administration:</a:t>
                      </a:r>
                      <a:r>
                        <a:rPr lang="en-GB" sz="1600" kern="100" dirty="0">
                          <a:effectLst/>
                        </a:rPr>
                        <a:t> bookkeeping, payroll</a:t>
                      </a:r>
                    </a:p>
                    <a:p>
                      <a:pPr marL="342900" lvl="0" indent="-342900">
                        <a:lnSpc>
                          <a:spcPct val="107000"/>
                        </a:lnSpc>
                        <a:buFont typeface="Symbol" panose="05050102010706020507" pitchFamily="18" charset="2"/>
                        <a:buChar char=""/>
                      </a:pPr>
                      <a:r>
                        <a:rPr lang="en-GB" sz="1600" b="1" kern="100" dirty="0">
                          <a:effectLst/>
                        </a:rPr>
                        <a:t>Leadership, management / strategic leadership</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Symbol" panose="05050102010706020507" pitchFamily="18" charset="2"/>
                        <a:buChar char=""/>
                      </a:pPr>
                      <a:r>
                        <a:rPr lang="en-GB" sz="1600" kern="100" dirty="0">
                          <a:effectLst/>
                        </a:rPr>
                        <a:t>Providing and maintaining </a:t>
                      </a:r>
                      <a:r>
                        <a:rPr lang="en-GB" sz="1600" b="1" kern="100" dirty="0">
                          <a:effectLst/>
                        </a:rPr>
                        <a:t>infrastructure</a:t>
                      </a:r>
                    </a:p>
                    <a:p>
                      <a:pPr marL="342900" lvl="0" indent="-342900">
                        <a:lnSpc>
                          <a:spcPct val="107000"/>
                        </a:lnSpc>
                        <a:buFont typeface="Symbol" panose="05050102010706020507" pitchFamily="18" charset="2"/>
                        <a:buChar char=""/>
                      </a:pPr>
                      <a:r>
                        <a:rPr lang="en-GB" sz="1600" b="1" kern="100" dirty="0">
                          <a:effectLst/>
                        </a:rPr>
                        <a:t>Personnel Requirements </a:t>
                      </a:r>
                      <a:r>
                        <a:rPr lang="en-GB" sz="1600" kern="100" dirty="0">
                          <a:effectLst/>
                        </a:rPr>
                        <a:t>(HR)</a:t>
                      </a:r>
                    </a:p>
                    <a:p>
                      <a:pPr marL="342900" lvl="0" indent="-342900">
                        <a:lnSpc>
                          <a:spcPct val="107000"/>
                        </a:lnSpc>
                        <a:buFont typeface="Symbol" panose="05050102010706020507" pitchFamily="18" charset="2"/>
                        <a:buChar char=""/>
                      </a:pPr>
                      <a:r>
                        <a:rPr lang="en-GB" sz="1600" b="1" kern="100" dirty="0">
                          <a:effectLst/>
                        </a:rPr>
                        <a:t>Administration:</a:t>
                      </a:r>
                      <a:r>
                        <a:rPr lang="en-GB" sz="1600" kern="100" dirty="0">
                          <a:effectLst/>
                        </a:rPr>
                        <a:t> bookkeeping, payroll</a:t>
                      </a:r>
                    </a:p>
                    <a:p>
                      <a:pPr marL="342900" lvl="0" indent="-342900">
                        <a:lnSpc>
                          <a:spcPct val="107000"/>
                        </a:lnSpc>
                        <a:spcAft>
                          <a:spcPts val="800"/>
                        </a:spcAft>
                        <a:buFont typeface="Symbol" panose="05050102010706020507" pitchFamily="18" charset="2"/>
                        <a:buChar char=""/>
                      </a:pPr>
                      <a:r>
                        <a:rPr lang="en-GB" sz="1600" b="1" kern="100" dirty="0">
                          <a:effectLst/>
                        </a:rPr>
                        <a:t>Leadership, management / strategic leadership</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2942113"/>
                  </a:ext>
                </a:extLst>
              </a:tr>
            </a:tbl>
          </a:graphicData>
        </a:graphic>
      </p:graphicFrame>
    </p:spTree>
    <p:extLst>
      <p:ext uri="{BB962C8B-B14F-4D97-AF65-F5344CB8AC3E}">
        <p14:creationId xmlns:p14="http://schemas.microsoft.com/office/powerpoint/2010/main" val="14264324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58" name="Google Shape;158;p5"/>
          <p:cNvSpPr/>
          <p:nvPr/>
        </p:nvSpPr>
        <p:spPr>
          <a:xfrm>
            <a:off x="498987" y="5467479"/>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lvl="0" algn="ctr"/>
            <a:endParaRPr lang="hu-HU" sz="1467" dirty="0">
              <a:solidFill>
                <a:schemeClr val="bg1"/>
              </a:solidFill>
            </a:endParaRPr>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252151" y="2020800"/>
            <a:ext cx="4480560" cy="467820"/>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Black"/>
                <a:ea typeface="Nunito Sans Black"/>
                <a:cs typeface="Nunito Sans Black"/>
                <a:sym typeface="Nunito Sans Black"/>
              </a:rPr>
              <a:t>8. Cost structure</a:t>
            </a:r>
            <a:endParaRPr sz="3200" dirty="0"/>
          </a:p>
        </p:txBody>
      </p:sp>
      <p:sp>
        <p:nvSpPr>
          <p:cNvPr id="162" name="Google Shape;162;p5"/>
          <p:cNvSpPr txBox="1"/>
          <p:nvPr/>
        </p:nvSpPr>
        <p:spPr>
          <a:xfrm>
            <a:off x="94671" y="3024144"/>
            <a:ext cx="4638040" cy="1929759"/>
          </a:xfrm>
          <a:prstGeom prst="rect">
            <a:avLst/>
          </a:prstGeom>
          <a:noFill/>
          <a:ln>
            <a:noFill/>
          </a:ln>
        </p:spPr>
        <p:txBody>
          <a:bodyPr spcFirstLastPara="1" wrap="square" lIns="0" tIns="0" rIns="0" bIns="0" anchor="t" anchorCtr="0">
            <a:spAutoFit/>
          </a:bodyPr>
          <a:lstStyle/>
          <a:p>
            <a:pPr lvl="0" algn="ctr">
              <a:lnSpc>
                <a:spcPct val="94972"/>
              </a:lnSpc>
            </a:pPr>
            <a:r>
              <a:rPr lang="hu-HU" sz="2400" b="1" dirty="0">
                <a:solidFill>
                  <a:srgbClr val="487307"/>
                </a:solidFill>
                <a:latin typeface="Nunito Sans"/>
                <a:sym typeface="Nunito Sans"/>
              </a:rPr>
              <a:t>Costs that depend on and are independent of production volume (variable and fixed costs).</a:t>
            </a:r>
          </a:p>
          <a:p>
            <a:pPr>
              <a:lnSpc>
                <a:spcPct val="94972"/>
              </a:lnSpc>
            </a:pPr>
            <a:endParaRPr lang="hu-HU" sz="2400" b="1" dirty="0">
              <a:solidFill>
                <a:srgbClr val="487307"/>
              </a:solidFill>
              <a:latin typeface="Nunito Sans"/>
              <a:sym typeface="Nunito Sans"/>
            </a:endParaRPr>
          </a:p>
          <a:p>
            <a:pPr>
              <a:lnSpc>
                <a:spcPct val="94972"/>
              </a:lnSpc>
            </a:pPr>
            <a:endParaRPr lang="hu-HU" sz="2400" b="1" dirty="0">
              <a:solidFill>
                <a:srgbClr val="487307"/>
              </a:solidFill>
              <a:latin typeface="Nunito Sans"/>
              <a:sym typeface="Nunito Sans"/>
            </a:endParaRPr>
          </a:p>
          <a:p>
            <a:pPr>
              <a:lnSpc>
                <a:spcPct val="94972"/>
              </a:lnSpc>
            </a:pPr>
            <a:endParaRPr sz="1200" dirty="0"/>
          </a:p>
        </p:txBody>
      </p:sp>
      <p:sp>
        <p:nvSpPr>
          <p:cNvPr id="2" name="Robbanás: 8 ágú 1">
            <a:extLst>
              <a:ext uri="{FF2B5EF4-FFF2-40B4-BE49-F238E27FC236}">
                <a16:creationId xmlns:a16="http://schemas.microsoft.com/office/drawing/2014/main" id="{54A5A862-19A2-4A13-906A-83932DFFA50C}"/>
              </a:ext>
            </a:extLst>
          </p:cNvPr>
          <p:cNvSpPr/>
          <p:nvPr/>
        </p:nvSpPr>
        <p:spPr>
          <a:xfrm>
            <a:off x="6223819" y="5262880"/>
            <a:ext cx="4148649" cy="130771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200" dirty="0"/>
              <a:t>Where does the value of the work carried out by the entrepreneur appear? </a:t>
            </a:r>
          </a:p>
        </p:txBody>
      </p:sp>
      <p:sp>
        <p:nvSpPr>
          <p:cNvPr id="3" name="Google Shape;94;p1">
            <a:extLst>
              <a:ext uri="{FF2B5EF4-FFF2-40B4-BE49-F238E27FC236}">
                <a16:creationId xmlns:a16="http://schemas.microsoft.com/office/drawing/2014/main" id="{220277E3-0523-B671-AC6C-7A34252C3BAB}"/>
              </a:ext>
            </a:extLst>
          </p:cNvPr>
          <p:cNvSpPr/>
          <p:nvPr/>
        </p:nvSpPr>
        <p:spPr>
          <a:xfrm>
            <a:off x="10097730" y="407817"/>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pic>
        <p:nvPicPr>
          <p:cNvPr id="5" name="Picture 4">
            <a:extLst>
              <a:ext uri="{FF2B5EF4-FFF2-40B4-BE49-F238E27FC236}">
                <a16:creationId xmlns:a16="http://schemas.microsoft.com/office/drawing/2014/main" id="{49FC9CD3-0D72-31A4-6944-9BA4B6B24A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5951" y="1086151"/>
            <a:ext cx="7353898" cy="4176729"/>
          </a:xfrm>
          <a:prstGeom prst="rect">
            <a:avLst/>
          </a:prstGeom>
        </p:spPr>
      </p:pic>
    </p:spTree>
    <p:extLst>
      <p:ext uri="{BB962C8B-B14F-4D97-AF65-F5344CB8AC3E}">
        <p14:creationId xmlns:p14="http://schemas.microsoft.com/office/powerpoint/2010/main" val="3144949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580" y="347038"/>
            <a:ext cx="10515600" cy="1325563"/>
          </a:xfrm>
        </p:spPr>
        <p:txBody>
          <a:bodyPr>
            <a:normAutofit/>
          </a:bodyPr>
          <a:lstStyle/>
          <a:p>
            <a:r>
              <a:rPr lang="hu-HU" sz="3200" b="1" dirty="0">
                <a:solidFill>
                  <a:schemeClr val="accent3">
                    <a:lumMod val="50000"/>
                  </a:schemeClr>
                </a:solidFill>
              </a:rPr>
              <a:t>8. Cost structure</a:t>
            </a:r>
          </a:p>
        </p:txBody>
      </p:sp>
      <p:sp>
        <p:nvSpPr>
          <p:cNvPr id="6" name="Content Placeholder 5"/>
          <p:cNvSpPr>
            <a:spLocks noGrp="1"/>
          </p:cNvSpPr>
          <p:nvPr>
            <p:ph idx="1"/>
          </p:nvPr>
        </p:nvSpPr>
        <p:spPr>
          <a:xfrm>
            <a:off x="304800" y="1198732"/>
            <a:ext cx="8883866" cy="3999575"/>
          </a:xfrm>
        </p:spPr>
        <p:txBody>
          <a:bodyPr>
            <a:normAutofit/>
          </a:bodyPr>
          <a:lstStyle/>
          <a:p>
            <a:pPr marL="76204" indent="0">
              <a:buNone/>
            </a:pPr>
            <a:r>
              <a:rPr lang="hu-HU" i="1" dirty="0"/>
              <a:t>The break-even point</a:t>
            </a:r>
          </a:p>
          <a:p>
            <a:pPr marL="76204" indent="0">
              <a:buNone/>
            </a:pPr>
            <a:endParaRPr lang="hu-HU" dirty="0"/>
          </a:p>
        </p:txBody>
      </p:sp>
      <p:sp>
        <p:nvSpPr>
          <p:cNvPr id="4" name="Google Shape;157;p5">
            <a:extLst>
              <a:ext uri="{FF2B5EF4-FFF2-40B4-BE49-F238E27FC236}">
                <a16:creationId xmlns:a16="http://schemas.microsoft.com/office/drawing/2014/main" id="{6E8992B0-4562-478B-81BD-8A55CCAF92D7}"/>
              </a:ext>
            </a:extLst>
          </p:cNvPr>
          <p:cNvSpPr/>
          <p:nvPr/>
        </p:nvSpPr>
        <p:spPr>
          <a:xfrm>
            <a:off x="9842728" y="1"/>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5" name="Google Shape;160;p5">
            <a:extLst>
              <a:ext uri="{FF2B5EF4-FFF2-40B4-BE49-F238E27FC236}">
                <a16:creationId xmlns:a16="http://schemas.microsoft.com/office/drawing/2014/main" id="{E38140A1-18F1-412F-B3D7-81B1BF446494}"/>
              </a:ext>
            </a:extLst>
          </p:cNvPr>
          <p:cNvSpPr/>
          <p:nvPr/>
        </p:nvSpPr>
        <p:spPr>
          <a:xfrm>
            <a:off x="9188666" y="12700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id="{2E72CF91-83BD-4F41-AABC-1F7E28F83104}"/>
              </a:ext>
            </a:extLst>
          </p:cNvPr>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sz="1200" dirty="0"/>
          </a:p>
        </p:txBody>
      </p:sp>
      <p:sp>
        <p:nvSpPr>
          <p:cNvPr id="3" name="Google Shape;94;p1">
            <a:extLst>
              <a:ext uri="{FF2B5EF4-FFF2-40B4-BE49-F238E27FC236}">
                <a16:creationId xmlns:a16="http://schemas.microsoft.com/office/drawing/2014/main" id="{0693B3CD-07B1-DEB5-3D61-C7B90344F832}"/>
              </a:ext>
            </a:extLst>
          </p:cNvPr>
          <p:cNvSpPr/>
          <p:nvPr/>
        </p:nvSpPr>
        <p:spPr>
          <a:xfrm>
            <a:off x="10032434" y="6290795"/>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pic>
        <p:nvPicPr>
          <p:cNvPr id="10" name="Picture 9">
            <a:extLst>
              <a:ext uri="{FF2B5EF4-FFF2-40B4-BE49-F238E27FC236}">
                <a16:creationId xmlns:a16="http://schemas.microsoft.com/office/drawing/2014/main" id="{70B4808B-2488-8AE5-0A73-1A3E5706E1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4636" y="1672601"/>
            <a:ext cx="8113794" cy="4565239"/>
          </a:xfrm>
          <a:prstGeom prst="rect">
            <a:avLst/>
          </a:prstGeom>
        </p:spPr>
      </p:pic>
    </p:spTree>
    <p:extLst>
      <p:ext uri="{BB962C8B-B14F-4D97-AF65-F5344CB8AC3E}">
        <p14:creationId xmlns:p14="http://schemas.microsoft.com/office/powerpoint/2010/main" val="18682713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248640" y="1870501"/>
            <a:ext cx="5847360" cy="935641"/>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Black"/>
                <a:ea typeface="Nunito Sans Black"/>
                <a:cs typeface="Nunito Sans Black"/>
                <a:sym typeface="Nunito Sans Black"/>
              </a:rPr>
              <a:t>9. Revenue: types and pricing      strategies</a:t>
            </a:r>
            <a:endParaRPr sz="3200" dirty="0"/>
          </a:p>
        </p:txBody>
      </p:sp>
      <p:sp>
        <p:nvSpPr>
          <p:cNvPr id="162" name="Google Shape;162;p5"/>
          <p:cNvSpPr txBox="1"/>
          <p:nvPr/>
        </p:nvSpPr>
        <p:spPr>
          <a:xfrm>
            <a:off x="254919" y="3381239"/>
            <a:ext cx="4638040" cy="526298"/>
          </a:xfrm>
          <a:prstGeom prst="rect">
            <a:avLst/>
          </a:prstGeom>
          <a:noFill/>
          <a:ln>
            <a:noFill/>
          </a:ln>
        </p:spPr>
        <p:txBody>
          <a:bodyPr spcFirstLastPara="1" wrap="square" lIns="0" tIns="0" rIns="0" bIns="0" anchor="t" anchorCtr="0">
            <a:spAutoFit/>
          </a:bodyPr>
          <a:lstStyle/>
          <a:p>
            <a:pPr>
              <a:lnSpc>
                <a:spcPct val="94972"/>
              </a:lnSpc>
            </a:pPr>
            <a:endParaRPr lang="hu-HU" sz="2400" b="1" dirty="0">
              <a:solidFill>
                <a:srgbClr val="487307"/>
              </a:solidFill>
              <a:latin typeface="Nunito Sans"/>
              <a:sym typeface="Nunito Sans"/>
            </a:endParaRPr>
          </a:p>
          <a:p>
            <a:pPr>
              <a:lnSpc>
                <a:spcPct val="94972"/>
              </a:lnSpc>
            </a:pPr>
            <a:endParaRPr sz="1200" dirty="0"/>
          </a:p>
        </p:txBody>
      </p:sp>
      <p:graphicFrame>
        <p:nvGraphicFramePr>
          <p:cNvPr id="4" name="Diagram 3">
            <a:extLst>
              <a:ext uri="{FF2B5EF4-FFF2-40B4-BE49-F238E27FC236}">
                <a16:creationId xmlns:a16="http://schemas.microsoft.com/office/drawing/2014/main" id="{8136C335-4445-4070-A4B7-B5DBAB6A8035}"/>
              </a:ext>
            </a:extLst>
          </p:cNvPr>
          <p:cNvGraphicFramePr/>
          <p:nvPr/>
        </p:nvGraphicFramePr>
        <p:xfrm>
          <a:off x="5862320" y="465667"/>
          <a:ext cx="6329680" cy="30700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Felhő 4">
            <a:extLst>
              <a:ext uri="{FF2B5EF4-FFF2-40B4-BE49-F238E27FC236}">
                <a16:creationId xmlns:a16="http://schemas.microsoft.com/office/drawing/2014/main" id="{A5BB9D4B-BEA3-4799-AEC0-37DD6A8A80B8}"/>
              </a:ext>
            </a:extLst>
          </p:cNvPr>
          <p:cNvSpPr/>
          <p:nvPr/>
        </p:nvSpPr>
        <p:spPr>
          <a:xfrm>
            <a:off x="7995920" y="4521200"/>
            <a:ext cx="3068320" cy="16256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67" dirty="0"/>
              <a:t>Recurring or transactional revenue?</a:t>
            </a:r>
          </a:p>
        </p:txBody>
      </p:sp>
      <p:graphicFrame>
        <p:nvGraphicFramePr>
          <p:cNvPr id="11" name="Content Placeholder 2">
            <a:extLst>
              <a:ext uri="{FF2B5EF4-FFF2-40B4-BE49-F238E27FC236}">
                <a16:creationId xmlns:a16="http://schemas.microsoft.com/office/drawing/2014/main" id="{D6702B35-BE26-481C-9C62-605DB46B24E2}"/>
              </a:ext>
            </a:extLst>
          </p:cNvPr>
          <p:cNvGraphicFramePr>
            <a:graphicFrameLocks/>
          </p:cNvGraphicFramePr>
          <p:nvPr>
            <p:extLst>
              <p:ext uri="{D42A27DB-BD31-4B8C-83A1-F6EECF244321}">
                <p14:modId xmlns:p14="http://schemas.microsoft.com/office/powerpoint/2010/main" val="957274623"/>
              </p:ext>
            </p:extLst>
          </p:nvPr>
        </p:nvGraphicFramePr>
        <p:xfrm>
          <a:off x="1063882" y="2999172"/>
          <a:ext cx="5688294" cy="3351322"/>
        </p:xfrm>
        <a:graphic>
          <a:graphicData uri="http://schemas.openxmlformats.org/drawingml/2006/table">
            <a:tbl>
              <a:tblPr firstRow="1" bandRow="1">
                <a:tableStyleId>{93296810-A885-4BE3-A3E7-6D5BEEA58F35}</a:tableStyleId>
              </a:tblPr>
              <a:tblGrid>
                <a:gridCol w="2844147">
                  <a:extLst>
                    <a:ext uri="{9D8B030D-6E8A-4147-A177-3AD203B41FA5}">
                      <a16:colId xmlns:a16="http://schemas.microsoft.com/office/drawing/2014/main" val="20000"/>
                    </a:ext>
                  </a:extLst>
                </a:gridCol>
                <a:gridCol w="2844147">
                  <a:extLst>
                    <a:ext uri="{9D8B030D-6E8A-4147-A177-3AD203B41FA5}">
                      <a16:colId xmlns:a16="http://schemas.microsoft.com/office/drawing/2014/main" val="20001"/>
                    </a:ext>
                  </a:extLst>
                </a:gridCol>
              </a:tblGrid>
              <a:tr h="306281">
                <a:tc gridSpan="2">
                  <a:txBody>
                    <a:bodyPr/>
                    <a:lstStyle/>
                    <a:p>
                      <a:pPr algn="ctr"/>
                      <a:r>
                        <a:rPr lang="hu-HU" sz="1500" dirty="0"/>
                        <a:t>Pricing strategies</a:t>
                      </a:r>
                    </a:p>
                  </a:txBody>
                  <a:tcPr marL="58111" marR="58111" marT="30480" marB="30480" anchor="ctr"/>
                </a:tc>
                <a:tc hMerge="1">
                  <a:txBody>
                    <a:bodyPr/>
                    <a:lstStyle/>
                    <a:p>
                      <a:endParaRPr lang="hu-HU" dirty="0"/>
                    </a:p>
                  </a:txBody>
                  <a:tcPr/>
                </a:tc>
                <a:extLst>
                  <a:ext uri="{0D108BD9-81ED-4DB2-BD59-A6C34878D82A}">
                    <a16:rowId xmlns:a16="http://schemas.microsoft.com/office/drawing/2014/main" val="10000"/>
                  </a:ext>
                </a:extLst>
              </a:tr>
              <a:tr h="604171">
                <a:tc>
                  <a:txBody>
                    <a:bodyPr/>
                    <a:lstStyle/>
                    <a:p>
                      <a:pPr algn="ctr"/>
                      <a:r>
                        <a:rPr lang="hu-HU" sz="1100" b="1" dirty="0"/>
                        <a:t>Fixed pricing</a:t>
                      </a:r>
                    </a:p>
                    <a:p>
                      <a:pPr algn="ctr"/>
                      <a:r>
                        <a:rPr lang="hu-HU" sz="1100" b="1" dirty="0"/>
                        <a:t>Variable but pre-determined </a:t>
                      </a:r>
                      <a:r>
                        <a:rPr lang="hu-HU" sz="1100" b="1" baseline="0" dirty="0"/>
                        <a:t>pricing</a:t>
                      </a:r>
                      <a:endParaRPr lang="hu-HU" sz="1100" b="1" dirty="0"/>
                    </a:p>
                  </a:txBody>
                  <a:tcPr marL="58111" marR="58111" marT="30480" marB="30480" anchor="ctr"/>
                </a:tc>
                <a:tc>
                  <a:txBody>
                    <a:bodyPr/>
                    <a:lstStyle/>
                    <a:p>
                      <a:pPr algn="ctr"/>
                      <a:r>
                        <a:rPr lang="hu-HU" sz="1100" b="1" dirty="0"/>
                        <a:t>Dynamic pricing</a:t>
                      </a:r>
                    </a:p>
                    <a:p>
                      <a:pPr algn="ctr"/>
                      <a:r>
                        <a:rPr lang="hu-HU" sz="1100" b="1" dirty="0"/>
                        <a:t>Price </a:t>
                      </a:r>
                      <a:r>
                        <a:rPr lang="hu-HU" sz="1100" b="1" baseline="0" dirty="0"/>
                        <a:t>depends on market factors, changes continuously</a:t>
                      </a:r>
                      <a:endParaRPr lang="hu-HU" sz="1100" b="1" dirty="0"/>
                    </a:p>
                  </a:txBody>
                  <a:tcPr marL="58111" marR="58111" marT="30480" marB="30480" anchor="ctr"/>
                </a:tc>
                <a:extLst>
                  <a:ext uri="{0D108BD9-81ED-4DB2-BD59-A6C34878D82A}">
                    <a16:rowId xmlns:a16="http://schemas.microsoft.com/office/drawing/2014/main" val="10001"/>
                  </a:ext>
                </a:extLst>
              </a:tr>
              <a:tr h="427955">
                <a:tc>
                  <a:txBody>
                    <a:bodyPr/>
                    <a:lstStyle/>
                    <a:p>
                      <a:pPr algn="ctr"/>
                      <a:r>
                        <a:rPr lang="hu-HU" sz="1200" dirty="0"/>
                        <a:t>List price: fixed price for products and services (value propositions)</a:t>
                      </a:r>
                    </a:p>
                  </a:txBody>
                  <a:tcPr marL="58111" marR="58111" marT="30480" marB="30480"/>
                </a:tc>
                <a:tc>
                  <a:txBody>
                    <a:bodyPr/>
                    <a:lstStyle/>
                    <a:p>
                      <a:pPr algn="ctr"/>
                      <a:r>
                        <a:rPr lang="hu-HU" sz="1200" dirty="0"/>
                        <a:t>Negotiated price: agreed upon by two or more parties</a:t>
                      </a:r>
                    </a:p>
                  </a:txBody>
                  <a:tcPr marL="58111" marR="58111" marT="30480" marB="30480"/>
                </a:tc>
                <a:extLst>
                  <a:ext uri="{0D108BD9-81ED-4DB2-BD59-A6C34878D82A}">
                    <a16:rowId xmlns:a16="http://schemas.microsoft.com/office/drawing/2014/main" val="10002"/>
                  </a:ext>
                </a:extLst>
              </a:tr>
              <a:tr h="975360">
                <a:tc>
                  <a:txBody>
                    <a:bodyPr/>
                    <a:lstStyle/>
                    <a:p>
                      <a:pPr algn="ctr"/>
                      <a:r>
                        <a:rPr lang="hu-HU" sz="1200" dirty="0"/>
                        <a:t>Product-dependent price: The price depends on the quantity/quality of the value proposition’s features</a:t>
                      </a:r>
                    </a:p>
                  </a:txBody>
                  <a:tcPr marL="58111" marR="58111" marT="30480" marB="30480"/>
                </a:tc>
                <a:tc>
                  <a:txBody>
                    <a:bodyPr/>
                    <a:lstStyle/>
                    <a:p>
                      <a:pPr algn="ctr"/>
                      <a:r>
                        <a:rPr lang="hu-HU" sz="1200" dirty="0"/>
                        <a:t>Yield management: </a:t>
                      </a:r>
                      <a:r>
                        <a:rPr lang="hu-HU" sz="1200" baseline="0" dirty="0"/>
                        <a:t>a price determined </a:t>
                      </a:r>
                      <a:r>
                        <a:rPr lang="hu-HU" sz="1200" dirty="0"/>
                        <a:t>by inventory and booking time</a:t>
                      </a:r>
                      <a:r>
                        <a:rPr lang="hu-HU" sz="1200" baseline="0" dirty="0"/>
                        <a:t>, commonly seen for products with a short validity period (airline tickets, hotel rooms, concert tickets)</a:t>
                      </a:r>
                      <a:endParaRPr lang="hu-HU" sz="1200" dirty="0"/>
                    </a:p>
                  </a:txBody>
                  <a:tcPr marL="58111" marR="58111" marT="30480" marB="30480"/>
                </a:tc>
                <a:extLst>
                  <a:ext uri="{0D108BD9-81ED-4DB2-BD59-A6C34878D82A}">
                    <a16:rowId xmlns:a16="http://schemas.microsoft.com/office/drawing/2014/main" val="10003"/>
                  </a:ext>
                </a:extLst>
              </a:tr>
              <a:tr h="427955">
                <a:tc>
                  <a:txBody>
                    <a:bodyPr/>
                    <a:lstStyle/>
                    <a:p>
                      <a:pPr algn="ctr"/>
                      <a:r>
                        <a:rPr lang="hu-HU" sz="1200" dirty="0"/>
                        <a:t>Customer group-dependent pricing: The price depends </a:t>
                      </a:r>
                      <a:r>
                        <a:rPr lang="hu-HU" sz="1200" baseline="0" dirty="0"/>
                        <a:t>on</a:t>
                      </a:r>
                      <a:r>
                        <a:rPr lang="hu-HU" sz="1200" dirty="0"/>
                        <a:t> the type and </a:t>
                      </a:r>
                      <a:r>
                        <a:rPr lang="hu-HU" sz="1200" baseline="0" dirty="0"/>
                        <a:t>characteristics of </a:t>
                      </a:r>
                      <a:r>
                        <a:rPr lang="hu-HU" sz="1200" dirty="0"/>
                        <a:t>the customer group</a:t>
                      </a:r>
                    </a:p>
                  </a:txBody>
                  <a:tcPr marL="58111" marR="58111" marT="30480" marB="30480"/>
                </a:tc>
                <a:tc>
                  <a:txBody>
                    <a:bodyPr/>
                    <a:lstStyle/>
                    <a:p>
                      <a:pPr algn="ctr"/>
                      <a:r>
                        <a:rPr lang="hu-HU" sz="1200" dirty="0"/>
                        <a:t>Real-time market: prices dynamically determined by supply and demand</a:t>
                      </a:r>
                    </a:p>
                  </a:txBody>
                  <a:tcPr marL="58111" marR="58111" marT="30480" marB="30480"/>
                </a:tc>
                <a:extLst>
                  <a:ext uri="{0D108BD9-81ED-4DB2-BD59-A6C34878D82A}">
                    <a16:rowId xmlns:a16="http://schemas.microsoft.com/office/drawing/2014/main" val="10004"/>
                  </a:ext>
                </a:extLst>
              </a:tr>
              <a:tr h="427955">
                <a:tc>
                  <a:txBody>
                    <a:bodyPr/>
                    <a:lstStyle/>
                    <a:p>
                      <a:pPr algn="ctr"/>
                      <a:r>
                        <a:rPr lang="hu-HU" sz="1200" dirty="0"/>
                        <a:t>Quantity-dependent price: The price depends on the quantity purchased</a:t>
                      </a:r>
                    </a:p>
                  </a:txBody>
                  <a:tcPr marL="58111" marR="58111" marT="30480" marB="30480"/>
                </a:tc>
                <a:tc>
                  <a:txBody>
                    <a:bodyPr/>
                    <a:lstStyle/>
                    <a:p>
                      <a:pPr algn="ctr"/>
                      <a:r>
                        <a:rPr lang="hu-HU" sz="1200" dirty="0"/>
                        <a:t>Auction: </a:t>
                      </a:r>
                      <a:r>
                        <a:rPr lang="hu-HU" sz="1200" baseline="0" dirty="0"/>
                        <a:t>the price is determined by </a:t>
                      </a:r>
                      <a:r>
                        <a:rPr lang="hu-HU" sz="1200" dirty="0"/>
                        <a:t>the winning bid generated by bidders</a:t>
                      </a:r>
                      <a:r>
                        <a:rPr lang="hu-HU" sz="1200" baseline="0" dirty="0"/>
                        <a:t>.</a:t>
                      </a:r>
                      <a:endParaRPr lang="hu-HU" sz="1200" dirty="0"/>
                    </a:p>
                  </a:txBody>
                  <a:tcPr marL="58111" marR="58111" marT="30480" marB="30480"/>
                </a:tc>
                <a:extLst>
                  <a:ext uri="{0D108BD9-81ED-4DB2-BD59-A6C34878D82A}">
                    <a16:rowId xmlns:a16="http://schemas.microsoft.com/office/drawing/2014/main" val="10005"/>
                  </a:ext>
                </a:extLst>
              </a:tr>
            </a:tbl>
          </a:graphicData>
        </a:graphic>
      </p:graphicFrame>
      <p:sp>
        <p:nvSpPr>
          <p:cNvPr id="2" name="Google Shape;94;p1">
            <a:extLst>
              <a:ext uri="{FF2B5EF4-FFF2-40B4-BE49-F238E27FC236}">
                <a16:creationId xmlns:a16="http://schemas.microsoft.com/office/drawing/2014/main" id="{A9F12400-7C76-3DA9-C389-98A202C45C5B}"/>
              </a:ext>
            </a:extLst>
          </p:cNvPr>
          <p:cNvSpPr/>
          <p:nvPr/>
        </p:nvSpPr>
        <p:spPr>
          <a:xfrm>
            <a:off x="3908029" y="327188"/>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9">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27135019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86360" y="216946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410049" y="280879"/>
            <a:ext cx="5640020"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9. Revenue</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2" name="Szövegdoboz 1">
            <a:extLst>
              <a:ext uri="{FF2B5EF4-FFF2-40B4-BE49-F238E27FC236}">
                <a16:creationId xmlns:a16="http://schemas.microsoft.com/office/drawing/2014/main" id="{7FDBF711-8A84-4AC0-B713-5B533AEA527D}"/>
              </a:ext>
            </a:extLst>
          </p:cNvPr>
          <p:cNvSpPr txBox="1"/>
          <p:nvPr/>
        </p:nvSpPr>
        <p:spPr>
          <a:xfrm>
            <a:off x="586739" y="1107767"/>
            <a:ext cx="11018520" cy="2862900"/>
          </a:xfrm>
          <a:prstGeom prst="rect">
            <a:avLst/>
          </a:prstGeom>
          <a:noFill/>
        </p:spPr>
        <p:txBody>
          <a:bodyPr wrap="square" rtlCol="0">
            <a:spAutoFit/>
          </a:bodyPr>
          <a:lstStyle/>
          <a:p>
            <a:r>
              <a:rPr lang="hu-HU" sz="1867" b="1" dirty="0"/>
              <a:t>A realistic, well-founded, accurate and well-documented revenue plan is attractive and vital...</a:t>
            </a:r>
          </a:p>
          <a:p>
            <a:endParaRPr lang="hu-HU" sz="1867" dirty="0"/>
          </a:p>
          <a:p>
            <a:pPr lvl="1"/>
            <a:r>
              <a:rPr lang="hu-HU" sz="1867" b="1" dirty="0"/>
              <a:t>It is necessary because without it...</a:t>
            </a:r>
          </a:p>
          <a:p>
            <a:pPr lvl="2"/>
            <a:r>
              <a:rPr lang="hu-HU" sz="1867" dirty="0"/>
              <a:t>... we get a false picture of the business’s sustainability,</a:t>
            </a:r>
          </a:p>
          <a:p>
            <a:pPr lvl="2"/>
            <a:r>
              <a:rPr lang="hu-HU" sz="1867" dirty="0"/>
              <a:t>... we cannot convince investors or lenders,</a:t>
            </a:r>
          </a:p>
          <a:p>
            <a:pPr lvl="2"/>
            <a:r>
              <a:rPr lang="hu-HU" sz="1867" dirty="0"/>
              <a:t>... we cannot optimally plan our business model, our work or our financing,</a:t>
            </a:r>
          </a:p>
          <a:p>
            <a:pPr lvl="2"/>
            <a:r>
              <a:rPr lang="hu-HU" sz="1867" dirty="0"/>
              <a:t>... we cannot benchmark, measure or take action,</a:t>
            </a:r>
          </a:p>
          <a:p>
            <a:pPr lvl="2"/>
            <a:r>
              <a:rPr lang="hu-HU" sz="1867" dirty="0"/>
              <a:t>... we cannot motivate the team based on performance.</a:t>
            </a:r>
          </a:p>
          <a:p>
            <a:pPr lvl="1" algn="ctr"/>
            <a:r>
              <a:rPr lang="hu-HU" sz="1867" b="1" dirty="0"/>
              <a:t>Yet, so many revenue plans are unrealistic, unfounded, inaccurate or not convincingly documented!  </a:t>
            </a:r>
          </a:p>
          <a:p>
            <a:endParaRPr lang="hu-HU" sz="1200" dirty="0"/>
          </a:p>
        </p:txBody>
      </p:sp>
      <p:pic>
        <p:nvPicPr>
          <p:cNvPr id="5" name="Picture 4">
            <a:extLst>
              <a:ext uri="{FF2B5EF4-FFF2-40B4-BE49-F238E27FC236}">
                <a16:creationId xmlns:a16="http://schemas.microsoft.com/office/drawing/2014/main" id="{442D9DFB-69CE-F3F2-4196-86E7EC2480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3868392"/>
            <a:ext cx="5183349" cy="2913543"/>
          </a:xfrm>
          <a:prstGeom prst="rect">
            <a:avLst/>
          </a:prstGeom>
        </p:spPr>
      </p:pic>
      <p:sp>
        <p:nvSpPr>
          <p:cNvPr id="6" name="Google Shape;94;p1">
            <a:extLst>
              <a:ext uri="{FF2B5EF4-FFF2-40B4-BE49-F238E27FC236}">
                <a16:creationId xmlns:a16="http://schemas.microsoft.com/office/drawing/2014/main" id="{F009CEA3-1A94-A380-8389-92721D8B92E3}"/>
              </a:ext>
            </a:extLst>
          </p:cNvPr>
          <p:cNvSpPr/>
          <p:nvPr/>
        </p:nvSpPr>
        <p:spPr>
          <a:xfrm>
            <a:off x="10009240" y="305491"/>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36243913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3200" b="1" dirty="0">
                <a:solidFill>
                  <a:schemeClr val="accent3">
                    <a:lumMod val="50000"/>
                  </a:schemeClr>
                </a:solidFill>
              </a:rPr>
              <a:t>9. Revenue: the importance of pricing</a:t>
            </a:r>
          </a:p>
        </p:txBody>
      </p:sp>
      <p:sp>
        <p:nvSpPr>
          <p:cNvPr id="4" name="Google Shape;157;p5">
            <a:extLst>
              <a:ext uri="{FF2B5EF4-FFF2-40B4-BE49-F238E27FC236}">
                <a16:creationId xmlns:a16="http://schemas.microsoft.com/office/drawing/2014/main" id="{6E8992B0-4562-478B-81BD-8A55CCAF92D7}"/>
              </a:ext>
            </a:extLst>
          </p:cNvPr>
          <p:cNvSpPr/>
          <p:nvPr/>
        </p:nvSpPr>
        <p:spPr>
          <a:xfrm>
            <a:off x="9842728" y="1"/>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5" name="Google Shape;160;p5">
            <a:extLst>
              <a:ext uri="{FF2B5EF4-FFF2-40B4-BE49-F238E27FC236}">
                <a16:creationId xmlns:a16="http://schemas.microsoft.com/office/drawing/2014/main" id="{E38140A1-18F1-412F-B3D7-81B1BF446494}"/>
              </a:ext>
            </a:extLst>
          </p:cNvPr>
          <p:cNvSpPr/>
          <p:nvPr/>
        </p:nvSpPr>
        <p:spPr>
          <a:xfrm>
            <a:off x="9188666" y="12700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9" name="Google Shape;118;p3">
            <a:extLst>
              <a:ext uri="{FF2B5EF4-FFF2-40B4-BE49-F238E27FC236}">
                <a16:creationId xmlns:a16="http://schemas.microsoft.com/office/drawing/2014/main" id="{2E72CF91-83BD-4F41-AABC-1F7E28F83104}"/>
              </a:ext>
            </a:extLst>
          </p:cNvPr>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4">
              <a:alphaModFix/>
            </a:blip>
            <a:stretch>
              <a:fillRect t="-91868" b="-360191"/>
            </a:stretch>
          </a:blipFill>
          <a:ln>
            <a:noFill/>
          </a:ln>
        </p:spPr>
        <p:txBody>
          <a:bodyPr/>
          <a:lstStyle/>
          <a:p>
            <a:endParaRPr lang="hu-HU" sz="1200" dirty="0"/>
          </a:p>
        </p:txBody>
      </p:sp>
      <p:sp>
        <p:nvSpPr>
          <p:cNvPr id="6" name="Google Shape;94;p1">
            <a:extLst>
              <a:ext uri="{FF2B5EF4-FFF2-40B4-BE49-F238E27FC236}">
                <a16:creationId xmlns:a16="http://schemas.microsoft.com/office/drawing/2014/main" id="{AB4A4FCA-7850-F8BD-C8A5-39D82DC48761}"/>
              </a:ext>
            </a:extLst>
          </p:cNvPr>
          <p:cNvSpPr/>
          <p:nvPr/>
        </p:nvSpPr>
        <p:spPr>
          <a:xfrm>
            <a:off x="9909096" y="5760045"/>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pic>
        <p:nvPicPr>
          <p:cNvPr id="10" name="Picture 9">
            <a:extLst>
              <a:ext uri="{FF2B5EF4-FFF2-40B4-BE49-F238E27FC236}">
                <a16:creationId xmlns:a16="http://schemas.microsoft.com/office/drawing/2014/main" id="{2BB88CF9-3CE9-758C-71B9-57D6984BDD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3589" y="1550097"/>
            <a:ext cx="9359426" cy="3920314"/>
          </a:xfrm>
          <a:prstGeom prst="rect">
            <a:avLst/>
          </a:prstGeom>
        </p:spPr>
      </p:pic>
    </p:spTree>
    <p:extLst>
      <p:ext uri="{BB962C8B-B14F-4D97-AF65-F5344CB8AC3E}">
        <p14:creationId xmlns:p14="http://schemas.microsoft.com/office/powerpoint/2010/main" val="26866742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7" name="Google Shape;157;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sp>
        <p:nvSpPr>
          <p:cNvPr id="160" name="Google Shape;160;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61" name="Google Shape;161;p5"/>
          <p:cNvSpPr txBox="1"/>
          <p:nvPr/>
        </p:nvSpPr>
        <p:spPr>
          <a:xfrm>
            <a:off x="1462982" y="1599953"/>
            <a:ext cx="8986223" cy="467820"/>
          </a:xfrm>
          <a:prstGeom prst="rect">
            <a:avLst/>
          </a:prstGeom>
          <a:noFill/>
          <a:ln>
            <a:noFill/>
          </a:ln>
        </p:spPr>
        <p:txBody>
          <a:bodyPr spcFirstLastPara="1" wrap="square" lIns="0" tIns="0" rIns="0" bIns="0" anchor="t" anchorCtr="0">
            <a:spAutoFit/>
          </a:bodyPr>
          <a:lstStyle/>
          <a:p>
            <a:pPr>
              <a:lnSpc>
                <a:spcPct val="95000"/>
              </a:lnSpc>
            </a:pPr>
            <a:r>
              <a:rPr lang="hu-HU" sz="3200" b="1" dirty="0">
                <a:solidFill>
                  <a:srgbClr val="141414"/>
                </a:solidFill>
                <a:latin typeface="Nunito Sans Black"/>
                <a:ea typeface="Nunito Sans Black"/>
                <a:cs typeface="Nunito Sans Black"/>
                <a:sym typeface="Nunito Sans Black"/>
              </a:rPr>
              <a:t>9. Revenue: pricing strategies</a:t>
            </a:r>
            <a:endParaRPr sz="3200" dirty="0"/>
          </a:p>
        </p:txBody>
      </p:sp>
      <p:sp>
        <p:nvSpPr>
          <p:cNvPr id="162" name="Google Shape;162;p5"/>
          <p:cNvSpPr txBox="1"/>
          <p:nvPr/>
        </p:nvSpPr>
        <p:spPr>
          <a:xfrm>
            <a:off x="254919" y="3381239"/>
            <a:ext cx="4638040" cy="526298"/>
          </a:xfrm>
          <a:prstGeom prst="rect">
            <a:avLst/>
          </a:prstGeom>
          <a:noFill/>
          <a:ln>
            <a:noFill/>
          </a:ln>
        </p:spPr>
        <p:txBody>
          <a:bodyPr spcFirstLastPara="1" wrap="square" lIns="0" tIns="0" rIns="0" bIns="0" anchor="t" anchorCtr="0">
            <a:spAutoFit/>
          </a:bodyPr>
          <a:lstStyle/>
          <a:p>
            <a:pPr>
              <a:lnSpc>
                <a:spcPct val="94972"/>
              </a:lnSpc>
            </a:pPr>
            <a:endParaRPr lang="hu-HU" sz="2400" b="1" dirty="0">
              <a:solidFill>
                <a:srgbClr val="487307"/>
              </a:solidFill>
              <a:latin typeface="Nunito Sans"/>
              <a:sym typeface="Nunito Sans"/>
            </a:endParaRPr>
          </a:p>
          <a:p>
            <a:pPr>
              <a:lnSpc>
                <a:spcPct val="94972"/>
              </a:lnSpc>
            </a:pPr>
            <a:endParaRPr sz="1200" dirty="0"/>
          </a:p>
        </p:txBody>
      </p:sp>
      <p:sp>
        <p:nvSpPr>
          <p:cNvPr id="2" name="Google Shape;94;p1">
            <a:extLst>
              <a:ext uri="{FF2B5EF4-FFF2-40B4-BE49-F238E27FC236}">
                <a16:creationId xmlns:a16="http://schemas.microsoft.com/office/drawing/2014/main" id="{A72FB98B-60C4-0445-44BF-EE81C29F1C5B}"/>
              </a:ext>
            </a:extLst>
          </p:cNvPr>
          <p:cNvSpPr/>
          <p:nvPr/>
        </p:nvSpPr>
        <p:spPr>
          <a:xfrm>
            <a:off x="3392130" y="286487"/>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4">
              <a:alphaModFix/>
              <a:extLst>
                <a:ext uri="{28A0092B-C50C-407E-A947-70E740481C1C}">
                  <a14:useLocalDpi xmlns:a14="http://schemas.microsoft.com/office/drawing/2010/main" val="0"/>
                </a:ext>
              </a:extLst>
            </a:blip>
            <a:stretch>
              <a:fillRect/>
            </a:stretch>
          </a:blipFill>
          <a:ln>
            <a:noFill/>
          </a:ln>
        </p:spPr>
      </p:sp>
      <p:pic>
        <p:nvPicPr>
          <p:cNvPr id="4" name="Picture 3">
            <a:extLst>
              <a:ext uri="{FF2B5EF4-FFF2-40B4-BE49-F238E27FC236}">
                <a16:creationId xmlns:a16="http://schemas.microsoft.com/office/drawing/2014/main" id="{BB01F8F0-58A6-2E94-FAF9-5E128F679B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0435" y="2143466"/>
            <a:ext cx="7932493" cy="4690014"/>
          </a:xfrm>
          <a:prstGeom prst="rect">
            <a:avLst/>
          </a:prstGeom>
        </p:spPr>
      </p:pic>
    </p:spTree>
    <p:extLst>
      <p:ext uri="{BB962C8B-B14F-4D97-AF65-F5344CB8AC3E}">
        <p14:creationId xmlns:p14="http://schemas.microsoft.com/office/powerpoint/2010/main" val="2663955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505136" y="230019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1" name="Google Shape;141;p4"/>
          <p:cNvSpPr/>
          <p:nvPr/>
        </p:nvSpPr>
        <p:spPr>
          <a:xfrm>
            <a:off x="505135" y="257209"/>
            <a:ext cx="3122656" cy="3667878"/>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4517090" y="1069103"/>
            <a:ext cx="6606641" cy="779829"/>
          </a:xfrm>
          <a:prstGeom prst="rect">
            <a:avLst/>
          </a:prstGeom>
          <a:noFill/>
          <a:ln>
            <a:noFill/>
          </a:ln>
        </p:spPr>
        <p:txBody>
          <a:bodyPr spcFirstLastPara="1" wrap="square" lIns="0" tIns="0" rIns="0" bIns="0" anchor="t" anchorCtr="0">
            <a:spAutoFit/>
          </a:bodyPr>
          <a:lstStyle/>
          <a:p>
            <a:pPr>
              <a:lnSpc>
                <a:spcPct val="95000"/>
              </a:lnSpc>
            </a:pPr>
            <a:r>
              <a:rPr lang="hu-HU" sz="5334" b="1" dirty="0">
                <a:solidFill>
                  <a:srgbClr val="141414"/>
                </a:solidFill>
                <a:latin typeface="Nunito Sans"/>
                <a:ea typeface="Nunito Sans"/>
                <a:cs typeface="Nunito Sans"/>
                <a:sym typeface="Nunito Sans"/>
              </a:rPr>
              <a:t>The silly (?) cow</a:t>
            </a:r>
            <a:endParaRPr sz="1200" dirty="0"/>
          </a:p>
        </p:txBody>
      </p:sp>
      <p:sp>
        <p:nvSpPr>
          <p:cNvPr id="143" name="Google Shape;143;p4"/>
          <p:cNvSpPr txBox="1"/>
          <p:nvPr/>
        </p:nvSpPr>
        <p:spPr>
          <a:xfrm>
            <a:off x="4517090" y="1858231"/>
            <a:ext cx="4235721" cy="350865"/>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ea typeface="Nunito Sans"/>
                <a:cs typeface="Nunito Sans"/>
                <a:sym typeface="Nunito Sans"/>
              </a:rPr>
              <a:t>Developing an innovative idea</a:t>
            </a:r>
            <a:endParaRPr sz="1200" dirty="0"/>
          </a:p>
        </p:txBody>
      </p:sp>
      <p:sp>
        <p:nvSpPr>
          <p:cNvPr id="144" name="Google Shape;144;p4"/>
          <p:cNvSpPr txBox="1"/>
          <p:nvPr/>
        </p:nvSpPr>
        <p:spPr>
          <a:xfrm>
            <a:off x="6319520" y="2728790"/>
            <a:ext cx="5714219" cy="2327817"/>
          </a:xfrm>
          <a:prstGeom prst="rect">
            <a:avLst/>
          </a:prstGeom>
          <a:noFill/>
          <a:ln>
            <a:noFill/>
          </a:ln>
        </p:spPr>
        <p:txBody>
          <a:bodyPr spcFirstLastPara="1" wrap="square" lIns="0" tIns="0" rIns="0" bIns="0" anchor="t" anchorCtr="0">
            <a:spAutoFit/>
          </a:bodyPr>
          <a:lstStyle/>
          <a:p>
            <a:pPr>
              <a:spcAft>
                <a:spcPts val="400"/>
              </a:spcAft>
            </a:pPr>
            <a:r>
              <a:rPr lang="hu-HU" sz="1867" dirty="0"/>
              <a:t>We are familiar with some of the cows’ characteristics…     but others have remained hidden from us until now</a:t>
            </a:r>
            <a:r>
              <a:rPr lang="hu-HU" sz="1867" dirty="0">
                <a:sym typeface="Wingdings" panose="05000000000000000000" pitchFamily="2" charset="2"/>
              </a:rPr>
              <a:t> </a:t>
            </a:r>
          </a:p>
          <a:p>
            <a:pPr>
              <a:spcAft>
                <a:spcPts val="400"/>
              </a:spcAft>
            </a:pPr>
            <a:endParaRPr lang="hu-HU" sz="1867" dirty="0">
              <a:sym typeface="Wingdings" panose="05000000000000000000" pitchFamily="2" charset="2"/>
            </a:endParaRPr>
          </a:p>
          <a:p>
            <a:pPr>
              <a:spcAft>
                <a:spcPts val="400"/>
              </a:spcAft>
            </a:pPr>
            <a:endParaRPr lang="hu-HU" sz="1867" dirty="0">
              <a:sym typeface="Wingdings" panose="05000000000000000000" pitchFamily="2" charset="2"/>
            </a:endParaRPr>
          </a:p>
          <a:p>
            <a:pPr lvl="4">
              <a:spcAft>
                <a:spcPts val="400"/>
              </a:spcAft>
            </a:pPr>
            <a:r>
              <a:rPr lang="hu-HU" sz="1867" dirty="0">
                <a:sym typeface="Wingdings" panose="05000000000000000000" pitchFamily="2" charset="2"/>
              </a:rPr>
              <a:t>Let’s see what innovative business opportunities these animals might hold! </a:t>
            </a:r>
            <a:endParaRPr lang="hu-HU" sz="1867" dirty="0"/>
          </a:p>
          <a:p>
            <a:pPr>
              <a:lnSpc>
                <a:spcPct val="151010"/>
              </a:lnSpc>
            </a:pPr>
            <a:endParaRPr sz="1716" dirty="0">
              <a:solidFill>
                <a:srgbClr val="141414"/>
              </a:solidFill>
              <a:latin typeface="Arial"/>
              <a:ea typeface="Arial"/>
              <a:cs typeface="Arial"/>
              <a:sym typeface="Arial"/>
            </a:endParaRPr>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sp>
        <p:nvSpPr>
          <p:cNvPr id="147" name="Google Shape;147;p4"/>
          <p:cNvSpPr/>
          <p:nvPr/>
        </p:nvSpPr>
        <p:spPr>
          <a:xfrm>
            <a:off x="5518141" y="5685845"/>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60950" tIns="60950" rIns="60950" bIns="60950" anchor="ctr" anchorCtr="0">
            <a:noAutofit/>
          </a:bodyPr>
          <a:lstStyle/>
          <a:p>
            <a:endParaRPr sz="1200"/>
          </a:p>
        </p:txBody>
      </p: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pic>
        <p:nvPicPr>
          <p:cNvPr id="13" name="Picture 3">
            <a:extLst>
              <a:ext uri="{FF2B5EF4-FFF2-40B4-BE49-F238E27FC236}">
                <a16:creationId xmlns:a16="http://schemas.microsoft.com/office/drawing/2014/main" id="{7F05EE72-4006-49B7-8908-0E957B61B1E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9981"/>
          <a:stretch/>
        </p:blipFill>
        <p:spPr bwMode="auto">
          <a:xfrm>
            <a:off x="469044" y="1191202"/>
            <a:ext cx="3194839" cy="2035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Kép 1">
            <a:extLst>
              <a:ext uri="{FF2B5EF4-FFF2-40B4-BE49-F238E27FC236}">
                <a16:creationId xmlns:a16="http://schemas.microsoft.com/office/drawing/2014/main" id="{93DA5322-EA85-4924-9664-C3CBE1364211}"/>
              </a:ext>
            </a:extLst>
          </p:cNvPr>
          <p:cNvPicPr>
            <a:picLocks noChangeAspect="1"/>
          </p:cNvPicPr>
          <p:nvPr/>
        </p:nvPicPr>
        <p:blipFill>
          <a:blip r:embed="rId5"/>
          <a:stretch>
            <a:fillRect/>
          </a:stretch>
        </p:blipFill>
        <p:spPr>
          <a:xfrm>
            <a:off x="1698208" y="4376481"/>
            <a:ext cx="2737232" cy="2127547"/>
          </a:xfrm>
          <a:prstGeom prst="rect">
            <a:avLst/>
          </a:prstGeom>
        </p:spPr>
      </p:pic>
      <p:sp>
        <p:nvSpPr>
          <p:cNvPr id="3" name="Google Shape;94;p1">
            <a:extLst>
              <a:ext uri="{FF2B5EF4-FFF2-40B4-BE49-F238E27FC236}">
                <a16:creationId xmlns:a16="http://schemas.microsoft.com/office/drawing/2014/main" id="{28130D05-97E1-A46B-55FF-1796BD2DE847}"/>
              </a:ext>
            </a:extLst>
          </p:cNvPr>
          <p:cNvSpPr/>
          <p:nvPr/>
        </p:nvSpPr>
        <p:spPr>
          <a:xfrm>
            <a:off x="9849465" y="141828"/>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6">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4012508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505136" y="230019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659788" y="415401"/>
            <a:ext cx="9114132"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Market insight – trends, growing needs </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graphicFrame>
        <p:nvGraphicFramePr>
          <p:cNvPr id="3" name="Diagram 2">
            <a:extLst>
              <a:ext uri="{FF2B5EF4-FFF2-40B4-BE49-F238E27FC236}">
                <a16:creationId xmlns:a16="http://schemas.microsoft.com/office/drawing/2014/main" id="{AEC158D9-F5D9-4844-9156-FA6C8B0FFAB7}"/>
              </a:ext>
            </a:extLst>
          </p:cNvPr>
          <p:cNvGraphicFramePr/>
          <p:nvPr/>
        </p:nvGraphicFramePr>
        <p:xfrm>
          <a:off x="385989" y="854396"/>
          <a:ext cx="7741899" cy="45432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obbanás: 14 ágú 3">
            <a:extLst>
              <a:ext uri="{FF2B5EF4-FFF2-40B4-BE49-F238E27FC236}">
                <a16:creationId xmlns:a16="http://schemas.microsoft.com/office/drawing/2014/main" id="{8AE65F62-E2B2-4F6F-B8C6-CA5F5FE60376}"/>
              </a:ext>
            </a:extLst>
          </p:cNvPr>
          <p:cNvSpPr/>
          <p:nvPr/>
        </p:nvSpPr>
        <p:spPr>
          <a:xfrm>
            <a:off x="6624321" y="3525520"/>
            <a:ext cx="5445759" cy="3130298"/>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333" dirty="0"/>
              <a:t>How can these challenges be addressed in the familiar BMC areas, and how </a:t>
            </a:r>
            <a:r>
              <a:rPr lang="hu-HU" sz="1333" dirty="0" err="1"/>
              <a:t>can </a:t>
            </a:r>
            <a:r>
              <a:rPr lang="hu-HU" sz="1333" dirty="0"/>
              <a:t>these opportunities </a:t>
            </a:r>
            <a:r>
              <a:rPr lang="hu-HU" sz="1333" dirty="0" err="1"/>
              <a:t>be </a:t>
            </a:r>
            <a:r>
              <a:rPr lang="hu-HU" sz="1333" dirty="0"/>
              <a:t>capitalised on? What response can we offer to them?</a:t>
            </a:r>
          </a:p>
        </p:txBody>
      </p:sp>
      <p:sp>
        <p:nvSpPr>
          <p:cNvPr id="2" name="Google Shape;94;p1">
            <a:extLst>
              <a:ext uri="{FF2B5EF4-FFF2-40B4-BE49-F238E27FC236}">
                <a16:creationId xmlns:a16="http://schemas.microsoft.com/office/drawing/2014/main" id="{7F323C9D-A9C8-12CA-9739-8B5E41C87EE3}"/>
              </a:ext>
            </a:extLst>
          </p:cNvPr>
          <p:cNvSpPr/>
          <p:nvPr/>
        </p:nvSpPr>
        <p:spPr>
          <a:xfrm>
            <a:off x="9969911" y="294992"/>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9">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722634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505136" y="230019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659788" y="415401"/>
            <a:ext cx="9114132" cy="428772"/>
          </a:xfrm>
          <a:prstGeom prst="rect">
            <a:avLst/>
          </a:prstGeom>
          <a:noFill/>
          <a:ln>
            <a:noFill/>
          </a:ln>
        </p:spPr>
        <p:txBody>
          <a:bodyPr spcFirstLastPara="1" wrap="square" lIns="0" tIns="0" rIns="0" bIns="0" anchor="t" anchorCtr="0">
            <a:spAutoFit/>
          </a:bodyPr>
          <a:lstStyle/>
          <a:p>
            <a:pPr>
              <a:lnSpc>
                <a:spcPct val="95000"/>
              </a:lnSpc>
            </a:pPr>
            <a:r>
              <a:rPr lang="hu-HU" sz="2933" b="1" dirty="0">
                <a:solidFill>
                  <a:srgbClr val="141414"/>
                </a:solidFill>
                <a:latin typeface="Nunito Sans"/>
                <a:ea typeface="Nunito Sans"/>
                <a:cs typeface="Nunito Sans"/>
                <a:sym typeface="Nunito Sans"/>
              </a:rPr>
              <a:t>Case study: </a:t>
            </a:r>
            <a:endParaRPr sz="2933" dirty="0"/>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pic>
        <p:nvPicPr>
          <p:cNvPr id="9" name="Kép 8">
            <a:extLst>
              <a:ext uri="{FF2B5EF4-FFF2-40B4-BE49-F238E27FC236}">
                <a16:creationId xmlns:a16="http://schemas.microsoft.com/office/drawing/2014/main" id="{D2E59EB3-B78A-4489-B10C-7D0FF11BC9CC}"/>
              </a:ext>
            </a:extLst>
          </p:cNvPr>
          <p:cNvPicPr>
            <a:picLocks noChangeAspect="1"/>
          </p:cNvPicPr>
          <p:nvPr/>
        </p:nvPicPr>
        <p:blipFill>
          <a:blip r:embed="rId4"/>
          <a:stretch>
            <a:fillRect/>
          </a:stretch>
        </p:blipFill>
        <p:spPr>
          <a:xfrm>
            <a:off x="5225294" y="1422575"/>
            <a:ext cx="6966706" cy="3684471"/>
          </a:xfrm>
          <a:prstGeom prst="rect">
            <a:avLst/>
          </a:prstGeom>
        </p:spPr>
      </p:pic>
      <p:pic>
        <p:nvPicPr>
          <p:cNvPr id="2" name="Kép 1">
            <a:extLst>
              <a:ext uri="{FF2B5EF4-FFF2-40B4-BE49-F238E27FC236}">
                <a16:creationId xmlns:a16="http://schemas.microsoft.com/office/drawing/2014/main" id="{9CE1D97C-563C-44EE-A6E4-1C90B1D3D36F}"/>
              </a:ext>
            </a:extLst>
          </p:cNvPr>
          <p:cNvPicPr>
            <a:picLocks noChangeAspect="1"/>
          </p:cNvPicPr>
          <p:nvPr/>
        </p:nvPicPr>
        <p:blipFill>
          <a:blip r:embed="rId5"/>
          <a:stretch>
            <a:fillRect/>
          </a:stretch>
        </p:blipFill>
        <p:spPr>
          <a:xfrm>
            <a:off x="278029" y="3209739"/>
            <a:ext cx="6020640" cy="3353268"/>
          </a:xfrm>
          <a:prstGeom prst="rect">
            <a:avLst/>
          </a:prstGeom>
        </p:spPr>
      </p:pic>
      <p:sp>
        <p:nvSpPr>
          <p:cNvPr id="5" name="Szövegdoboz 4">
            <a:extLst>
              <a:ext uri="{FF2B5EF4-FFF2-40B4-BE49-F238E27FC236}">
                <a16:creationId xmlns:a16="http://schemas.microsoft.com/office/drawing/2014/main" id="{39158AF0-AACC-486F-BFF1-0A852F7B3B17}"/>
              </a:ext>
            </a:extLst>
          </p:cNvPr>
          <p:cNvSpPr txBox="1"/>
          <p:nvPr/>
        </p:nvSpPr>
        <p:spPr>
          <a:xfrm>
            <a:off x="7202845" y="5679758"/>
            <a:ext cx="4595185" cy="830997"/>
          </a:xfrm>
          <a:prstGeom prst="rect">
            <a:avLst/>
          </a:prstGeom>
          <a:noFill/>
        </p:spPr>
        <p:txBody>
          <a:bodyPr wrap="square" rtlCol="0">
            <a:spAutoFit/>
          </a:bodyPr>
          <a:lstStyle/>
          <a:p>
            <a:r>
              <a:rPr lang="hu-HU" sz="1200" dirty="0"/>
              <a:t>Source: Dr Tibor Csizmadia, Adrienn Dékány Let’s get started! Through agricultural fodder production and high-quality </a:t>
            </a:r>
            <a:r>
              <a:rPr lang="hu-HU" sz="1200" dirty="0" err="1"/>
              <a:t>beef </a:t>
            </a:r>
            <a:r>
              <a:rPr lang="hu-HU" sz="1200" dirty="0"/>
              <a:t>cattle farming, an excellent </a:t>
            </a:r>
            <a:r>
              <a:rPr lang="hu-HU" sz="1200" dirty="0" err="1"/>
              <a:t>Angus </a:t>
            </a:r>
            <a:r>
              <a:rPr lang="hu-HU" sz="1200" dirty="0"/>
              <a:t>steak ends up on the table!</a:t>
            </a:r>
          </a:p>
        </p:txBody>
      </p:sp>
      <p:pic>
        <p:nvPicPr>
          <p:cNvPr id="8" name="Kép 7">
            <a:extLst>
              <a:ext uri="{FF2B5EF4-FFF2-40B4-BE49-F238E27FC236}">
                <a16:creationId xmlns:a16="http://schemas.microsoft.com/office/drawing/2014/main" id="{83DED0BE-D4E0-4BA5-8A3D-DB29B8FE316B}"/>
              </a:ext>
            </a:extLst>
          </p:cNvPr>
          <p:cNvPicPr>
            <a:picLocks noChangeAspect="1"/>
          </p:cNvPicPr>
          <p:nvPr/>
        </p:nvPicPr>
        <p:blipFill>
          <a:blip r:embed="rId6"/>
          <a:stretch>
            <a:fillRect/>
          </a:stretch>
        </p:blipFill>
        <p:spPr>
          <a:xfrm>
            <a:off x="1625600" y="1026213"/>
            <a:ext cx="1981200" cy="1981200"/>
          </a:xfrm>
          <a:prstGeom prst="rect">
            <a:avLst/>
          </a:prstGeom>
        </p:spPr>
      </p:pic>
      <p:sp>
        <p:nvSpPr>
          <p:cNvPr id="3" name="Google Shape;94;p1">
            <a:extLst>
              <a:ext uri="{FF2B5EF4-FFF2-40B4-BE49-F238E27FC236}">
                <a16:creationId xmlns:a16="http://schemas.microsoft.com/office/drawing/2014/main" id="{16A80C6A-3C1C-FEDD-25D5-AC87BCB9D8B3}"/>
              </a:ext>
            </a:extLst>
          </p:cNvPr>
          <p:cNvSpPr/>
          <p:nvPr/>
        </p:nvSpPr>
        <p:spPr>
          <a:xfrm>
            <a:off x="10097730" y="407817"/>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7">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4197008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685800" y="1289806"/>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sp>
        <p:nvSpPr>
          <p:cNvPr id="2" name="Szövegdoboz 1">
            <a:extLst>
              <a:ext uri="{FF2B5EF4-FFF2-40B4-BE49-F238E27FC236}">
                <a16:creationId xmlns:a16="http://schemas.microsoft.com/office/drawing/2014/main" id="{07ACA6EE-7B1D-4080-9B7C-8C8760D901D2}"/>
              </a:ext>
            </a:extLst>
          </p:cNvPr>
          <p:cNvSpPr txBox="1"/>
          <p:nvPr/>
        </p:nvSpPr>
        <p:spPr>
          <a:xfrm>
            <a:off x="3454400" y="213360"/>
            <a:ext cx="5636405" cy="7487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hu-HU" sz="2133" b="1" dirty="0"/>
              <a:t>Business Model Canvas (BMC): a model to help with essential decisions </a:t>
            </a:r>
          </a:p>
        </p:txBody>
      </p:sp>
      <p:sp>
        <p:nvSpPr>
          <p:cNvPr id="3" name="Ellipszis 2">
            <a:extLst>
              <a:ext uri="{FF2B5EF4-FFF2-40B4-BE49-F238E27FC236}">
                <a16:creationId xmlns:a16="http://schemas.microsoft.com/office/drawing/2014/main" id="{83F49BA3-D41C-4847-9659-6BA9CAB8711E}"/>
              </a:ext>
            </a:extLst>
          </p:cNvPr>
          <p:cNvSpPr/>
          <p:nvPr/>
        </p:nvSpPr>
        <p:spPr>
          <a:xfrm>
            <a:off x="9502140" y="4473508"/>
            <a:ext cx="2346960" cy="169363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hu-HU" sz="1600" dirty="0">
                <a:solidFill>
                  <a:schemeClr val="bg1"/>
                </a:solidFill>
              </a:rPr>
              <a:t>BMC-based introduction </a:t>
            </a:r>
          </a:p>
        </p:txBody>
      </p:sp>
      <p:sp>
        <p:nvSpPr>
          <p:cNvPr id="4" name="Téglalap 3">
            <a:extLst>
              <a:ext uri="{FF2B5EF4-FFF2-40B4-BE49-F238E27FC236}">
                <a16:creationId xmlns:a16="http://schemas.microsoft.com/office/drawing/2014/main" id="{29181445-FD99-4440-A26A-56569D0B3DFC}"/>
              </a:ext>
            </a:extLst>
          </p:cNvPr>
          <p:cNvSpPr/>
          <p:nvPr/>
        </p:nvSpPr>
        <p:spPr>
          <a:xfrm>
            <a:off x="6017880" y="3326408"/>
            <a:ext cx="219932" cy="276999"/>
          </a:xfrm>
          <a:prstGeom prst="rect">
            <a:avLst/>
          </a:prstGeom>
        </p:spPr>
        <p:txBody>
          <a:bodyPr wrap="none">
            <a:spAutoFit/>
          </a:bodyPr>
          <a:lstStyle/>
          <a:p>
            <a:r>
              <a:rPr lang="hu-HU" sz="1200" dirty="0"/>
              <a:t> </a:t>
            </a:r>
          </a:p>
        </p:txBody>
      </p:sp>
      <p:sp>
        <p:nvSpPr>
          <p:cNvPr id="5" name="Téglalap 4">
            <a:extLst>
              <a:ext uri="{FF2B5EF4-FFF2-40B4-BE49-F238E27FC236}">
                <a16:creationId xmlns:a16="http://schemas.microsoft.com/office/drawing/2014/main" id="{F3D68D62-B62A-4D00-B074-80F5CFF19DBE}"/>
              </a:ext>
            </a:extLst>
          </p:cNvPr>
          <p:cNvSpPr/>
          <p:nvPr/>
        </p:nvSpPr>
        <p:spPr>
          <a:xfrm>
            <a:off x="6017880" y="3326408"/>
            <a:ext cx="219932" cy="276999"/>
          </a:xfrm>
          <a:prstGeom prst="rect">
            <a:avLst/>
          </a:prstGeom>
        </p:spPr>
        <p:txBody>
          <a:bodyPr wrap="none">
            <a:spAutoFit/>
          </a:bodyPr>
          <a:lstStyle/>
          <a:p>
            <a:r>
              <a:rPr lang="hu-HU" sz="1200" dirty="0"/>
              <a:t> </a:t>
            </a:r>
          </a:p>
        </p:txBody>
      </p:sp>
      <p:sp>
        <p:nvSpPr>
          <p:cNvPr id="6" name="Szövegdoboz 5">
            <a:extLst>
              <a:ext uri="{FF2B5EF4-FFF2-40B4-BE49-F238E27FC236}">
                <a16:creationId xmlns:a16="http://schemas.microsoft.com/office/drawing/2014/main" id="{15192175-8F40-4A52-B6DD-A016EF34B1A3}"/>
              </a:ext>
            </a:extLst>
          </p:cNvPr>
          <p:cNvSpPr txBox="1"/>
          <p:nvPr/>
        </p:nvSpPr>
        <p:spPr>
          <a:xfrm>
            <a:off x="6174120" y="1605280"/>
            <a:ext cx="3111245" cy="341632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marL="190510" indent="-190510">
              <a:buFont typeface="Arial" panose="020B0604020202020204" pitchFamily="34" charset="0"/>
              <a:buChar char="•"/>
            </a:pPr>
            <a:r>
              <a:rPr lang="hu-HU" sz="1200" dirty="0"/>
              <a:t>Who are you? </a:t>
            </a:r>
          </a:p>
          <a:p>
            <a:pPr marL="190510" indent="-190510">
              <a:buFont typeface="Arial" panose="020B0604020202020204" pitchFamily="34" charset="0"/>
              <a:buChar char="•"/>
            </a:pPr>
            <a:r>
              <a:rPr lang="hu-HU" sz="1200" dirty="0"/>
              <a:t>Who are your potential customers? What characteristics </a:t>
            </a:r>
            <a:r>
              <a:rPr lang="hu-HU" sz="1200" dirty="0" err="1"/>
              <a:t>define </a:t>
            </a:r>
            <a:r>
              <a:rPr lang="hu-HU" sz="1200" dirty="0"/>
              <a:t>them?</a:t>
            </a:r>
          </a:p>
          <a:p>
            <a:pPr marL="190510" indent="-190510">
              <a:buFont typeface="Arial" panose="020B0604020202020204" pitchFamily="34" charset="0"/>
              <a:buChar char="•"/>
            </a:pPr>
            <a:r>
              <a:rPr lang="hu-HU" sz="1200" dirty="0"/>
              <a:t>What value proposition do you offer in the market? </a:t>
            </a:r>
          </a:p>
          <a:p>
            <a:pPr marL="190510" indent="-190510">
              <a:buFont typeface="Arial" panose="020B0604020202020204" pitchFamily="34" charset="0"/>
              <a:buChar char="•"/>
            </a:pPr>
            <a:r>
              <a:rPr lang="hu-HU" sz="1200" dirty="0"/>
              <a:t>What are your most important substitute products? </a:t>
            </a:r>
          </a:p>
          <a:p>
            <a:pPr marL="190510" indent="-190510">
              <a:buFont typeface="Arial" panose="020B0604020202020204" pitchFamily="34" charset="0"/>
              <a:buChar char="•"/>
            </a:pPr>
            <a:r>
              <a:rPr lang="hu-HU" sz="1200" dirty="0"/>
              <a:t>What types of customer relationships do you maintain, and through which channels? </a:t>
            </a:r>
          </a:p>
          <a:p>
            <a:pPr marL="190510" indent="-190510">
              <a:buFont typeface="Arial" panose="020B0604020202020204" pitchFamily="34" charset="0"/>
              <a:buChar char="•"/>
            </a:pPr>
            <a:r>
              <a:rPr lang="hu-HU" sz="1200" dirty="0"/>
              <a:t>What are your key activities and resources that you rely on during operations? </a:t>
            </a:r>
          </a:p>
          <a:p>
            <a:pPr marL="190510" indent="-190510">
              <a:buFont typeface="Arial" panose="020B0604020202020204" pitchFamily="34" charset="0"/>
              <a:buChar char="•"/>
            </a:pPr>
            <a:r>
              <a:rPr lang="hu-HU" sz="1200" dirty="0"/>
              <a:t>Who are your key partners? Who are your main competitors? </a:t>
            </a:r>
          </a:p>
          <a:p>
            <a:pPr marL="190510" indent="-190510">
              <a:buFont typeface="Arial" panose="020B0604020202020204" pitchFamily="34" charset="0"/>
              <a:buChar char="•"/>
            </a:pPr>
            <a:r>
              <a:rPr lang="hu-HU" sz="1200" dirty="0"/>
              <a:t>What are your most important (fixed and variable) cost items and revenue streams? How do you set your prices? </a:t>
            </a:r>
          </a:p>
          <a:p>
            <a:pPr marL="190510" indent="-190510" algn="ctr">
              <a:buFont typeface="Arial" panose="020B0604020202020204" pitchFamily="34" charset="0"/>
              <a:buChar char="•"/>
            </a:pPr>
            <a:endParaRPr lang="hu-HU" sz="1200" b="1" i="1" dirty="0"/>
          </a:p>
          <a:p>
            <a:pPr algn="ctr"/>
            <a:r>
              <a:rPr lang="hu-HU" sz="1200" b="1" i="1" dirty="0"/>
              <a:t>1–2 sentences </a:t>
            </a:r>
            <a:r>
              <a:rPr lang="hu-HU" sz="1200" b="1" i="1" dirty="0" err="1"/>
              <a:t>per question</a:t>
            </a:r>
            <a:r>
              <a:rPr lang="hu-HU" sz="1200" b="1" i="1" dirty="0"/>
              <a:t>, 3 minutes in total! </a:t>
            </a:r>
          </a:p>
          <a:p>
            <a:pPr marL="190510" indent="-190510">
              <a:buFont typeface="Arial" panose="020B0604020202020204" pitchFamily="34" charset="0"/>
              <a:buChar char="•"/>
            </a:pPr>
            <a:endParaRPr lang="hu-HU" sz="1200" dirty="0"/>
          </a:p>
        </p:txBody>
      </p:sp>
      <p:sp>
        <p:nvSpPr>
          <p:cNvPr id="7" name="Google Shape;94;p1">
            <a:extLst>
              <a:ext uri="{FF2B5EF4-FFF2-40B4-BE49-F238E27FC236}">
                <a16:creationId xmlns:a16="http://schemas.microsoft.com/office/drawing/2014/main" id="{94F8191D-1258-24F0-F934-13E16F3B6435}"/>
              </a:ext>
            </a:extLst>
          </p:cNvPr>
          <p:cNvSpPr/>
          <p:nvPr/>
        </p:nvSpPr>
        <p:spPr>
          <a:xfrm>
            <a:off x="685800" y="286701"/>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pic>
        <p:nvPicPr>
          <p:cNvPr id="9" name="Picture 8">
            <a:extLst>
              <a:ext uri="{FF2B5EF4-FFF2-40B4-BE49-F238E27FC236}">
                <a16:creationId xmlns:a16="http://schemas.microsoft.com/office/drawing/2014/main" id="{909FD7AF-A317-34D7-DB0B-CD6ABEA6D7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97816" y="2074811"/>
            <a:ext cx="4333404" cy="2708378"/>
          </a:xfrm>
          <a:prstGeom prst="rect">
            <a:avLst/>
          </a:prstGeom>
        </p:spPr>
      </p:pic>
    </p:spTree>
    <p:extLst>
      <p:ext uri="{BB962C8B-B14F-4D97-AF65-F5344CB8AC3E}">
        <p14:creationId xmlns:p14="http://schemas.microsoft.com/office/powerpoint/2010/main" val="23511023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7"/>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40" b="-5449"/>
            </a:stretch>
          </a:blipFill>
          <a:ln>
            <a:noFill/>
          </a:ln>
        </p:spPr>
      </p:sp>
      <p:sp>
        <p:nvSpPr>
          <p:cNvPr id="190" name="Google Shape;190;p7"/>
          <p:cNvSpPr/>
          <p:nvPr/>
        </p:nvSpPr>
        <p:spPr>
          <a:xfrm>
            <a:off x="0" y="3242212"/>
            <a:ext cx="12192000" cy="3615788"/>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21" b="-10605"/>
            </a:stretch>
          </a:blipFill>
          <a:ln>
            <a:noFill/>
          </a:ln>
        </p:spPr>
      </p:sp>
      <p:sp>
        <p:nvSpPr>
          <p:cNvPr id="191" name="Google Shape;191;p7"/>
          <p:cNvSpPr/>
          <p:nvPr/>
        </p:nvSpPr>
        <p:spPr>
          <a:xfrm>
            <a:off x="2479564" y="-274768"/>
            <a:ext cx="2638929" cy="960568"/>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60950" tIns="60950" rIns="60950" bIns="60950" anchor="ctr" anchorCtr="0">
            <a:noAutofit/>
          </a:bodyPr>
          <a:lstStyle/>
          <a:p>
            <a:endParaRPr sz="1200"/>
          </a:p>
        </p:txBody>
      </p:sp>
      <p:sp>
        <p:nvSpPr>
          <p:cNvPr id="193" name="Google Shape;193;p7"/>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194" name="Google Shape;194;p7"/>
          <p:cNvSpPr txBox="1"/>
          <p:nvPr/>
        </p:nvSpPr>
        <p:spPr>
          <a:xfrm>
            <a:off x="356180" y="4194647"/>
            <a:ext cx="7661018" cy="689420"/>
          </a:xfrm>
          <a:prstGeom prst="rect">
            <a:avLst/>
          </a:prstGeom>
          <a:noFill/>
          <a:ln>
            <a:noFill/>
          </a:ln>
        </p:spPr>
        <p:txBody>
          <a:bodyPr spcFirstLastPara="1" wrap="square" lIns="0" tIns="0" rIns="0" bIns="0" anchor="t" anchorCtr="0">
            <a:spAutoFit/>
          </a:bodyPr>
          <a:lstStyle/>
          <a:p>
            <a:pPr>
              <a:lnSpc>
                <a:spcPct val="140003"/>
              </a:lnSpc>
            </a:pPr>
            <a:r>
              <a:rPr lang="en-US" sz="3200" b="1" dirty="0">
                <a:solidFill>
                  <a:srgbClr val="FFFFFF"/>
                </a:solidFill>
                <a:latin typeface="Nunito Sans Black"/>
                <a:ea typeface="Nunito Sans Black"/>
                <a:cs typeface="Nunito Sans Black"/>
                <a:sym typeface="Nunito Sans Black"/>
              </a:rPr>
              <a:t>THANK YOU FOR YOUR ATTENTION!</a:t>
            </a:r>
            <a:endParaRPr sz="3200" dirty="0"/>
          </a:p>
        </p:txBody>
      </p:sp>
      <p:sp>
        <p:nvSpPr>
          <p:cNvPr id="196" name="Google Shape;196;p7"/>
          <p:cNvSpPr txBox="1"/>
          <p:nvPr/>
        </p:nvSpPr>
        <p:spPr>
          <a:xfrm>
            <a:off x="324848" y="5956113"/>
            <a:ext cx="8755641" cy="859466"/>
          </a:xfrm>
          <a:prstGeom prst="rect">
            <a:avLst/>
          </a:prstGeom>
          <a:noFill/>
          <a:ln>
            <a:noFill/>
          </a:ln>
        </p:spPr>
        <p:txBody>
          <a:bodyPr spcFirstLastPara="1" wrap="square" lIns="0" tIns="0" rIns="0" bIns="0" anchor="t" anchorCtr="0">
            <a:spAutoFit/>
          </a:bodyPr>
          <a:lstStyle/>
          <a:p>
            <a:pPr>
              <a:lnSpc>
                <a:spcPct val="150972"/>
              </a:lnSpc>
            </a:pPr>
            <a:r>
              <a:rPr lang="hu-HU" sz="1233" dirty="0">
                <a:solidFill>
                  <a:srgbClr val="141414"/>
                </a:solidFill>
                <a:latin typeface="Arial"/>
                <a:ea typeface="Arial"/>
                <a:cs typeface="Arial"/>
                <a:sym typeface="Arial"/>
              </a:rPr>
              <a:t>F</a:t>
            </a:r>
            <a:r>
              <a:rPr lang="en-US" sz="1233" dirty="0" err="1">
                <a:solidFill>
                  <a:srgbClr val="141414"/>
                </a:solidFill>
                <a:latin typeface="Arial"/>
                <a:ea typeface="Arial"/>
                <a:cs typeface="Arial"/>
                <a:sym typeface="Arial"/>
              </a:rPr>
              <a:t>unded</a:t>
            </a:r>
            <a:r>
              <a:rPr lang="en-US" sz="1233" dirty="0">
                <a:solidFill>
                  <a:srgbClr val="141414"/>
                </a:solidFill>
                <a:latin typeface="Arial"/>
                <a:ea typeface="Arial"/>
                <a:cs typeface="Arial"/>
                <a:sym typeface="Arial"/>
              </a:rPr>
              <a:t> by the European Union. The views and statements expressed herein reflect the views of the author(s) and do not necessarily reflect the official position of the European Union or the Education, Audiovisual and Culture Executive Agency (EACEA). Neither the European Union nor the EACEA can be held responsible for them.</a:t>
            </a:r>
            <a:endParaRPr sz="1200" dirty="0"/>
          </a:p>
        </p:txBody>
      </p:sp>
      <p:cxnSp>
        <p:nvCxnSpPr>
          <p:cNvPr id="197" name="Google Shape;197;p7"/>
          <p:cNvCxnSpPr/>
          <p:nvPr/>
        </p:nvCxnSpPr>
        <p:spPr>
          <a:xfrm rot="10800000" flipH="1">
            <a:off x="324867" y="5873563"/>
            <a:ext cx="8234581" cy="12700"/>
          </a:xfrm>
          <a:prstGeom prst="straightConnector1">
            <a:avLst/>
          </a:prstGeom>
          <a:noFill/>
          <a:ln w="38100" cap="flat" cmpd="sng">
            <a:solidFill>
              <a:srgbClr val="707070"/>
            </a:solidFill>
            <a:prstDash val="solid"/>
            <a:round/>
            <a:headEnd type="none" w="sm" len="sm"/>
            <a:tailEnd type="none" w="sm" len="sm"/>
          </a:ln>
        </p:spPr>
      </p:cxnSp>
      <p:sp>
        <p:nvSpPr>
          <p:cNvPr id="2" name="Google Shape;94;p1">
            <a:extLst>
              <a:ext uri="{FF2B5EF4-FFF2-40B4-BE49-F238E27FC236}">
                <a16:creationId xmlns:a16="http://schemas.microsoft.com/office/drawing/2014/main" id="{4868AD39-78DD-F9AC-C340-AB071A23C093}"/>
              </a:ext>
            </a:extLst>
          </p:cNvPr>
          <p:cNvSpPr/>
          <p:nvPr/>
        </p:nvSpPr>
        <p:spPr>
          <a:xfrm>
            <a:off x="2814098" y="100771"/>
            <a:ext cx="1969859" cy="404160"/>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6">
              <a:alphaModFix/>
              <a:extLst>
                <a:ext uri="{28A0092B-C50C-407E-A947-70E740481C1C}">
                  <a14:useLocalDpi xmlns:a14="http://schemas.microsoft.com/office/drawing/2010/main" val="0"/>
                </a:ext>
              </a:extLst>
            </a:blip>
            <a:stretch>
              <a:fillRect/>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p:nvPr/>
        </p:nvSpPr>
        <p:spPr>
          <a:xfrm>
            <a:off x="505136" y="2300198"/>
            <a:ext cx="6606641" cy="6607963"/>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2" b="-263"/>
            </a:stretch>
          </a:blipFill>
          <a:ln>
            <a:noFill/>
          </a:ln>
        </p:spPr>
        <p:txBody>
          <a:bodyPr spcFirstLastPara="1" wrap="square" lIns="60950" tIns="60950" rIns="60950" bIns="60950" anchor="ctr" anchorCtr="0">
            <a:noAutofit/>
          </a:bodyPr>
          <a:lstStyle/>
          <a:p>
            <a:endParaRPr sz="1200"/>
          </a:p>
        </p:txBody>
      </p:sp>
      <p:sp>
        <p:nvSpPr>
          <p:cNvPr id="141" name="Google Shape;141;p4"/>
          <p:cNvSpPr/>
          <p:nvPr/>
        </p:nvSpPr>
        <p:spPr>
          <a:xfrm>
            <a:off x="505135" y="257209"/>
            <a:ext cx="3122656" cy="3667878"/>
          </a:xfrm>
          <a:custGeom>
            <a:avLst/>
            <a:gdLst/>
            <a:ahLst/>
            <a:cxnLst/>
            <a:rect l="l" t="t" r="r" b="b"/>
            <a:pathLst>
              <a:path w="1980573" h="2326386" extrusionOk="0">
                <a:moveTo>
                  <a:pt x="1856113" y="2326386"/>
                </a:moveTo>
                <a:lnTo>
                  <a:pt x="124460" y="2326386"/>
                </a:lnTo>
                <a:cubicBezTo>
                  <a:pt x="55880" y="2326386"/>
                  <a:pt x="0" y="2270506"/>
                  <a:pt x="0" y="2201925"/>
                </a:cubicBezTo>
                <a:lnTo>
                  <a:pt x="0" y="124460"/>
                </a:lnTo>
                <a:cubicBezTo>
                  <a:pt x="0" y="55880"/>
                  <a:pt x="55880" y="0"/>
                  <a:pt x="124460" y="0"/>
                </a:cubicBezTo>
                <a:lnTo>
                  <a:pt x="1856113" y="0"/>
                </a:lnTo>
                <a:cubicBezTo>
                  <a:pt x="1924693" y="0"/>
                  <a:pt x="1980573" y="55880"/>
                  <a:pt x="1980573" y="124460"/>
                </a:cubicBezTo>
                <a:lnTo>
                  <a:pt x="1980573" y="2201926"/>
                </a:lnTo>
                <a:cubicBezTo>
                  <a:pt x="1980573" y="2270506"/>
                  <a:pt x="1924693" y="2326386"/>
                  <a:pt x="1856113" y="2326386"/>
                </a:cubicBezTo>
                <a:close/>
              </a:path>
            </a:pathLst>
          </a:custGeom>
          <a:solidFill>
            <a:srgbClr val="C1AC30"/>
          </a:solidFill>
          <a:ln>
            <a:noFill/>
          </a:ln>
        </p:spPr>
        <p:txBody>
          <a:bodyPr spcFirstLastPara="1" wrap="square" lIns="60950" tIns="60950" rIns="60950" bIns="60950" anchor="ctr" anchorCtr="0">
            <a:noAutofit/>
          </a:bodyPr>
          <a:lstStyle/>
          <a:p>
            <a:endParaRPr sz="1200"/>
          </a:p>
        </p:txBody>
      </p:sp>
      <p:sp>
        <p:nvSpPr>
          <p:cNvPr id="142" name="Google Shape;142;p4"/>
          <p:cNvSpPr txBox="1"/>
          <p:nvPr/>
        </p:nvSpPr>
        <p:spPr>
          <a:xfrm>
            <a:off x="6393719" y="1069103"/>
            <a:ext cx="4730012" cy="779829"/>
          </a:xfrm>
          <a:prstGeom prst="rect">
            <a:avLst/>
          </a:prstGeom>
          <a:noFill/>
          <a:ln>
            <a:noFill/>
          </a:ln>
        </p:spPr>
        <p:txBody>
          <a:bodyPr spcFirstLastPara="1" wrap="square" lIns="0" tIns="0" rIns="0" bIns="0" anchor="t" anchorCtr="0">
            <a:spAutoFit/>
          </a:bodyPr>
          <a:lstStyle/>
          <a:p>
            <a:pPr>
              <a:lnSpc>
                <a:spcPct val="95000"/>
              </a:lnSpc>
            </a:pPr>
            <a:r>
              <a:rPr lang="hu-HU" sz="5334" b="1" dirty="0">
                <a:solidFill>
                  <a:srgbClr val="141414"/>
                </a:solidFill>
                <a:latin typeface="Nunito Sans"/>
                <a:ea typeface="Nunito Sans"/>
                <a:cs typeface="Nunito Sans"/>
                <a:sym typeface="Nunito Sans"/>
              </a:rPr>
              <a:t>Business idea</a:t>
            </a:r>
            <a:endParaRPr sz="1200" dirty="0"/>
          </a:p>
        </p:txBody>
      </p:sp>
      <p:sp>
        <p:nvSpPr>
          <p:cNvPr id="143" name="Google Shape;143;p4"/>
          <p:cNvSpPr txBox="1"/>
          <p:nvPr/>
        </p:nvSpPr>
        <p:spPr>
          <a:xfrm>
            <a:off x="6393719" y="1905842"/>
            <a:ext cx="4235721" cy="701731"/>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ea typeface="Nunito Sans"/>
                <a:cs typeface="Nunito Sans"/>
                <a:sym typeface="Nunito Sans"/>
              </a:rPr>
              <a:t>Idea generation: the origins of the model</a:t>
            </a:r>
            <a:endParaRPr sz="1200" dirty="0"/>
          </a:p>
        </p:txBody>
      </p:sp>
      <p:sp>
        <p:nvSpPr>
          <p:cNvPr id="144" name="Google Shape;144;p4"/>
          <p:cNvSpPr txBox="1"/>
          <p:nvPr/>
        </p:nvSpPr>
        <p:spPr>
          <a:xfrm>
            <a:off x="6319520" y="2728789"/>
            <a:ext cx="5714219" cy="4256935"/>
          </a:xfrm>
          <a:prstGeom prst="rect">
            <a:avLst/>
          </a:prstGeom>
          <a:noFill/>
          <a:ln>
            <a:noFill/>
          </a:ln>
        </p:spPr>
        <p:txBody>
          <a:bodyPr spcFirstLastPara="1" wrap="square" lIns="0" tIns="0" rIns="0" bIns="0" anchor="t" anchorCtr="0">
            <a:spAutoFit/>
          </a:bodyPr>
          <a:lstStyle/>
          <a:p>
            <a:pPr marL="304815" indent="-304815">
              <a:spcAft>
                <a:spcPts val="400"/>
              </a:spcAft>
              <a:buFont typeface="Arial" panose="020B0604020202020204" pitchFamily="34" charset="0"/>
              <a:buChar char="•"/>
            </a:pPr>
            <a:r>
              <a:rPr lang="hu-HU" sz="1867" dirty="0"/>
              <a:t>Family ‘legacy’, generational change;</a:t>
            </a:r>
          </a:p>
          <a:p>
            <a:pPr marL="304815" indent="-304815">
              <a:spcAft>
                <a:spcPts val="400"/>
              </a:spcAft>
              <a:buFont typeface="Arial" panose="020B0604020202020204" pitchFamily="34" charset="0"/>
              <a:buChar char="•"/>
            </a:pPr>
            <a:r>
              <a:rPr lang="hu-HU" sz="1867" dirty="0"/>
              <a:t>Thinking through current consumer trends;</a:t>
            </a:r>
          </a:p>
          <a:p>
            <a:pPr marL="304815" indent="-304815">
              <a:spcAft>
                <a:spcPts val="400"/>
              </a:spcAft>
              <a:buFont typeface="Arial" panose="020B0604020202020204" pitchFamily="34" charset="0"/>
              <a:buChar char="•"/>
            </a:pPr>
            <a:r>
              <a:rPr lang="hu-HU" sz="1867" dirty="0"/>
              <a:t>Identifying unmet market needs;</a:t>
            </a:r>
          </a:p>
          <a:p>
            <a:pPr marL="304815" indent="-304815">
              <a:spcAft>
                <a:spcPts val="400"/>
              </a:spcAft>
              <a:buFont typeface="Arial" panose="020B0604020202020204" pitchFamily="34" charset="0"/>
              <a:buChar char="•"/>
            </a:pPr>
            <a:r>
              <a:rPr lang="hu-HU" sz="1867" dirty="0"/>
              <a:t>Consulting a wider circle of acquaintances;</a:t>
            </a:r>
          </a:p>
          <a:p>
            <a:pPr marL="304815" indent="-304815">
              <a:spcAft>
                <a:spcPts val="400"/>
              </a:spcAft>
              <a:buFont typeface="Arial" panose="020B0604020202020204" pitchFamily="34" charset="0"/>
              <a:buChar char="•"/>
            </a:pPr>
            <a:r>
              <a:rPr lang="hu-HU" sz="1867" dirty="0"/>
              <a:t>Adapting ideas from other geographical areas (Hawaiian chimney cake, Pest-style </a:t>
            </a:r>
            <a:r>
              <a:rPr lang="hu-HU" sz="1867" dirty="0" err="1"/>
              <a:t>kebab</a:t>
            </a:r>
            <a:r>
              <a:rPr lang="hu-HU" sz="1867" dirty="0"/>
              <a:t>);</a:t>
            </a:r>
          </a:p>
          <a:p>
            <a:pPr marL="304815" indent="-304815">
              <a:spcAft>
                <a:spcPts val="400"/>
              </a:spcAft>
              <a:buFont typeface="Arial" panose="020B0604020202020204" pitchFamily="34" charset="0"/>
              <a:buChar char="•"/>
            </a:pPr>
            <a:r>
              <a:rPr lang="hu-HU" sz="1867" dirty="0"/>
              <a:t>Adopting successful models from other organisations (e.g. franchises or </a:t>
            </a:r>
            <a:r>
              <a:rPr lang="hu-HU" sz="1867" dirty="0" err="1"/>
              <a:t>licences</a:t>
            </a:r>
            <a:r>
              <a:rPr lang="hu-HU" sz="1867" dirty="0"/>
              <a:t>)</a:t>
            </a:r>
          </a:p>
          <a:p>
            <a:pPr marL="304815" indent="-304815">
              <a:spcAft>
                <a:spcPts val="400"/>
              </a:spcAft>
              <a:buFont typeface="Arial" panose="020B0604020202020204" pitchFamily="34" charset="0"/>
              <a:buChar char="•"/>
            </a:pPr>
            <a:r>
              <a:rPr lang="hu-HU" sz="1867" dirty="0"/>
              <a:t>Consciously applying creative techniques (e.g. </a:t>
            </a:r>
            <a:r>
              <a:rPr lang="hu-HU" sz="1867" dirty="0" err="1"/>
              <a:t>brainstorming</a:t>
            </a:r>
            <a:r>
              <a:rPr lang="hu-HU" sz="1867" dirty="0"/>
              <a:t>, mind mapping, design </a:t>
            </a:r>
            <a:r>
              <a:rPr lang="hu-HU" sz="1867" dirty="0" err="1"/>
              <a:t>thinking, etc.</a:t>
            </a:r>
            <a:r>
              <a:rPr lang="hu-HU" sz="1867" dirty="0"/>
              <a:t>);</a:t>
            </a:r>
          </a:p>
          <a:p>
            <a:pPr marL="304815" indent="-304815">
              <a:spcAft>
                <a:spcPts val="400"/>
              </a:spcAft>
              <a:buFont typeface="Arial" panose="020B0604020202020204" pitchFamily="34" charset="0"/>
              <a:buChar char="•"/>
            </a:pPr>
            <a:r>
              <a:rPr lang="hu-HU" sz="1867" dirty="0"/>
              <a:t>Reflecting on your own skills: what do I really know how to do, what am I good at? </a:t>
            </a:r>
          </a:p>
          <a:p>
            <a:pPr>
              <a:lnSpc>
                <a:spcPct val="151010"/>
              </a:lnSpc>
            </a:pPr>
            <a:endParaRPr sz="1716" dirty="0">
              <a:solidFill>
                <a:srgbClr val="141414"/>
              </a:solidFill>
              <a:latin typeface="Arial"/>
              <a:ea typeface="Arial"/>
              <a:cs typeface="Arial"/>
              <a:sym typeface="Arial"/>
            </a:endParaRPr>
          </a:p>
        </p:txBody>
      </p:sp>
      <p:cxnSp>
        <p:nvCxnSpPr>
          <p:cNvPr id="146" name="Google Shape;146;p4"/>
          <p:cNvCxnSpPr/>
          <p:nvPr/>
        </p:nvCxnSpPr>
        <p:spPr>
          <a:xfrm>
            <a:off x="6776188" y="6563007"/>
            <a:ext cx="4730012" cy="0"/>
          </a:xfrm>
          <a:prstGeom prst="straightConnector1">
            <a:avLst/>
          </a:prstGeom>
          <a:noFill/>
          <a:ln w="114300" cap="rnd" cmpd="sng">
            <a:solidFill>
              <a:srgbClr val="000000">
                <a:alpha val="4705"/>
              </a:srgbClr>
            </a:solidFill>
            <a:prstDash val="solid"/>
            <a:round/>
            <a:headEnd type="none" w="sm" len="sm"/>
            <a:tailEnd type="none" w="sm" len="sm"/>
          </a:ln>
        </p:spPr>
      </p:cxnSp>
      <p:sp>
        <p:nvSpPr>
          <p:cNvPr id="147" name="Google Shape;147;p4"/>
          <p:cNvSpPr/>
          <p:nvPr/>
        </p:nvSpPr>
        <p:spPr>
          <a:xfrm>
            <a:off x="5518141" y="5685845"/>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60950" tIns="60950" rIns="60950" bIns="60950" anchor="ctr" anchorCtr="0">
            <a:noAutofit/>
          </a:bodyPr>
          <a:lstStyle/>
          <a:p>
            <a:endParaRPr sz="1200"/>
          </a:p>
        </p:txBody>
      </p:sp>
      <p:cxnSp>
        <p:nvCxnSpPr>
          <p:cNvPr id="148" name="Google Shape;148;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sp>
        <p:nvSpPr>
          <p:cNvPr id="149" name="Google Shape;149;p4"/>
          <p:cNvSpPr/>
          <p:nvPr/>
        </p:nvSpPr>
        <p:spPr>
          <a:xfrm>
            <a:off x="9642900" y="202182"/>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2" name="Csillag: 5 ágú 1">
            <a:extLst>
              <a:ext uri="{FF2B5EF4-FFF2-40B4-BE49-F238E27FC236}">
                <a16:creationId xmlns:a16="http://schemas.microsoft.com/office/drawing/2014/main" id="{66DE1518-D066-4137-A5C3-045AC07F9E8A}"/>
              </a:ext>
            </a:extLst>
          </p:cNvPr>
          <p:cNvSpPr/>
          <p:nvPr/>
        </p:nvSpPr>
        <p:spPr>
          <a:xfrm>
            <a:off x="2204720" y="4165601"/>
            <a:ext cx="3028084" cy="2435191"/>
          </a:xfrm>
          <a:prstGeom prst="star5">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hu-HU" sz="1200" dirty="0"/>
              <a:t>What is your story?</a:t>
            </a:r>
          </a:p>
          <a:p>
            <a:pPr algn="ctr"/>
            <a:r>
              <a:rPr lang="hu-HU" sz="1200" dirty="0"/>
              <a:t>How do you rate your own business idea?</a:t>
            </a:r>
          </a:p>
        </p:txBody>
      </p:sp>
      <p:sp>
        <p:nvSpPr>
          <p:cNvPr id="3" name="Szövegdoboz 2">
            <a:extLst>
              <a:ext uri="{FF2B5EF4-FFF2-40B4-BE49-F238E27FC236}">
                <a16:creationId xmlns:a16="http://schemas.microsoft.com/office/drawing/2014/main" id="{D6F573C1-A10C-4537-BD06-BBF82CC3B701}"/>
              </a:ext>
            </a:extLst>
          </p:cNvPr>
          <p:cNvSpPr txBox="1"/>
          <p:nvPr/>
        </p:nvSpPr>
        <p:spPr>
          <a:xfrm>
            <a:off x="1463040" y="1848803"/>
            <a:ext cx="1249680" cy="584968"/>
          </a:xfrm>
          <a:prstGeom prst="rect">
            <a:avLst/>
          </a:prstGeom>
          <a:solidFill>
            <a:srgbClr val="009900"/>
          </a:solidFill>
        </p:spPr>
        <p:txBody>
          <a:bodyPr wrap="square" rtlCol="0">
            <a:spAutoFit/>
          </a:bodyPr>
          <a:lstStyle/>
          <a:p>
            <a:pPr algn="ctr"/>
            <a:r>
              <a:rPr lang="hu-HU" sz="1067" dirty="0">
                <a:solidFill>
                  <a:schemeClr val="bg1"/>
                </a:solidFill>
              </a:rPr>
              <a:t>Does it align with your values and skills?</a:t>
            </a:r>
          </a:p>
        </p:txBody>
      </p:sp>
      <p:pic>
        <p:nvPicPr>
          <p:cNvPr id="5" name="Picture 4">
            <a:extLst>
              <a:ext uri="{FF2B5EF4-FFF2-40B4-BE49-F238E27FC236}">
                <a16:creationId xmlns:a16="http://schemas.microsoft.com/office/drawing/2014/main" id="{340A1F16-88EA-CD25-1BD1-7BB4A85949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361" y="437906"/>
            <a:ext cx="3246401" cy="333022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685800" y="990334"/>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sp>
        <p:nvSpPr>
          <p:cNvPr id="113" name="Google Shape;113;p2"/>
          <p:cNvSpPr txBox="1"/>
          <p:nvPr/>
        </p:nvSpPr>
        <p:spPr>
          <a:xfrm>
            <a:off x="1819279" y="1440702"/>
            <a:ext cx="7569060" cy="701731"/>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ea typeface="Nunito Sans"/>
                <a:cs typeface="Nunito Sans"/>
                <a:sym typeface="Nunito Sans"/>
              </a:rPr>
              <a:t>Why do we need a business model and a business plan? </a:t>
            </a:r>
            <a:endParaRPr sz="1200" dirty="0"/>
          </a:p>
        </p:txBody>
      </p:sp>
      <p:sp>
        <p:nvSpPr>
          <p:cNvPr id="2" name="Szövegdoboz 1">
            <a:extLst>
              <a:ext uri="{FF2B5EF4-FFF2-40B4-BE49-F238E27FC236}">
                <a16:creationId xmlns:a16="http://schemas.microsoft.com/office/drawing/2014/main" id="{7C73D6FD-4126-459F-9277-2ECFD849D0A7}"/>
              </a:ext>
            </a:extLst>
          </p:cNvPr>
          <p:cNvSpPr txBox="1"/>
          <p:nvPr/>
        </p:nvSpPr>
        <p:spPr>
          <a:xfrm>
            <a:off x="1849120" y="2733041"/>
            <a:ext cx="7436244" cy="25853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190510" lvl="1" indent="-190510">
              <a:spcAft>
                <a:spcPts val="400"/>
              </a:spcAft>
              <a:buFont typeface="Arial" panose="020B0604020202020204" pitchFamily="34" charset="0"/>
              <a:buChar char="•"/>
            </a:pPr>
            <a:r>
              <a:rPr lang="hu-HU" sz="2000" dirty="0"/>
              <a:t>Every business has a business model (even if only in a latent, unconscious way)</a:t>
            </a:r>
          </a:p>
          <a:p>
            <a:pPr marL="190510" lvl="1" indent="-190510">
              <a:spcAft>
                <a:spcPts val="400"/>
              </a:spcAft>
              <a:buFont typeface="Arial" panose="020B0604020202020204" pitchFamily="34" charset="0"/>
              <a:buChar char="•"/>
            </a:pPr>
            <a:r>
              <a:rPr lang="hu-HU" sz="2000" dirty="0"/>
              <a:t>We have an idea of who buys or will buy our products or services, and why our product or service is good</a:t>
            </a:r>
          </a:p>
          <a:p>
            <a:pPr marL="190510" lvl="1" indent="-190510">
              <a:spcAft>
                <a:spcPts val="400"/>
              </a:spcAft>
              <a:buFont typeface="Arial" panose="020B0604020202020204" pitchFamily="34" charset="0"/>
              <a:buChar char="•"/>
            </a:pPr>
            <a:r>
              <a:rPr lang="hu-HU" sz="2000" dirty="0"/>
              <a:t>If we do not test these ideas or reflect on them, we can easily become their prisoners!</a:t>
            </a:r>
          </a:p>
          <a:p>
            <a:endParaRPr lang="hu-HU" sz="1200" dirty="0"/>
          </a:p>
        </p:txBody>
      </p:sp>
      <p:sp>
        <p:nvSpPr>
          <p:cNvPr id="12" name="Down Arrow 6">
            <a:extLst>
              <a:ext uri="{FF2B5EF4-FFF2-40B4-BE49-F238E27FC236}">
                <a16:creationId xmlns:a16="http://schemas.microsoft.com/office/drawing/2014/main" id="{7C40B906-1CE5-40D7-81F5-659CA30C01F1}"/>
              </a:ext>
            </a:extLst>
          </p:cNvPr>
          <p:cNvSpPr/>
          <p:nvPr/>
        </p:nvSpPr>
        <p:spPr>
          <a:xfrm>
            <a:off x="5452368" y="5298874"/>
            <a:ext cx="528059" cy="576064"/>
          </a:xfrm>
          <a:prstGeom prst="downArrow">
            <a:avLst/>
          </a:prstGeom>
          <a:solidFill>
            <a:schemeClr val="accent3">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1200"/>
          </a:p>
        </p:txBody>
      </p:sp>
      <p:sp>
        <p:nvSpPr>
          <p:cNvPr id="14" name="TextBox 7">
            <a:extLst>
              <a:ext uri="{FF2B5EF4-FFF2-40B4-BE49-F238E27FC236}">
                <a16:creationId xmlns:a16="http://schemas.microsoft.com/office/drawing/2014/main" id="{535D853B-63B0-4086-A4B1-B56111128BF3}"/>
              </a:ext>
            </a:extLst>
          </p:cNvPr>
          <p:cNvSpPr txBox="1"/>
          <p:nvPr/>
        </p:nvSpPr>
        <p:spPr>
          <a:xfrm>
            <a:off x="4278140" y="5861071"/>
            <a:ext cx="2876514" cy="543675"/>
          </a:xfrm>
          <a:prstGeom prst="rect">
            <a:avLst/>
          </a:prstGeom>
          <a:noFill/>
        </p:spPr>
        <p:txBody>
          <a:bodyPr wrap="square" rtlCol="0">
            <a:spAutoFit/>
          </a:bodyPr>
          <a:lstStyle/>
          <a:p>
            <a:pPr algn="ctr"/>
            <a:r>
              <a:rPr lang="hu-HU" sz="2933" b="1" dirty="0">
                <a:solidFill>
                  <a:schemeClr val="bg1"/>
                </a:solidFill>
              </a:rPr>
              <a:t>BANKRUPTCY, FAILURE</a:t>
            </a:r>
          </a:p>
        </p:txBody>
      </p:sp>
      <p:sp>
        <p:nvSpPr>
          <p:cNvPr id="3" name="Google Shape;94;p1">
            <a:extLst>
              <a:ext uri="{FF2B5EF4-FFF2-40B4-BE49-F238E27FC236}">
                <a16:creationId xmlns:a16="http://schemas.microsoft.com/office/drawing/2014/main" id="{C454831D-6BF6-2596-DB68-9E0FC6DCA128}"/>
              </a:ext>
            </a:extLst>
          </p:cNvPr>
          <p:cNvSpPr/>
          <p:nvPr/>
        </p:nvSpPr>
        <p:spPr>
          <a:xfrm>
            <a:off x="685800" y="276768"/>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3054784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685800" y="1289806"/>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sp>
        <p:nvSpPr>
          <p:cNvPr id="2" name="Szövegdoboz 1">
            <a:extLst>
              <a:ext uri="{FF2B5EF4-FFF2-40B4-BE49-F238E27FC236}">
                <a16:creationId xmlns:a16="http://schemas.microsoft.com/office/drawing/2014/main" id="{07ACA6EE-7B1D-4080-9B7C-8C8760D901D2}"/>
              </a:ext>
            </a:extLst>
          </p:cNvPr>
          <p:cNvSpPr txBox="1"/>
          <p:nvPr/>
        </p:nvSpPr>
        <p:spPr>
          <a:xfrm>
            <a:off x="3454400" y="213360"/>
            <a:ext cx="5636405" cy="7487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hu-HU" sz="2133" b="1" dirty="0"/>
              <a:t>Business Model Canvas (BMC): a model to help you make the right decisions </a:t>
            </a:r>
          </a:p>
        </p:txBody>
      </p:sp>
      <p:sp>
        <p:nvSpPr>
          <p:cNvPr id="3" name="Google Shape;94;p1">
            <a:extLst>
              <a:ext uri="{FF2B5EF4-FFF2-40B4-BE49-F238E27FC236}">
                <a16:creationId xmlns:a16="http://schemas.microsoft.com/office/drawing/2014/main" id="{39A73CE5-16DF-792A-B563-711721617C36}"/>
              </a:ext>
            </a:extLst>
          </p:cNvPr>
          <p:cNvSpPr/>
          <p:nvPr/>
        </p:nvSpPr>
        <p:spPr>
          <a:xfrm>
            <a:off x="685800" y="21336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5">
              <a:alphaModFix/>
              <a:extLst>
                <a:ext uri="{28A0092B-C50C-407E-A947-70E740481C1C}">
                  <a14:useLocalDpi xmlns:a14="http://schemas.microsoft.com/office/drawing/2010/main" val="0"/>
                </a:ext>
              </a:extLst>
            </a:blip>
            <a:stretch>
              <a:fillRect/>
            </a:stretch>
          </a:blipFill>
          <a:ln>
            <a:noFill/>
          </a:ln>
        </p:spPr>
      </p:sp>
      <p:pic>
        <p:nvPicPr>
          <p:cNvPr id="5" name="Picture 4">
            <a:extLst>
              <a:ext uri="{FF2B5EF4-FFF2-40B4-BE49-F238E27FC236}">
                <a16:creationId xmlns:a16="http://schemas.microsoft.com/office/drawing/2014/main" id="{10AB997A-49F8-EA66-ED66-6CD6D06E18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0309" y="1299637"/>
            <a:ext cx="8228031" cy="4877333"/>
          </a:xfrm>
          <a:prstGeom prst="rect">
            <a:avLst/>
          </a:prstGeom>
        </p:spPr>
      </p:pic>
    </p:spTree>
    <p:extLst>
      <p:ext uri="{BB962C8B-B14F-4D97-AF65-F5344CB8AC3E}">
        <p14:creationId xmlns:p14="http://schemas.microsoft.com/office/powerpoint/2010/main" val="3799371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sp>
      <p:sp>
        <p:nvSpPr>
          <p:cNvPr id="105" name="Google Shape;105;p2"/>
          <p:cNvSpPr/>
          <p:nvPr/>
        </p:nvSpPr>
        <p:spPr>
          <a:xfrm>
            <a:off x="685800" y="990334"/>
            <a:ext cx="10795000" cy="5530286"/>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10163328" y="5131565"/>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472098" y="5677164"/>
            <a:ext cx="381005" cy="0"/>
          </a:xfrm>
          <a:prstGeom prst="straightConnector1">
            <a:avLst/>
          </a:prstGeom>
          <a:noFill/>
          <a:ln w="76200" cap="rnd" cmpd="sng">
            <a:solidFill>
              <a:srgbClr val="FFFFFF"/>
            </a:solidFill>
            <a:prstDash val="solid"/>
            <a:round/>
            <a:headEnd type="none" w="sm" len="sm"/>
            <a:tailEnd type="stealth" w="med" len="med"/>
          </a:ln>
        </p:spPr>
      </p:cxnSp>
      <p:sp>
        <p:nvSpPr>
          <p:cNvPr id="110" name="Google Shape;110;p2"/>
          <p:cNvSpPr/>
          <p:nvPr/>
        </p:nvSpPr>
        <p:spPr>
          <a:xfrm>
            <a:off x="9751798" y="-357892"/>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sp>
        <p:nvSpPr>
          <p:cNvPr id="11" name="TextBox 4">
            <a:extLst>
              <a:ext uri="{FF2B5EF4-FFF2-40B4-BE49-F238E27FC236}">
                <a16:creationId xmlns:a16="http://schemas.microsoft.com/office/drawing/2014/main" id="{E027527F-11E4-4AA3-8810-FBF1D6363448}"/>
              </a:ext>
            </a:extLst>
          </p:cNvPr>
          <p:cNvSpPr txBox="1"/>
          <p:nvPr/>
        </p:nvSpPr>
        <p:spPr>
          <a:xfrm>
            <a:off x="846408" y="1600354"/>
            <a:ext cx="3464458" cy="4477188"/>
          </a:xfrm>
          <a:prstGeom prst="rect">
            <a:avLst/>
          </a:prstGeom>
          <a:noFill/>
        </p:spPr>
        <p:txBody>
          <a:bodyPr wrap="square" rtlCol="0">
            <a:spAutoFit/>
          </a:bodyPr>
          <a:lstStyle/>
          <a:p>
            <a:pPr marL="213371" indent="-213371">
              <a:spcBef>
                <a:spcPts val="467"/>
              </a:spcBef>
              <a:buClr>
                <a:schemeClr val="accent2"/>
              </a:buClr>
              <a:buSzPct val="60000"/>
              <a:buFont typeface="Wingdings"/>
              <a:buChar char=""/>
            </a:pPr>
            <a:endParaRPr lang="hu-HU" sz="1733" dirty="0"/>
          </a:p>
          <a:p>
            <a:pPr marL="213371" indent="-213371">
              <a:spcBef>
                <a:spcPts val="467"/>
              </a:spcBef>
              <a:buClr>
                <a:schemeClr val="accent2"/>
              </a:buClr>
              <a:buSzPct val="60000"/>
              <a:buFont typeface="Wingdings"/>
              <a:buChar char=""/>
            </a:pPr>
            <a:r>
              <a:rPr lang="hu-HU" sz="1733" dirty="0">
                <a:solidFill>
                  <a:schemeClr val="accent3">
                    <a:lumMod val="75000"/>
                  </a:schemeClr>
                </a:solidFill>
              </a:rPr>
              <a:t>What actually characterises the customers I’m targeting? </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What groups could they be categorised into?</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What are their needs and problems?</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How does my product or service address these?</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Who would be willing to pay for this? Are there enough of them?</a:t>
            </a:r>
          </a:p>
          <a:p>
            <a:pPr marL="213371" indent="-213371">
              <a:spcBef>
                <a:spcPts val="467"/>
              </a:spcBef>
              <a:buClr>
                <a:schemeClr val="accent2"/>
              </a:buClr>
              <a:buSzPct val="60000"/>
              <a:buFont typeface="Wingdings"/>
              <a:buChar char=""/>
            </a:pPr>
            <a:r>
              <a:rPr lang="hu-HU" sz="1733" dirty="0">
                <a:solidFill>
                  <a:schemeClr val="accent3">
                    <a:lumMod val="75000"/>
                  </a:schemeClr>
                </a:solidFill>
              </a:rPr>
              <a:t>Should I narrow down or change the target group? Should I modify the product or service?</a:t>
            </a:r>
          </a:p>
        </p:txBody>
      </p:sp>
      <p:sp>
        <p:nvSpPr>
          <p:cNvPr id="12" name="TextBox 2">
            <a:extLst>
              <a:ext uri="{FF2B5EF4-FFF2-40B4-BE49-F238E27FC236}">
                <a16:creationId xmlns:a16="http://schemas.microsoft.com/office/drawing/2014/main" id="{9291F8B0-3E10-40A8-BFBB-CF6C2FE018F7}"/>
              </a:ext>
            </a:extLst>
          </p:cNvPr>
          <p:cNvSpPr txBox="1"/>
          <p:nvPr/>
        </p:nvSpPr>
        <p:spPr>
          <a:xfrm>
            <a:off x="1182446" y="1354132"/>
            <a:ext cx="5363007" cy="420564"/>
          </a:xfrm>
          <a:prstGeom prst="rect">
            <a:avLst/>
          </a:prstGeom>
          <a:noFill/>
        </p:spPr>
        <p:txBody>
          <a:bodyPr wrap="none" rtlCol="0">
            <a:spAutoFit/>
          </a:bodyPr>
          <a:lstStyle/>
          <a:p>
            <a:r>
              <a:rPr lang="hu-HU" sz="2133" b="1" dirty="0">
                <a:solidFill>
                  <a:schemeClr val="accent3">
                    <a:lumMod val="75000"/>
                  </a:schemeClr>
                </a:solidFill>
              </a:rPr>
              <a:t>1 – 2. Customer groups (target market) + Value proposition</a:t>
            </a:r>
          </a:p>
        </p:txBody>
      </p:sp>
      <p:pic>
        <p:nvPicPr>
          <p:cNvPr id="13" name="Content Placeholder 2">
            <a:extLst>
              <a:ext uri="{FF2B5EF4-FFF2-40B4-BE49-F238E27FC236}">
                <a16:creationId xmlns:a16="http://schemas.microsoft.com/office/drawing/2014/main" id="{FDA058AA-F1CB-4A2C-B458-97434792F1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9040" y="2271354"/>
            <a:ext cx="5397904" cy="3530606"/>
          </a:xfrm>
          <a:prstGeom prst="rect">
            <a:avLst/>
          </a:prstGeom>
        </p:spPr>
      </p:pic>
      <p:sp>
        <p:nvSpPr>
          <p:cNvPr id="2" name="Csillag: 6 ágú 1">
            <a:extLst>
              <a:ext uri="{FF2B5EF4-FFF2-40B4-BE49-F238E27FC236}">
                <a16:creationId xmlns:a16="http://schemas.microsoft.com/office/drawing/2014/main" id="{FA8629A7-5B79-4DB1-AACF-AFC6CFACBC50}"/>
              </a:ext>
            </a:extLst>
          </p:cNvPr>
          <p:cNvSpPr/>
          <p:nvPr/>
        </p:nvSpPr>
        <p:spPr>
          <a:xfrm>
            <a:off x="8826885" y="3666720"/>
            <a:ext cx="609600" cy="6096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200" dirty="0"/>
              <a:t>1.</a:t>
            </a:r>
          </a:p>
        </p:txBody>
      </p:sp>
      <p:sp>
        <p:nvSpPr>
          <p:cNvPr id="15" name="Csillag: 6 ágú 14">
            <a:extLst>
              <a:ext uri="{FF2B5EF4-FFF2-40B4-BE49-F238E27FC236}">
                <a16:creationId xmlns:a16="http://schemas.microsoft.com/office/drawing/2014/main" id="{30BAF160-EA8A-4102-918C-2A98844EE3D0}"/>
              </a:ext>
            </a:extLst>
          </p:cNvPr>
          <p:cNvSpPr/>
          <p:nvPr/>
        </p:nvSpPr>
        <p:spPr>
          <a:xfrm>
            <a:off x="6617355" y="3811215"/>
            <a:ext cx="609600" cy="609600"/>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hu-HU" sz="1200" dirty="0"/>
              <a:t>2.</a:t>
            </a:r>
          </a:p>
        </p:txBody>
      </p:sp>
      <p:pic>
        <p:nvPicPr>
          <p:cNvPr id="3" name="Picture 2">
            <a:extLst>
              <a:ext uri="{FF2B5EF4-FFF2-40B4-BE49-F238E27FC236}">
                <a16:creationId xmlns:a16="http://schemas.microsoft.com/office/drawing/2014/main" id="{CC471D6B-2EEC-5086-5491-0AFF04D038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5139" y="2138494"/>
            <a:ext cx="5770015" cy="3687668"/>
          </a:xfrm>
          <a:prstGeom prst="rect">
            <a:avLst/>
          </a:prstGeom>
        </p:spPr>
      </p:pic>
      <p:sp>
        <p:nvSpPr>
          <p:cNvPr id="4" name="Google Shape;94;p1">
            <a:extLst>
              <a:ext uri="{FF2B5EF4-FFF2-40B4-BE49-F238E27FC236}">
                <a16:creationId xmlns:a16="http://schemas.microsoft.com/office/drawing/2014/main" id="{5BA57668-1A23-51EF-8289-A0323D0CB1F9}"/>
              </a:ext>
            </a:extLst>
          </p:cNvPr>
          <p:cNvSpPr/>
          <p:nvPr/>
        </p:nvSpPr>
        <p:spPr>
          <a:xfrm>
            <a:off x="685800" y="213360"/>
            <a:ext cx="2266959" cy="483618"/>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a:blip r:embed="rId7">
              <a:alphaModFix/>
              <a:extLst>
                <a:ext uri="{28A0092B-C50C-407E-A947-70E740481C1C}">
                  <a14:useLocalDpi xmlns:a14="http://schemas.microsoft.com/office/drawing/2010/main" val="0"/>
                </a:ext>
              </a:extLst>
            </a:blip>
            <a:stretch>
              <a:fillRect/>
            </a:stretch>
          </a:blipFill>
          <a:ln>
            <a:noFill/>
          </a:ln>
        </p:spPr>
      </p:sp>
    </p:spTree>
    <p:extLst>
      <p:ext uri="{BB962C8B-B14F-4D97-AF65-F5344CB8AC3E}">
        <p14:creationId xmlns:p14="http://schemas.microsoft.com/office/powerpoint/2010/main" val="28770909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1413</TotalTime>
  <Words>3509</Words>
  <Application>Microsoft Office PowerPoint</Application>
  <PresentationFormat>Widescreen</PresentationFormat>
  <Paragraphs>544</Paragraphs>
  <Slides>53</Slides>
  <Notes>53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53</vt:i4>
      </vt:variant>
    </vt:vector>
  </HeadingPairs>
  <TitlesOfParts>
    <vt:vector size="62" baseType="lpstr">
      <vt:lpstr>Arial</vt:lpstr>
      <vt:lpstr>Calibri</vt:lpstr>
      <vt:lpstr>Calibri Light</vt:lpstr>
      <vt:lpstr>Nunito Sans</vt:lpstr>
      <vt:lpstr>Nunito Sans Black</vt:lpstr>
      <vt:lpstr>Roboto</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Core activities </vt:lpstr>
      <vt:lpstr>PowerPoint Presentation</vt:lpstr>
      <vt:lpstr>PowerPoint Presentation</vt:lpstr>
      <vt:lpstr>PowerPoint Presentation</vt:lpstr>
      <vt:lpstr>6. Key resources </vt:lpstr>
      <vt:lpstr>PowerPoint Presentation</vt:lpstr>
      <vt:lpstr>PowerPoint Presentation</vt:lpstr>
      <vt:lpstr>7. Key partners: competitors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 Cost structure</vt:lpstr>
      <vt:lpstr>PowerPoint Presentation</vt:lpstr>
      <vt:lpstr>PowerPoint Presentation</vt:lpstr>
      <vt:lpstr>9. Revenue: the importance of pricing</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Both Rita</dc:creator>
  <cp:keywords>, docId:D15CB04C4FF2807235A031EBC34BD835</cp:keywords>
  <cp:lastModifiedBy>Both Rita</cp:lastModifiedBy>
  <cp:revision>11</cp:revision>
  <dcterms:created xsi:type="dcterms:W3CDTF">2026-03-31T09:19:23Z</dcterms:created>
  <dcterms:modified xsi:type="dcterms:W3CDTF">2026-04-02T07:45:48Z</dcterms:modified>
</cp:coreProperties>
</file>