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4"/>
  </p:notesMasterIdLst>
  <p:sldIdLst>
    <p:sldId id="256" r:id="rId2"/>
    <p:sldId id="298"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8288000" cy="10287000"/>
  <p:notesSz cx="6858000" cy="9144000"/>
  <p:embeddedFontLst>
    <p:embeddedFont>
      <p:font typeface="Roboto" panose="020B0604020202020204" charset="0"/>
      <p:regular r:id="rId45"/>
      <p:bold r:id="rId46"/>
      <p:italic r:id="rId47"/>
      <p:boldItalic r:id="rId48"/>
    </p:embeddedFont>
    <p:embeddedFont>
      <p:font typeface="Nunito Sans" panose="020B0604020202020204" charset="0"/>
      <p:regular r:id="rId49"/>
      <p:bold r:id="rId50"/>
      <p:italic r:id="rId51"/>
      <p:boldItalic r:id="rId52"/>
    </p:embeddedFont>
    <p:embeddedFont>
      <p:font typeface="Calibri" panose="020F0502020204030204" pitchFamily="34" charset="0"/>
      <p:regular r:id="rId53"/>
      <p:bold r:id="rId54"/>
      <p:italic r:id="rId55"/>
      <p:boldItalic r:id="rId56"/>
    </p:embeddedFont>
    <p:embeddedFont>
      <p:font typeface="Nunito Sans Black" panose="020B0604020202020204" charset="0"/>
      <p:bold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if+/zI9909T7Y9Q1hOiKSt3FkH3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3" d="100"/>
          <a:sy n="53" d="100"/>
        </p:scale>
        <p:origin x="682" y="67"/>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customschemas.google.com/relationships/presentationmetadata" Target="meta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font" Target="fonts/font8.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57358955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95752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325b2ede271_4_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4" name="Google Shape;214;g325b2ede271_4_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55037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355471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325b2ede271_4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3" name="Google Shape;243;g325b2ede271_4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18881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25b2ede271_4_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6" name="Google Shape;256;g325b2ede271_4_1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06999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325b2ede271_4_1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5" name="Google Shape;265;g325b2ede271_4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85322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325b2ede271_4_1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5" name="Google Shape;275;g325b2ede271_4_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127470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325b2ede271_4_16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5" name="Google Shape;285;g325b2ede271_4_1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688572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26921585f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g326921585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6817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326921585f4_0_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5" name="Google Shape;305;g326921585f4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2877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g326921585f4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5" name="Google Shape;315;g326921585f4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36359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6178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326921585f4_0_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6" name="Google Shape;326;g326921585f4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275737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g326921585f4_0_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9" name="Google Shape;339;g326921585f4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56867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326921585f4_0_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2" name="Google Shape;352;g326921585f4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966106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1" name="Google Shape;36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436328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325b2ede271_2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5" name="Google Shape;375;g325b2ede271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27520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3" name="Google Shape;43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75959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26dadce0fc_0_9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49" name="Google Shape;449;g326dadce0fc_0_9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84043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26dadce0fc_0_10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65" name="Google Shape;465;g326dadce0fc_0_10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911183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7"/>
        <p:cNvGrpSpPr/>
        <p:nvPr/>
      </p:nvGrpSpPr>
      <p:grpSpPr>
        <a:xfrm>
          <a:off x="0" y="0"/>
          <a:ext cx="0" cy="0"/>
          <a:chOff x="0" y="0"/>
          <a:chExt cx="0" cy="0"/>
        </a:xfrm>
      </p:grpSpPr>
      <p:sp>
        <p:nvSpPr>
          <p:cNvPr id="478" name="Google Shape;478;g326dadce0fc_0_10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9" name="Google Shape;479;g326dadce0fc_0_10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84852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326dadce0fc_0_104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2" name="Google Shape;492;g326dadce0fc_0_10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5256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6" name="Google Shape;11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73199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g326dadce0fc_0_105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1" name="Google Shape;501;g326dadce0fc_0_10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7960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326dadce0fc_0_10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12" name="Google Shape;512;g326dadce0fc_0_10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406096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g326dadce0fc_0_10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23" name="Google Shape;523;g326dadce0fc_0_10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803020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326dadce0fc_0_10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37" name="Google Shape;537;g326dadce0fc_0_10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279245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326dadce0fc_0_110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47" name="Google Shape;547;g326dadce0fc_0_1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995402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6"/>
        <p:cNvGrpSpPr/>
        <p:nvPr/>
      </p:nvGrpSpPr>
      <p:grpSpPr>
        <a:xfrm>
          <a:off x="0" y="0"/>
          <a:ext cx="0" cy="0"/>
          <a:chOff x="0" y="0"/>
          <a:chExt cx="0" cy="0"/>
        </a:xfrm>
      </p:grpSpPr>
      <p:sp>
        <p:nvSpPr>
          <p:cNvPr id="557" name="Google Shape;557;g326dadce0fc_0_1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58" name="Google Shape;558;g326dadce0fc_0_1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106006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326dadce0fc_0_11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1" name="Google Shape;571;g326dadce0fc_0_1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70409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326dadce0fc_0_11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80" name="Google Shape;580;g326dadce0fc_0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8035580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326dadce0fc_0_11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4" name="Google Shape;594;g326dadce0fc_0_11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09854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326dadce0fc_0_116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05" name="Google Shape;605;g326dadce0fc_0_1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787140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25b2ede271_4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2" name="Google Shape;142;g325b2ede271_4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238229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326dadce0fc_0_118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22" name="Google Shape;622;g326dadce0fc_0_1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0072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g326dadce0fc_0_12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39" name="Google Shape;639;g326dadce0fc_0_1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976119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325b2ede271_4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2" name="Google Shape;652;g325b2ede271_4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07940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86577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25b2ede271_4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g325b2ede271_4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43850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25b2ede271_4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1" name="Google Shape;171;g325b2ede271_4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6503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325b2ede271_4_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2" name="Google Shape;182;g325b2ede271_4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414768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325b2ede271_4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8" name="Google Shape;198;g325b2ede271_4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600579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9"/>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0"/>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6"/>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6"/>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7"/>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a:spLocks noGrp="1"/>
          </p:cNvSpPr>
          <p:nvPr>
            <p:ph type="pic" idx="2"/>
          </p:nvPr>
        </p:nvSpPr>
        <p:spPr>
          <a:xfrm>
            <a:off x="1792288" y="612775"/>
            <a:ext cx="5486400" cy="4114800"/>
          </a:xfrm>
          <a:prstGeom prst="rect">
            <a:avLst/>
          </a:prstGeom>
          <a:noFill/>
          <a:ln>
            <a:noFill/>
          </a:ln>
        </p:spPr>
      </p:sp>
      <p:sp>
        <p:nvSpPr>
          <p:cNvPr id="64" name="Google Shape;64;p17"/>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8"/>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8" Type="http://schemas.openxmlformats.org/officeDocument/2006/relationships/image" Target="../media/image8.jp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0.jpg"/><Relationship Id="rId4" Type="http://schemas.openxmlformats.org/officeDocument/2006/relationships/image" Target="../media/image29.jpg"/></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0.png"/><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0.jpg"/><Relationship Id="rId4" Type="http://schemas.openxmlformats.org/officeDocument/2006/relationships/image" Target="../media/image29.jpg"/></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3.xml"/><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 Id="rId5" Type="http://schemas.openxmlformats.org/officeDocument/2006/relationships/image" Target="../media/image44.png"/><Relationship Id="rId4" Type="http://schemas.openxmlformats.org/officeDocument/2006/relationships/image" Target="../media/image43.png"/></Relationships>
</file>

<file path=ppt/slides/_rels/slide35.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5.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6.png"/><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30.jpg"/><Relationship Id="rId4" Type="http://schemas.openxmlformats.org/officeDocument/2006/relationships/image" Target="../media/image29.jpg"/></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8.xml"/><Relationship Id="rId1" Type="http://schemas.openxmlformats.org/officeDocument/2006/relationships/slideLayout" Target="../slideLayouts/slideLayout1.xml"/><Relationship Id="rId5" Type="http://schemas.openxmlformats.org/officeDocument/2006/relationships/image" Target="../media/image45.png"/><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8.png"/><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1.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4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21731" t="-92052" r="-2282" b="-46394"/>
            </a:stretch>
          </a:blipFill>
          <a:ln>
            <a:noFill/>
          </a:ln>
        </p:spPr>
      </p:sp>
      <p:grpSp>
        <p:nvGrpSpPr>
          <p:cNvPr id="85" name="Google Shape;85;p1"/>
          <p:cNvGrpSpPr/>
          <p:nvPr/>
        </p:nvGrpSpPr>
        <p:grpSpPr>
          <a:xfrm>
            <a:off x="1686928" y="739378"/>
            <a:ext cx="15579082" cy="9345846"/>
            <a:chOff x="0" y="-76200"/>
            <a:chExt cx="4103133" cy="2461457"/>
          </a:xfrm>
        </p:grpSpPr>
        <p:sp>
          <p:nvSpPr>
            <p:cNvPr id="86" name="Google Shape;86;p1"/>
            <p:cNvSpPr/>
            <p:nvPr/>
          </p:nvSpPr>
          <p:spPr>
            <a:xfrm>
              <a:off x="0" y="0"/>
              <a:ext cx="4103133" cy="2385257"/>
            </a:xfrm>
            <a:custGeom>
              <a:avLst/>
              <a:gdLst/>
              <a:ahLst/>
              <a:cxnLst/>
              <a:rect l="l" t="t" r="r" b="b"/>
              <a:pathLst>
                <a:path w="4103133" h="2385257" extrusionOk="0">
                  <a:moveTo>
                    <a:pt x="25344" y="0"/>
                  </a:moveTo>
                  <a:lnTo>
                    <a:pt x="4077789" y="0"/>
                  </a:lnTo>
                  <a:cubicBezTo>
                    <a:pt x="4084510" y="0"/>
                    <a:pt x="4090957" y="2670"/>
                    <a:pt x="4095710" y="7423"/>
                  </a:cubicBezTo>
                  <a:cubicBezTo>
                    <a:pt x="4100463" y="12176"/>
                    <a:pt x="4103133" y="18622"/>
                    <a:pt x="4103133" y="25344"/>
                  </a:cubicBezTo>
                  <a:lnTo>
                    <a:pt x="4103133" y="2359913"/>
                  </a:lnTo>
                  <a:cubicBezTo>
                    <a:pt x="4103133" y="2366635"/>
                    <a:pt x="4100463" y="2373081"/>
                    <a:pt x="4095710" y="2377834"/>
                  </a:cubicBezTo>
                  <a:cubicBezTo>
                    <a:pt x="4090957" y="2382587"/>
                    <a:pt x="4084510" y="2385257"/>
                    <a:pt x="4077789" y="2385257"/>
                  </a:cubicBezTo>
                  <a:lnTo>
                    <a:pt x="25344" y="2385257"/>
                  </a:lnTo>
                  <a:cubicBezTo>
                    <a:pt x="18622" y="2385257"/>
                    <a:pt x="12176" y="2382587"/>
                    <a:pt x="7423" y="2377834"/>
                  </a:cubicBezTo>
                  <a:cubicBezTo>
                    <a:pt x="2670" y="2373081"/>
                    <a:pt x="0" y="2366635"/>
                    <a:pt x="0" y="2359913"/>
                  </a:cubicBezTo>
                  <a:lnTo>
                    <a:pt x="0" y="25344"/>
                  </a:lnTo>
                  <a:cubicBezTo>
                    <a:pt x="0" y="18622"/>
                    <a:pt x="2670" y="12176"/>
                    <a:pt x="7423" y="7423"/>
                  </a:cubicBezTo>
                  <a:cubicBezTo>
                    <a:pt x="12176" y="2670"/>
                    <a:pt x="18622" y="0"/>
                    <a:pt x="25344" y="0"/>
                  </a:cubicBezTo>
                  <a:close/>
                </a:path>
              </a:pathLst>
            </a:custGeom>
            <a:solidFill>
              <a:srgbClr val="F2F2F2">
                <a:alpha val="6000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 name="Google Shape;87;p1"/>
            <p:cNvSpPr txBox="1"/>
            <p:nvPr/>
          </p:nvSpPr>
          <p:spPr>
            <a:xfrm>
              <a:off x="0" y="-76200"/>
              <a:ext cx="4103133" cy="2461457"/>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88" name="Google Shape;88;p1"/>
          <p:cNvGrpSpPr/>
          <p:nvPr/>
        </p:nvGrpSpPr>
        <p:grpSpPr>
          <a:xfrm>
            <a:off x="1686928" y="1274997"/>
            <a:ext cx="11891446" cy="4119660"/>
            <a:chOff x="0" y="-76200"/>
            <a:chExt cx="3131904" cy="1085013"/>
          </a:xfrm>
        </p:grpSpPr>
        <p:sp>
          <p:nvSpPr>
            <p:cNvPr id="89" name="Google Shape;89;p1"/>
            <p:cNvSpPr/>
            <p:nvPr/>
          </p:nvSpPr>
          <p:spPr>
            <a:xfrm>
              <a:off x="0" y="0"/>
              <a:ext cx="3131904" cy="1008813"/>
            </a:xfrm>
            <a:custGeom>
              <a:avLst/>
              <a:gdLst/>
              <a:ahLst/>
              <a:cxnLst/>
              <a:rect l="l" t="t" r="r" b="b"/>
              <a:pathLst>
                <a:path w="3131904" h="1008813" extrusionOk="0">
                  <a:moveTo>
                    <a:pt x="0" y="0"/>
                  </a:moveTo>
                  <a:lnTo>
                    <a:pt x="3131904" y="0"/>
                  </a:lnTo>
                  <a:lnTo>
                    <a:pt x="3131904" y="1008813"/>
                  </a:lnTo>
                  <a:lnTo>
                    <a:pt x="0" y="1008813"/>
                  </a:lnTo>
                  <a:close/>
                </a:path>
              </a:pathLst>
            </a:custGeom>
            <a:solidFill>
              <a:srgbClr val="FFFFFF">
                <a:alpha val="78431"/>
              </a:srgbClr>
            </a:solidFill>
            <a:ln>
              <a:noFill/>
            </a:ln>
          </p:spPr>
        </p:sp>
        <p:sp>
          <p:nvSpPr>
            <p:cNvPr id="90" name="Google Shape;90;p1"/>
            <p:cNvSpPr txBox="1"/>
            <p:nvPr/>
          </p:nvSpPr>
          <p:spPr>
            <a:xfrm>
              <a:off x="0" y="-76200"/>
              <a:ext cx="3131904" cy="1085013"/>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1" name="Google Shape;91;p1"/>
          <p:cNvGrpSpPr/>
          <p:nvPr/>
        </p:nvGrpSpPr>
        <p:grpSpPr>
          <a:xfrm>
            <a:off x="5318001" y="6210226"/>
            <a:ext cx="9324487" cy="1111273"/>
            <a:chOff x="0" y="-76200"/>
            <a:chExt cx="1927662" cy="292679"/>
          </a:xfrm>
        </p:grpSpPr>
        <p:sp>
          <p:nvSpPr>
            <p:cNvPr id="92" name="Google Shape;92;p1"/>
            <p:cNvSpPr/>
            <p:nvPr/>
          </p:nvSpPr>
          <p:spPr>
            <a:xfrm>
              <a:off x="0" y="0"/>
              <a:ext cx="1927662" cy="216479"/>
            </a:xfrm>
            <a:custGeom>
              <a:avLst/>
              <a:gdLst/>
              <a:ahLst/>
              <a:cxnLst/>
              <a:rect l="l" t="t" r="r" b="b"/>
              <a:pathLst>
                <a:path w="1927662" h="216479" extrusionOk="0">
                  <a:moveTo>
                    <a:pt x="0" y="0"/>
                  </a:moveTo>
                  <a:lnTo>
                    <a:pt x="1927662" y="0"/>
                  </a:lnTo>
                  <a:lnTo>
                    <a:pt x="1927662" y="216479"/>
                  </a:lnTo>
                  <a:lnTo>
                    <a:pt x="0" y="216479"/>
                  </a:lnTo>
                  <a:close/>
                </a:path>
              </a:pathLst>
            </a:custGeom>
            <a:solidFill>
              <a:srgbClr val="FFFFFF">
                <a:alpha val="78431"/>
              </a:srgbClr>
            </a:solidFill>
            <a:ln>
              <a:noFill/>
            </a:ln>
          </p:spPr>
        </p:sp>
        <p:sp>
          <p:nvSpPr>
            <p:cNvPr id="93" name="Google Shape;93;p1"/>
            <p:cNvSpPr txBox="1"/>
            <p:nvPr/>
          </p:nvSpPr>
          <p:spPr>
            <a:xfrm>
              <a:off x="0" y="-76200"/>
              <a:ext cx="1927662" cy="292679"/>
            </a:xfrm>
            <a:prstGeom prst="rect">
              <a:avLst/>
            </a:prstGeom>
            <a:noFill/>
            <a:ln>
              <a:noFill/>
            </a:ln>
          </p:spPr>
          <p:txBody>
            <a:bodyPr spcFirstLastPara="1" wrap="square" lIns="50800" tIns="50800" rIns="50800" bIns="50800" anchor="ctr" anchorCtr="0">
              <a:noAutofit/>
            </a:bodyPr>
            <a:lstStyle/>
            <a:p>
              <a:pPr marL="0" marR="0" lvl="0" indent="0" algn="ctr" rtl="0">
                <a:lnSpc>
                  <a:spcPct val="2013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4" name="Google Shape;94;p1"/>
          <p:cNvSpPr/>
          <p:nvPr/>
        </p:nvSpPr>
        <p:spPr>
          <a:xfrm>
            <a:off x="13578374" y="156431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95" name="Google Shape;95;p1"/>
          <p:cNvSpPr/>
          <p:nvPr/>
        </p:nvSpPr>
        <p:spPr>
          <a:xfrm>
            <a:off x="1879527" y="1806027"/>
            <a:ext cx="11249782" cy="3337473"/>
          </a:xfrm>
          <a:custGeom>
            <a:avLst/>
            <a:gdLst/>
            <a:ahLst/>
            <a:cxnLst/>
            <a:rect l="l" t="t" r="r" b="b"/>
            <a:pathLst>
              <a:path w="11249782" h="3337473" extrusionOk="0">
                <a:moveTo>
                  <a:pt x="0" y="0"/>
                </a:moveTo>
                <a:lnTo>
                  <a:pt x="11249782" y="0"/>
                </a:lnTo>
                <a:lnTo>
                  <a:pt x="11249782" y="3337473"/>
                </a:lnTo>
                <a:lnTo>
                  <a:pt x="0" y="3337473"/>
                </a:lnTo>
                <a:lnTo>
                  <a:pt x="0" y="0"/>
                </a:lnTo>
                <a:close/>
              </a:path>
            </a:pathLst>
          </a:custGeom>
          <a:blipFill rotWithShape="1">
            <a:blip r:embed="rId5">
              <a:alphaModFix/>
            </a:blip>
            <a:stretch>
              <a:fillRect/>
            </a:stretch>
          </a:blipFill>
          <a:ln>
            <a:noFill/>
          </a:ln>
        </p:spPr>
      </p:sp>
      <p:sp>
        <p:nvSpPr>
          <p:cNvPr id="96" name="Google Shape;96;p1"/>
          <p:cNvSpPr txBox="1"/>
          <p:nvPr/>
        </p:nvSpPr>
        <p:spPr>
          <a:xfrm>
            <a:off x="5656059" y="6623075"/>
            <a:ext cx="8648400" cy="6003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3900"/>
              <a:buFont typeface="Arial"/>
              <a:buNone/>
            </a:pPr>
            <a:r>
              <a:rPr lang="en-US" sz="3900" b="1" i="0" u="none" strike="noStrike" cap="none">
                <a:solidFill>
                  <a:srgbClr val="1B693C"/>
                </a:solidFill>
                <a:latin typeface="Nunito Sans"/>
                <a:ea typeface="Nunito Sans"/>
                <a:cs typeface="Nunito Sans"/>
                <a:sym typeface="Nunito Sans"/>
              </a:rPr>
              <a:t> </a:t>
            </a:r>
            <a:r>
              <a:rPr lang="en-US" sz="3900" b="1">
                <a:solidFill>
                  <a:srgbClr val="1B693C"/>
                </a:solidFill>
                <a:latin typeface="Nunito Sans"/>
                <a:ea typeface="Nunito Sans"/>
                <a:cs typeface="Nunito Sans"/>
                <a:sym typeface="Nunito Sans"/>
              </a:rPr>
              <a:t>A rövid ellátási láncok logisztikája</a:t>
            </a:r>
            <a:endParaRPr sz="1400" b="0" i="0" u="none" strike="noStrike" cap="none">
              <a:solidFill>
                <a:srgbClr val="000000"/>
              </a:solidFill>
              <a:latin typeface="Arial"/>
              <a:ea typeface="Arial"/>
              <a:cs typeface="Arial"/>
              <a:sym typeface="Arial"/>
            </a:endParaRPr>
          </a:p>
        </p:txBody>
      </p:sp>
      <p:sp>
        <p:nvSpPr>
          <p:cNvPr id="97" name="Google Shape;97;p1"/>
          <p:cNvSpPr txBox="1"/>
          <p:nvPr/>
        </p:nvSpPr>
        <p:spPr>
          <a:xfrm>
            <a:off x="2334710" y="9058696"/>
            <a:ext cx="14644200" cy="1513200"/>
          </a:xfrm>
          <a:prstGeom prst="rect">
            <a:avLst/>
          </a:prstGeom>
          <a:noFill/>
          <a:ln>
            <a:noFill/>
          </a:ln>
        </p:spPr>
        <p:txBody>
          <a:bodyPr spcFirstLastPara="1" wrap="square" lIns="0" tIns="0" rIns="0" bIns="0" anchor="t" anchorCtr="0">
            <a:spAutoFit/>
          </a:bodyPr>
          <a:lstStyle/>
          <a:p>
            <a:pPr marL="0" marR="0" lvl="0" indent="0" algn="l" rtl="0">
              <a:lnSpc>
                <a:spcPct val="108071"/>
              </a:lnSpc>
              <a:spcBef>
                <a:spcPts val="0"/>
              </a:spcBef>
              <a:spcAft>
                <a:spcPts val="0"/>
              </a:spcAft>
              <a:buClr>
                <a:srgbClr val="000000"/>
              </a:buClr>
              <a:buSzPts val="1845"/>
              <a:buFont typeface="Arial"/>
              <a:buNone/>
            </a:pPr>
            <a:r>
              <a:rPr lang="en-US" sz="1845"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 Projekt szám: </a:t>
            </a:r>
            <a:r>
              <a:rPr lang="en-US" sz="900" b="0" i="0" u="none" strike="noStrike" cap="none">
                <a:solidFill>
                  <a:srgbClr val="1F1F1F"/>
                </a:solidFill>
                <a:highlight>
                  <a:srgbClr val="FFFFFF"/>
                </a:highlight>
                <a:latin typeface="Roboto"/>
                <a:ea typeface="Roboto"/>
                <a:cs typeface="Roboto"/>
                <a:sym typeface="Roboto"/>
              </a:rPr>
              <a:t>2024-1-RO01-KA210-ADU-000254716 </a:t>
            </a:r>
            <a:endParaRPr sz="1400" b="0" i="0" u="none" strike="noStrike" cap="none">
              <a:solidFill>
                <a:srgbClr val="000000"/>
              </a:solidFill>
              <a:latin typeface="Arial"/>
              <a:ea typeface="Arial"/>
              <a:cs typeface="Arial"/>
              <a:sym typeface="Arial"/>
            </a:endParaRPr>
          </a:p>
          <a:p>
            <a:pPr marL="0" marR="0" lvl="0" indent="0" algn="l" rtl="0">
              <a:lnSpc>
                <a:spcPct val="108013"/>
              </a:lnSpc>
              <a:spcBef>
                <a:spcPts val="0"/>
              </a:spcBef>
              <a:spcAft>
                <a:spcPts val="0"/>
              </a:spcAft>
              <a:buClr>
                <a:srgbClr val="000000"/>
              </a:buClr>
              <a:buSzPts val="1846"/>
              <a:buFont typeface="Arial"/>
              <a:buNone/>
            </a:pPr>
            <a:endParaRPr sz="1845" b="0" i="0" u="none" strike="noStrike" cap="none">
              <a:solidFill>
                <a:srgbClr val="141414"/>
              </a:solidFill>
              <a:latin typeface="Arial"/>
              <a:ea typeface="Arial"/>
              <a:cs typeface="Arial"/>
              <a:sym typeface="Arial"/>
            </a:endParaRPr>
          </a:p>
          <a:p>
            <a:pPr marL="0" marR="0" lvl="0" indent="0" algn="l" rtl="0">
              <a:lnSpc>
                <a:spcPct val="108013"/>
              </a:lnSpc>
              <a:spcBef>
                <a:spcPts val="0"/>
              </a:spcBef>
              <a:spcAft>
                <a:spcPts val="0"/>
              </a:spcAft>
              <a:buClr>
                <a:srgbClr val="000000"/>
              </a:buClr>
              <a:buSzPts val="1846"/>
              <a:buFont typeface="Arial"/>
              <a:buNone/>
            </a:pPr>
            <a:endParaRPr sz="1845" b="0" i="0" u="none" strike="noStrike" cap="none">
              <a:solidFill>
                <a:srgbClr val="141414"/>
              </a:solidFill>
              <a:latin typeface="Arial"/>
              <a:ea typeface="Arial"/>
              <a:cs typeface="Arial"/>
              <a:sym typeface="Arial"/>
            </a:endParaRPr>
          </a:p>
        </p:txBody>
      </p:sp>
      <p:cxnSp>
        <p:nvCxnSpPr>
          <p:cNvPr id="98" name="Google Shape;98;p1"/>
          <p:cNvCxnSpPr/>
          <p:nvPr/>
        </p:nvCxnSpPr>
        <p:spPr>
          <a:xfrm>
            <a:off x="10164282" y="9844511"/>
            <a:ext cx="7095018" cy="0"/>
          </a:xfrm>
          <a:prstGeom prst="straightConnector1">
            <a:avLst/>
          </a:prstGeom>
          <a:noFill/>
          <a:ln w="47625" cap="rnd" cmpd="sng">
            <a:solidFill>
              <a:srgbClr val="000000">
                <a:alpha val="4313"/>
              </a:srgbClr>
            </a:solidFill>
            <a:prstDash val="solid"/>
            <a:round/>
            <a:headEnd type="none" w="sm" len="sm"/>
            <a:tailEnd type="none" w="sm" len="sm"/>
          </a:ln>
        </p:spPr>
      </p:cxnSp>
      <p:cxnSp>
        <p:nvCxnSpPr>
          <p:cNvPr id="99" name="Google Shape;99;p1"/>
          <p:cNvCxnSpPr/>
          <p:nvPr/>
        </p:nvCxnSpPr>
        <p:spPr>
          <a:xfrm>
            <a:off x="2334710" y="8921698"/>
            <a:ext cx="14098598" cy="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g325b2ede271_4_61"/>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g325b2ede271_4_61"/>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g325b2ede271_4_61"/>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219" name="Google Shape;219;g325b2ede271_4_61"/>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220" name="Google Shape;220;g325b2ede271_4_61"/>
          <p:cNvSpPr txBox="1"/>
          <p:nvPr/>
        </p:nvSpPr>
        <p:spPr>
          <a:xfrm>
            <a:off x="1028700" y="3001962"/>
            <a:ext cx="42054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A 9M</a:t>
            </a:r>
            <a:endParaRPr sz="8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elv</a:t>
            </a:r>
            <a:endParaRPr sz="8000" b="1">
              <a:solidFill>
                <a:srgbClr val="141414"/>
              </a:solidFill>
              <a:latin typeface="Nunito Sans Black"/>
              <a:ea typeface="Nunito Sans Black"/>
              <a:cs typeface="Nunito Sans Black"/>
              <a:sym typeface="Nunito Sans Black"/>
            </a:endParaRPr>
          </a:p>
        </p:txBody>
      </p:sp>
      <p:sp>
        <p:nvSpPr>
          <p:cNvPr id="221" name="Google Shape;221;g325b2ede271_4_61"/>
          <p:cNvSpPr txBox="1"/>
          <p:nvPr/>
        </p:nvSpPr>
        <p:spPr>
          <a:xfrm>
            <a:off x="5296517" y="7378111"/>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vásárlónak</a:t>
            </a:r>
            <a:endParaRPr sz="1400" b="0" i="0" u="none" strike="noStrike" cap="none">
              <a:solidFill>
                <a:srgbClr val="000000"/>
              </a:solidFill>
              <a:latin typeface="Arial"/>
              <a:ea typeface="Arial"/>
              <a:cs typeface="Arial"/>
              <a:sym typeface="Arial"/>
            </a:endParaRPr>
          </a:p>
        </p:txBody>
      </p:sp>
      <p:sp>
        <p:nvSpPr>
          <p:cNvPr id="222" name="Google Shape;222;g325b2ede271_4_61"/>
          <p:cNvSpPr txBox="1"/>
          <p:nvPr/>
        </p:nvSpPr>
        <p:spPr>
          <a:xfrm>
            <a:off x="9404726" y="1257300"/>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információval ellátva</a:t>
            </a:r>
            <a:endParaRPr sz="1400" b="0" i="0" u="none" strike="noStrike" cap="none">
              <a:solidFill>
                <a:srgbClr val="000000"/>
              </a:solidFill>
              <a:latin typeface="Arial"/>
              <a:ea typeface="Arial"/>
              <a:cs typeface="Arial"/>
              <a:sym typeface="Arial"/>
            </a:endParaRPr>
          </a:p>
        </p:txBody>
      </p:sp>
      <p:sp>
        <p:nvSpPr>
          <p:cNvPr id="223" name="Google Shape;223;g325b2ede271_4_61"/>
          <p:cNvSpPr txBox="1"/>
          <p:nvPr/>
        </p:nvSpPr>
        <p:spPr>
          <a:xfrm>
            <a:off x="13517835" y="7167811"/>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energia felhasználásával</a:t>
            </a:r>
            <a:endParaRPr sz="1400" b="0" i="0" u="none" strike="noStrike" cap="none">
              <a:solidFill>
                <a:srgbClr val="000000"/>
              </a:solidFill>
              <a:latin typeface="Arial"/>
              <a:ea typeface="Arial"/>
              <a:cs typeface="Arial"/>
              <a:sym typeface="Arial"/>
            </a:endParaRPr>
          </a:p>
        </p:txBody>
      </p:sp>
      <p:sp>
        <p:nvSpPr>
          <p:cNvPr id="224" name="Google Shape;224;g325b2ede271_4_61"/>
          <p:cNvSpPr txBox="1"/>
          <p:nvPr/>
        </p:nvSpPr>
        <p:spPr>
          <a:xfrm>
            <a:off x="4919972" y="7714488"/>
            <a:ext cx="4484700" cy="2154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endParaRPr sz="1400" b="0" i="0" u="none" strike="noStrike" cap="none">
              <a:solidFill>
                <a:srgbClr val="000000"/>
              </a:solidFill>
              <a:latin typeface="Arial"/>
              <a:ea typeface="Arial"/>
              <a:cs typeface="Arial"/>
              <a:sym typeface="Arial"/>
            </a:endParaRPr>
          </a:p>
        </p:txBody>
      </p:sp>
      <p:pic>
        <p:nvPicPr>
          <p:cNvPr id="225" name="Google Shape;225;g325b2ede271_4_61"/>
          <p:cNvPicPr preferRelativeResize="0"/>
          <p:nvPr/>
        </p:nvPicPr>
        <p:blipFill>
          <a:blip r:embed="rId5">
            <a:alphaModFix/>
          </a:blip>
          <a:stretch>
            <a:fillRect/>
          </a:stretch>
        </p:blipFill>
        <p:spPr>
          <a:xfrm>
            <a:off x="5386500" y="152400"/>
            <a:ext cx="3581400" cy="6210300"/>
          </a:xfrm>
          <a:prstGeom prst="rect">
            <a:avLst/>
          </a:prstGeom>
          <a:noFill/>
          <a:ln>
            <a:noFill/>
          </a:ln>
        </p:spPr>
      </p:pic>
      <p:pic>
        <p:nvPicPr>
          <p:cNvPr id="226" name="Google Shape;226;g325b2ede271_4_61"/>
          <p:cNvPicPr preferRelativeResize="0"/>
          <p:nvPr/>
        </p:nvPicPr>
        <p:blipFill>
          <a:blip r:embed="rId6">
            <a:alphaModFix/>
          </a:blip>
          <a:stretch>
            <a:fillRect/>
          </a:stretch>
        </p:blipFill>
        <p:spPr>
          <a:xfrm>
            <a:off x="9557076" y="3194100"/>
            <a:ext cx="3523300" cy="6235314"/>
          </a:xfrm>
          <a:prstGeom prst="rect">
            <a:avLst/>
          </a:prstGeom>
          <a:noFill/>
          <a:ln>
            <a:noFill/>
          </a:ln>
        </p:spPr>
      </p:pic>
      <p:pic>
        <p:nvPicPr>
          <p:cNvPr id="227" name="Google Shape;227;g325b2ede271_4_61"/>
          <p:cNvPicPr preferRelativeResize="0"/>
          <p:nvPr/>
        </p:nvPicPr>
        <p:blipFill>
          <a:blip r:embed="rId7">
            <a:alphaModFix/>
          </a:blip>
          <a:stretch>
            <a:fillRect/>
          </a:stretch>
        </p:blipFill>
        <p:spPr>
          <a:xfrm>
            <a:off x="13669550" y="227327"/>
            <a:ext cx="3581400" cy="625055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6"/>
            </a:stretch>
          </a:blipFill>
          <a:ln>
            <a:noFill/>
          </a:ln>
        </p:spPr>
      </p:sp>
      <p:sp>
        <p:nvSpPr>
          <p:cNvPr id="233" name="Google Shape;233;p7"/>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5" b="-10600"/>
            </a:stretch>
          </a:blipFill>
          <a:ln>
            <a:noFill/>
          </a:ln>
        </p:spPr>
      </p:sp>
      <p:sp>
        <p:nvSpPr>
          <p:cNvPr id="234" name="Google Shape;234;p7"/>
          <p:cNvSpPr/>
          <p:nvPr/>
        </p:nvSpPr>
        <p:spPr>
          <a:xfrm>
            <a:off x="3719346" y="-412152"/>
            <a:ext cx="3958393" cy="14408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5" name="Google Shape;235;p7"/>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236" name="Google Shape;236;p7"/>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237" name="Google Shape;237;p7"/>
          <p:cNvSpPr txBox="1"/>
          <p:nvPr/>
        </p:nvSpPr>
        <p:spPr>
          <a:xfrm>
            <a:off x="669101" y="4304800"/>
            <a:ext cx="13725900" cy="4984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1: </a:t>
            </a:r>
            <a:r>
              <a:rPr lang="en-US" sz="4600">
                <a:solidFill>
                  <a:schemeClr val="lt1"/>
                </a:solidFill>
                <a:latin typeface="Nunito Sans"/>
                <a:ea typeface="Nunito Sans"/>
                <a:cs typeface="Nunito Sans"/>
                <a:sym typeface="Nunito Sans"/>
              </a:rPr>
              <a:t>MIT JELENT A MEGFELELŐSÉG?  A LOGISZTIKAI 9M ELV ALKALMAZÁSA EGY SAJTKÉSZÍTŐ GAZDASÁG PÉLDÁJÁN KERESZTÜL</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3100" b="1">
              <a:solidFill>
                <a:schemeClr val="lt1"/>
              </a:solidFill>
              <a:latin typeface="Nunito Sans"/>
              <a:ea typeface="Nunito Sans"/>
              <a:cs typeface="Nunito Sans"/>
              <a:sym typeface="Nunito Sans"/>
            </a:endParaRPr>
          </a:p>
          <a:p>
            <a:pPr marL="0" lvl="0" indent="0" algn="l" rtl="0">
              <a:lnSpc>
                <a:spcPct val="100000"/>
              </a:lnSpc>
              <a:spcBef>
                <a:spcPts val="0"/>
              </a:spcBef>
              <a:spcAft>
                <a:spcPts val="0"/>
              </a:spcAft>
              <a:buClr>
                <a:schemeClr val="dk1"/>
              </a:buClr>
              <a:buSzPts val="1100"/>
              <a:buFont typeface="Arial"/>
              <a:buNone/>
            </a:pPr>
            <a:r>
              <a:rPr lang="en-US" sz="3100" b="1">
                <a:solidFill>
                  <a:schemeClr val="lt1"/>
                </a:solidFill>
                <a:latin typeface="Nunito Sans"/>
                <a:ea typeface="Nunito Sans"/>
                <a:cs typeface="Nunito Sans"/>
                <a:sym typeface="Nunito Sans"/>
              </a:rPr>
              <a:t>Készítsenek közösen olyan gondolattérképet, melynek ágai a logisztikai 9 megfelelőséghez kapcsolódó elemeket/jellemzőket gyűjtik össze egy sajtkészítő esetében!</a:t>
            </a: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238" name="Google Shape;238;p7"/>
          <p:cNvSpPr txBox="1"/>
          <p:nvPr/>
        </p:nvSpPr>
        <p:spPr>
          <a:xfrm>
            <a:off x="3719346" y="228739"/>
            <a:ext cx="3958393" cy="48133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239" name="Google Shape;239;p7"/>
          <p:cNvSpPr txBox="1"/>
          <p:nvPr/>
        </p:nvSpPr>
        <p:spPr>
          <a:xfrm>
            <a:off x="487271" y="8934169"/>
            <a:ext cx="13133462" cy="1032065"/>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240" name="Google Shape;240;p7"/>
          <p:cNvCxnSpPr/>
          <p:nvPr/>
        </p:nvCxnSpPr>
        <p:spPr>
          <a:xfrm rot="10800000" flipH="1">
            <a:off x="487300" y="8810344"/>
            <a:ext cx="12351872" cy="1905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g325b2ede271_4_97"/>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246" name="Google Shape;246;g325b2ede271_4_97"/>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247" name="Google Shape;247;g325b2ede271_4_97"/>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g325b2ede271_4_97"/>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249" name="Google Shape;249;g325b2ede271_4_97"/>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250" name="Google Shape;250;g325b2ede271_4_97"/>
          <p:cNvSpPr txBox="1"/>
          <p:nvPr/>
        </p:nvSpPr>
        <p:spPr>
          <a:xfrm>
            <a:off x="669101" y="4304800"/>
            <a:ext cx="13725900" cy="48558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2 </a:t>
            </a:r>
            <a:r>
              <a:rPr lang="en-US" sz="4600">
                <a:solidFill>
                  <a:schemeClr val="lt1"/>
                </a:solidFill>
                <a:latin typeface="Nunito Sans"/>
                <a:ea typeface="Nunito Sans"/>
                <a:cs typeface="Nunito Sans"/>
                <a:sym typeface="Nunito Sans"/>
              </a:rPr>
              <a:t>: AZ ÉN CSATORNÁIM</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4600">
              <a:solidFill>
                <a:schemeClr val="lt1"/>
              </a:solidFill>
              <a:latin typeface="Nunito Sans"/>
              <a:ea typeface="Nunito Sans"/>
              <a:cs typeface="Nunito Sans"/>
              <a:sym typeface="Nunito Sans"/>
            </a:endParaRPr>
          </a:p>
          <a:p>
            <a:pPr marL="0" lvl="0" indent="0" algn="l" rtl="0">
              <a:lnSpc>
                <a:spcPct val="100000"/>
              </a:lnSpc>
              <a:spcBef>
                <a:spcPts val="0"/>
              </a:spcBef>
              <a:spcAft>
                <a:spcPts val="0"/>
              </a:spcAft>
              <a:buClr>
                <a:schemeClr val="dk1"/>
              </a:buClr>
              <a:buSzPts val="1100"/>
              <a:buFont typeface="Arial"/>
              <a:buNone/>
            </a:pPr>
            <a:r>
              <a:rPr lang="en-US" sz="3100" b="1">
                <a:solidFill>
                  <a:schemeClr val="lt1"/>
                </a:solidFill>
                <a:latin typeface="Nunito Sans"/>
                <a:ea typeface="Nunito Sans"/>
                <a:cs typeface="Nunito Sans"/>
                <a:sym typeface="Nunito Sans"/>
              </a:rPr>
              <a:t>Mutassa be, hogy ön milyen értékesítési csatornákat használ, s mindegyik esetében indokolja is választását!</a:t>
            </a:r>
            <a:br>
              <a:rPr lang="en-US" sz="3100" b="1">
                <a:solidFill>
                  <a:schemeClr val="lt1"/>
                </a:solidFill>
                <a:latin typeface="Nunito Sans"/>
                <a:ea typeface="Nunito Sans"/>
                <a:cs typeface="Nunito Sans"/>
                <a:sym typeface="Nunito Sans"/>
              </a:rPr>
            </a:br>
            <a:r>
              <a:rPr lang="en-US" sz="3100" b="1">
                <a:solidFill>
                  <a:schemeClr val="lt1"/>
                </a:solidFill>
                <a:latin typeface="Nunito Sans"/>
                <a:ea typeface="Nunito Sans"/>
                <a:cs typeface="Nunito Sans"/>
                <a:sym typeface="Nunito Sans"/>
              </a:rPr>
              <a:t/>
            </a:r>
            <a:br>
              <a:rPr lang="en-US" sz="3100" b="1">
                <a:solidFill>
                  <a:schemeClr val="lt1"/>
                </a:solidFill>
                <a:latin typeface="Nunito Sans"/>
                <a:ea typeface="Nunito Sans"/>
                <a:cs typeface="Nunito Sans"/>
                <a:sym typeface="Nunito Sans"/>
              </a:rPr>
            </a:br>
            <a:r>
              <a:rPr lang="en-US" sz="3100" b="1">
                <a:solidFill>
                  <a:schemeClr val="lt1"/>
                </a:solidFill>
                <a:latin typeface="Nunito Sans"/>
                <a:ea typeface="Nunito Sans"/>
                <a:cs typeface="Nunito Sans"/>
                <a:sym typeface="Nunito Sans"/>
              </a:rPr>
              <a:t>Amennyiben új csatornát is kipróbálna, írja le azt is!</a:t>
            </a:r>
            <a:endParaRPr sz="1200">
              <a:solidFill>
                <a:srgbClr val="FF0000"/>
              </a:solidFill>
              <a:latin typeface="Times New Roman"/>
              <a:ea typeface="Times New Roman"/>
              <a:cs typeface="Times New Roman"/>
              <a:sym typeface="Times New Roman"/>
            </a:endParaRPr>
          </a:p>
          <a:p>
            <a:pPr marL="0" lvl="0" indent="0" algn="l" rtl="0">
              <a:lnSpc>
                <a:spcPct val="100000"/>
              </a:lnSpc>
              <a:spcBef>
                <a:spcPts val="800"/>
              </a:spcBef>
              <a:spcAft>
                <a:spcPts val="0"/>
              </a:spcAft>
              <a:buClr>
                <a:schemeClr val="dk1"/>
              </a:buClr>
              <a:buSzPts val="1100"/>
              <a:buFont typeface="Arial"/>
              <a:buNone/>
            </a:pP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251" name="Google Shape;251;g325b2ede271_4_97"/>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252" name="Google Shape;252;g325b2ede271_4_97"/>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253" name="Google Shape;253;g325b2ede271_4_97"/>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325b2ede271_4_134"/>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259" name="Google Shape;259;g325b2ede271_4_134"/>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260" name="Google Shape;260;g325b2ede271_4_134"/>
          <p:cNvSpPr txBox="1"/>
          <p:nvPr/>
        </p:nvSpPr>
        <p:spPr>
          <a:xfrm>
            <a:off x="849311" y="3301052"/>
            <a:ext cx="12730500" cy="26322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000">
                <a:solidFill>
                  <a:schemeClr val="dk1"/>
                </a:solidFill>
                <a:latin typeface="Nunito Sans Black"/>
                <a:ea typeface="Nunito Sans Black"/>
                <a:cs typeface="Nunito Sans Black"/>
                <a:sym typeface="Nunito Sans Black"/>
              </a:rPr>
              <a:t>2. </a:t>
            </a:r>
            <a:r>
              <a:rPr lang="en-US" b="1">
                <a:solidFill>
                  <a:schemeClr val="dk1"/>
                </a:solidFill>
                <a:latin typeface="Times New Roman"/>
                <a:ea typeface="Times New Roman"/>
                <a:cs typeface="Times New Roman"/>
                <a:sym typeface="Times New Roman"/>
              </a:rPr>
              <a:t> </a:t>
            </a:r>
            <a:r>
              <a:rPr lang="en-US" sz="6000">
                <a:solidFill>
                  <a:schemeClr val="dk1"/>
                </a:solidFill>
                <a:latin typeface="Nunito Sans Black"/>
                <a:ea typeface="Nunito Sans Black"/>
                <a:cs typeface="Nunito Sans Black"/>
                <a:sym typeface="Nunito Sans Black"/>
              </a:rPr>
              <a:t>Logisztikai problémák és kihívások azonosításának módszerei</a:t>
            </a:r>
            <a:endParaRPr sz="6000" i="0" u="none" strike="noStrike" cap="none">
              <a:solidFill>
                <a:srgbClr val="000000"/>
              </a:solidFill>
              <a:latin typeface="Nunito Sans Black"/>
              <a:ea typeface="Nunito Sans Black"/>
              <a:cs typeface="Nunito Sans Black"/>
              <a:sym typeface="Nunito Sans Black"/>
            </a:endParaRPr>
          </a:p>
        </p:txBody>
      </p:sp>
      <p:sp>
        <p:nvSpPr>
          <p:cNvPr id="261" name="Google Shape;261;g325b2ede271_4_134"/>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262" name="Google Shape;262;g325b2ede271_4_134"/>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g325b2ede271_4_142"/>
          <p:cNvSpPr/>
          <p:nvPr/>
        </p:nvSpPr>
        <p:spPr>
          <a:xfrm>
            <a:off x="8382003" y="2787872"/>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8" name="Google Shape;268;g325b2ede271_4_142"/>
          <p:cNvSpPr txBox="1"/>
          <p:nvPr/>
        </p:nvSpPr>
        <p:spPr>
          <a:xfrm>
            <a:off x="848621" y="1188000"/>
            <a:ext cx="159279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Milyen visszatérő problémákkal találkozhatunk?</a:t>
            </a:r>
            <a:endParaRPr sz="1400" b="0" i="0" u="none" strike="noStrike" cap="none">
              <a:solidFill>
                <a:srgbClr val="487307"/>
              </a:solidFill>
              <a:latin typeface="Arial"/>
              <a:ea typeface="Arial"/>
              <a:cs typeface="Arial"/>
              <a:sym typeface="Arial"/>
            </a:endParaRPr>
          </a:p>
        </p:txBody>
      </p:sp>
      <p:sp>
        <p:nvSpPr>
          <p:cNvPr id="269" name="Google Shape;269;g325b2ede271_4_142"/>
          <p:cNvSpPr txBox="1"/>
          <p:nvPr/>
        </p:nvSpPr>
        <p:spPr>
          <a:xfrm>
            <a:off x="587949" y="5011850"/>
            <a:ext cx="8767200" cy="47037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Magas szállítási költségek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Késve érkező áruk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Romló vagy nem állandó termékminőség</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Ügyfélreklamációk</a:t>
            </a:r>
            <a:endParaRPr sz="3574">
              <a:solidFill>
                <a:srgbClr val="141414"/>
              </a:solidFill>
            </a:endParaRPr>
          </a:p>
          <a:p>
            <a:pPr marL="0" marR="0" lvl="0" indent="0" algn="l" rtl="0">
              <a:lnSpc>
                <a:spcPct val="151010"/>
              </a:lnSpc>
              <a:spcBef>
                <a:spcPts val="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270" name="Google Shape;270;g325b2ede271_4_142"/>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271" name="Google Shape;271;g325b2ede271_4_142"/>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272" name="Google Shape;272;g325b2ede271_4_142"/>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g325b2ede271_4_151"/>
          <p:cNvSpPr/>
          <p:nvPr/>
        </p:nvSpPr>
        <p:spPr>
          <a:xfrm>
            <a:off x="12477000" y="1028700"/>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78" name="Google Shape;278;g325b2ede271_4_151"/>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279" name="Google Shape;279;g325b2ede271_4_151"/>
          <p:cNvSpPr/>
          <p:nvPr/>
        </p:nvSpPr>
        <p:spPr>
          <a:xfrm>
            <a:off x="14685843" y="16367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280" name="Google Shape;280;g325b2ede271_4_151"/>
          <p:cNvSpPr txBox="1"/>
          <p:nvPr/>
        </p:nvSpPr>
        <p:spPr>
          <a:xfrm>
            <a:off x="756425" y="716750"/>
            <a:ext cx="11144700" cy="35094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Mik lehetnek az okok? És mi lehet a probléma gyökere?</a:t>
            </a:r>
            <a:endParaRPr sz="8000" b="1">
              <a:solidFill>
                <a:srgbClr val="141414"/>
              </a:solidFill>
              <a:latin typeface="Nunito Sans"/>
              <a:ea typeface="Nunito Sans"/>
              <a:cs typeface="Nunito Sans"/>
              <a:sym typeface="Nunito Sans"/>
            </a:endParaRPr>
          </a:p>
        </p:txBody>
      </p:sp>
      <p:sp>
        <p:nvSpPr>
          <p:cNvPr id="281" name="Google Shape;281;g325b2ede271_4_151"/>
          <p:cNvSpPr/>
          <p:nvPr/>
        </p:nvSpPr>
        <p:spPr>
          <a:xfrm>
            <a:off x="16352299" y="8429071"/>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282" name="Google Shape;282;g325b2ede271_4_151"/>
          <p:cNvPicPr preferRelativeResize="0"/>
          <p:nvPr/>
        </p:nvPicPr>
        <p:blipFill rotWithShape="1">
          <a:blip r:embed="rId5">
            <a:alphaModFix/>
          </a:blip>
          <a:srcRect l="16071" t="16550" r="16342" b="15648"/>
          <a:stretch/>
        </p:blipFill>
        <p:spPr>
          <a:xfrm>
            <a:off x="5426525" y="3398900"/>
            <a:ext cx="6175826" cy="61955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cxnSp>
        <p:nvCxnSpPr>
          <p:cNvPr id="287" name="Google Shape;287;g325b2ede271_4_161"/>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288" name="Google Shape;288;g325b2ede271_4_161"/>
          <p:cNvSpPr/>
          <p:nvPr/>
        </p:nvSpPr>
        <p:spPr>
          <a:xfrm>
            <a:off x="13464918" y="7275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289" name="Google Shape;289;g325b2ede271_4_161"/>
          <p:cNvSpPr/>
          <p:nvPr/>
        </p:nvSpPr>
        <p:spPr>
          <a:xfrm>
            <a:off x="10667150" y="514902"/>
            <a:ext cx="2529469" cy="2442246"/>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sp>
        <p:nvSpPr>
          <p:cNvPr id="290" name="Google Shape;290;g325b2ede271_4_161"/>
          <p:cNvSpPr txBox="1"/>
          <p:nvPr/>
        </p:nvSpPr>
        <p:spPr>
          <a:xfrm>
            <a:off x="509150" y="630500"/>
            <a:ext cx="10937400" cy="35094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Egy lehetséges elemzési eszköz: a halszálka diagram</a:t>
            </a:r>
            <a:endParaRPr sz="1400" b="0" i="0" u="none" strike="noStrike" cap="none">
              <a:solidFill>
                <a:srgbClr val="000000"/>
              </a:solidFill>
              <a:latin typeface="Arial"/>
              <a:ea typeface="Arial"/>
              <a:cs typeface="Arial"/>
              <a:sym typeface="Arial"/>
            </a:endParaRPr>
          </a:p>
        </p:txBody>
      </p:sp>
      <p:pic>
        <p:nvPicPr>
          <p:cNvPr id="291" name="Google Shape;291;g325b2ede271_4_161"/>
          <p:cNvPicPr preferRelativeResize="0"/>
          <p:nvPr/>
        </p:nvPicPr>
        <p:blipFill rotWithShape="1">
          <a:blip r:embed="rId5">
            <a:alphaModFix/>
          </a:blip>
          <a:srcRect t="16596" b="9868"/>
          <a:stretch/>
        </p:blipFill>
        <p:spPr>
          <a:xfrm>
            <a:off x="-627000" y="4139900"/>
            <a:ext cx="11294151" cy="5214255"/>
          </a:xfrm>
          <a:prstGeom prst="rect">
            <a:avLst/>
          </a:prstGeom>
          <a:noFill/>
          <a:ln>
            <a:noFill/>
          </a:ln>
        </p:spPr>
      </p:pic>
      <p:sp>
        <p:nvSpPr>
          <p:cNvPr id="292" name="Google Shape;292;g325b2ede271_4_161"/>
          <p:cNvSpPr txBox="1"/>
          <p:nvPr/>
        </p:nvSpPr>
        <p:spPr>
          <a:xfrm>
            <a:off x="10745100" y="3803925"/>
            <a:ext cx="7338600" cy="71961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Man: emberi eredetű nm.</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Method: alkalmazott módszer nm.</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Machine: alkalmazott gép nm.</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Material: alkalmazott anyag nm.</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Mother nature: természeti tényezők okozta nm.</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Measurement: mérés nm.</a:t>
            </a:r>
            <a:endParaRPr sz="3574">
              <a:solidFill>
                <a:srgbClr val="141414"/>
              </a:solidFill>
            </a:endParaRPr>
          </a:p>
          <a:p>
            <a:pPr marL="0" marR="0" lvl="0" indent="0" algn="l" rtl="0">
              <a:lnSpc>
                <a:spcPct val="151010"/>
              </a:lnSpc>
              <a:spcBef>
                <a:spcPts val="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326921585f4_0_0"/>
          <p:cNvSpPr/>
          <p:nvPr/>
        </p:nvSpPr>
        <p:spPr>
          <a:xfrm>
            <a:off x="8382003" y="2787872"/>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59" b="-25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g326921585f4_0_0"/>
          <p:cNvSpPr txBox="1"/>
          <p:nvPr/>
        </p:nvSpPr>
        <p:spPr>
          <a:xfrm>
            <a:off x="848621" y="1188000"/>
            <a:ext cx="15927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Hogyan használjuk?</a:t>
            </a:r>
            <a:endParaRPr sz="1400" b="0" i="0" u="none" strike="noStrike" cap="none">
              <a:solidFill>
                <a:srgbClr val="487307"/>
              </a:solidFill>
              <a:latin typeface="Arial"/>
              <a:ea typeface="Arial"/>
              <a:cs typeface="Arial"/>
              <a:sym typeface="Arial"/>
            </a:endParaRPr>
          </a:p>
        </p:txBody>
      </p:sp>
      <p:sp>
        <p:nvSpPr>
          <p:cNvPr id="299" name="Google Shape;299;g326921585f4_0_0"/>
          <p:cNvSpPr txBox="1"/>
          <p:nvPr/>
        </p:nvSpPr>
        <p:spPr>
          <a:xfrm>
            <a:off x="848624" y="3921600"/>
            <a:ext cx="8767200" cy="63654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a cél nem az, hogy minden oldalághoz írjunk 1-1 konkrét okot</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a fő cél, hogy rendszerszinten elemezzük és szemléljük a problémákat</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ne csak a tüneteket, hanem az okokat kezeljük a problémamegoldás során</a:t>
            </a:r>
            <a:endParaRPr sz="3574">
              <a:solidFill>
                <a:srgbClr val="141414"/>
              </a:solidFill>
            </a:endParaRPr>
          </a:p>
          <a:p>
            <a:pPr marL="0" marR="0" lvl="0" indent="0" algn="l" rtl="0">
              <a:lnSpc>
                <a:spcPct val="151010"/>
              </a:lnSpc>
              <a:spcBef>
                <a:spcPts val="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300" name="Google Shape;300;g326921585f4_0_0"/>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301" name="Google Shape;301;g326921585f4_0_0"/>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302" name="Google Shape;302;g326921585f4_0_0"/>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cxnSp>
        <p:nvCxnSpPr>
          <p:cNvPr id="307" name="Google Shape;307;g326921585f4_0_9"/>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308" name="Google Shape;308;g326921585f4_0_9"/>
          <p:cNvSpPr/>
          <p:nvPr/>
        </p:nvSpPr>
        <p:spPr>
          <a:xfrm>
            <a:off x="13464918" y="7275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309" name="Google Shape;309;g326921585f4_0_9"/>
          <p:cNvSpPr/>
          <p:nvPr/>
        </p:nvSpPr>
        <p:spPr>
          <a:xfrm>
            <a:off x="15054200" y="1361677"/>
            <a:ext cx="2529469" cy="2442246"/>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sp>
        <p:nvSpPr>
          <p:cNvPr id="310" name="Google Shape;310;g326921585f4_0_9"/>
          <p:cNvSpPr txBox="1"/>
          <p:nvPr/>
        </p:nvSpPr>
        <p:spPr>
          <a:xfrm>
            <a:off x="509150" y="630500"/>
            <a:ext cx="120195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Összpontosítsunk arra, ami fontos: a Pareto-elv</a:t>
            </a:r>
            <a:endParaRPr sz="1400" b="0" i="0" u="none" strike="noStrike" cap="none">
              <a:solidFill>
                <a:srgbClr val="000000"/>
              </a:solidFill>
              <a:latin typeface="Arial"/>
              <a:ea typeface="Arial"/>
              <a:cs typeface="Arial"/>
              <a:sym typeface="Arial"/>
            </a:endParaRPr>
          </a:p>
        </p:txBody>
      </p:sp>
      <p:sp>
        <p:nvSpPr>
          <p:cNvPr id="311" name="Google Shape;311;g326921585f4_0_9"/>
          <p:cNvSpPr txBox="1"/>
          <p:nvPr/>
        </p:nvSpPr>
        <p:spPr>
          <a:xfrm>
            <a:off x="10719150" y="4478850"/>
            <a:ext cx="7338600" cy="63654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az eredmények döntő része kevés tényezőnek köszönhető</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a problémák legnagyobb részét néhány fő tényező okozza</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találjuk meg ezeket, és koncentráljunk rájuk!</a:t>
            </a:r>
            <a:endParaRPr sz="3574">
              <a:solidFill>
                <a:srgbClr val="141414"/>
              </a:solidFill>
            </a:endParaRPr>
          </a:p>
          <a:p>
            <a:pPr marL="0" marR="0" lvl="0" indent="0" algn="l" rtl="0">
              <a:lnSpc>
                <a:spcPct val="151010"/>
              </a:lnSpc>
              <a:spcBef>
                <a:spcPts val="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pic>
        <p:nvPicPr>
          <p:cNvPr id="312" name="Google Shape;312;g326921585f4_0_9"/>
          <p:cNvPicPr preferRelativeResize="0"/>
          <p:nvPr/>
        </p:nvPicPr>
        <p:blipFill>
          <a:blip r:embed="rId5">
            <a:alphaModFix/>
          </a:blip>
          <a:stretch>
            <a:fillRect/>
          </a:stretch>
        </p:blipFill>
        <p:spPr>
          <a:xfrm>
            <a:off x="600000" y="3803925"/>
            <a:ext cx="9753600" cy="55721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326921585f4_0_19"/>
          <p:cNvSpPr txBox="1"/>
          <p:nvPr/>
        </p:nvSpPr>
        <p:spPr>
          <a:xfrm>
            <a:off x="848621" y="1188000"/>
            <a:ext cx="15927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Hogyan használjuk?</a:t>
            </a:r>
            <a:endParaRPr sz="1400" b="0" i="0" u="none" strike="noStrike" cap="none">
              <a:solidFill>
                <a:srgbClr val="487307"/>
              </a:solidFill>
              <a:latin typeface="Arial"/>
              <a:ea typeface="Arial"/>
              <a:cs typeface="Arial"/>
              <a:sym typeface="Arial"/>
            </a:endParaRPr>
          </a:p>
        </p:txBody>
      </p:sp>
      <p:sp>
        <p:nvSpPr>
          <p:cNvPr id="318" name="Google Shape;318;g326921585f4_0_19"/>
          <p:cNvSpPr txBox="1"/>
          <p:nvPr/>
        </p:nvSpPr>
        <p:spPr>
          <a:xfrm>
            <a:off x="848625" y="3026025"/>
            <a:ext cx="9525300" cy="7251900"/>
          </a:xfrm>
          <a:prstGeom prst="rect">
            <a:avLst/>
          </a:prstGeom>
          <a:noFill/>
          <a:ln>
            <a:noFill/>
          </a:ln>
        </p:spPr>
        <p:txBody>
          <a:bodyPr spcFirstLastPara="1" wrap="square" lIns="0" tIns="0" rIns="0" bIns="0" anchor="t" anchorCtr="0">
            <a:spAutoFit/>
          </a:bodyPr>
          <a:lstStyle/>
          <a:p>
            <a:pPr marL="457200" lvl="0" indent="-454025" algn="l" rtl="0">
              <a:lnSpc>
                <a:spcPct val="116250"/>
              </a:lnSpc>
              <a:spcBef>
                <a:spcPts val="1200"/>
              </a:spcBef>
              <a:spcAft>
                <a:spcPts val="0"/>
              </a:spcAft>
              <a:buClr>
                <a:schemeClr val="dk1"/>
              </a:buClr>
              <a:buSzPts val="3550"/>
              <a:buChar char="●"/>
            </a:pPr>
            <a:r>
              <a:rPr lang="en-US" sz="3550">
                <a:solidFill>
                  <a:schemeClr val="dk1"/>
                </a:solidFill>
              </a:rPr>
              <a:t> Határozzuk meg a vizsgált területet!</a:t>
            </a:r>
            <a:endParaRPr sz="3550">
              <a:solidFill>
                <a:schemeClr val="dk1"/>
              </a:solidFill>
            </a:endParaRPr>
          </a:p>
          <a:p>
            <a:pPr marL="457200" lvl="0" indent="-454025" algn="l" rtl="0">
              <a:lnSpc>
                <a:spcPct val="116250"/>
              </a:lnSpc>
              <a:spcBef>
                <a:spcPts val="0"/>
              </a:spcBef>
              <a:spcAft>
                <a:spcPts val="0"/>
              </a:spcAft>
              <a:buClr>
                <a:schemeClr val="dk1"/>
              </a:buClr>
              <a:buSzPts val="3550"/>
              <a:buChar char="●"/>
            </a:pPr>
            <a:r>
              <a:rPr lang="en-US" sz="3550">
                <a:solidFill>
                  <a:schemeClr val="dk1"/>
                </a:solidFill>
              </a:rPr>
              <a:t> Gyűjtsünk a területről adatokat (pl. költségek, meghibásodások, időtényezők)!</a:t>
            </a:r>
            <a:endParaRPr sz="3550">
              <a:solidFill>
                <a:schemeClr val="dk1"/>
              </a:solidFill>
            </a:endParaRPr>
          </a:p>
          <a:p>
            <a:pPr marL="457200" lvl="0" indent="-454025" algn="l" rtl="0">
              <a:lnSpc>
                <a:spcPct val="116250"/>
              </a:lnSpc>
              <a:spcBef>
                <a:spcPts val="0"/>
              </a:spcBef>
              <a:spcAft>
                <a:spcPts val="0"/>
              </a:spcAft>
              <a:buClr>
                <a:schemeClr val="dk1"/>
              </a:buClr>
              <a:buSzPts val="3550"/>
              <a:buChar char="●"/>
            </a:pPr>
            <a:r>
              <a:rPr lang="en-US" sz="3550">
                <a:solidFill>
                  <a:schemeClr val="dk1"/>
                </a:solidFill>
              </a:rPr>
              <a:t>Rendezzük csökkenő sorrendbe</a:t>
            </a:r>
            <a:endParaRPr sz="3550">
              <a:solidFill>
                <a:schemeClr val="dk1"/>
              </a:solidFill>
            </a:endParaRPr>
          </a:p>
          <a:p>
            <a:pPr marL="457200" lvl="0" indent="0" algn="l" rtl="0">
              <a:lnSpc>
                <a:spcPct val="116250"/>
              </a:lnSpc>
              <a:spcBef>
                <a:spcPts val="0"/>
              </a:spcBef>
              <a:spcAft>
                <a:spcPts val="0"/>
              </a:spcAft>
              <a:buNone/>
            </a:pPr>
            <a:r>
              <a:rPr lang="en-US" sz="3550">
                <a:solidFill>
                  <a:schemeClr val="dk1"/>
                </a:solidFill>
              </a:rPr>
              <a:t> az adatokat!</a:t>
            </a:r>
            <a:endParaRPr sz="3550">
              <a:solidFill>
                <a:schemeClr val="dk1"/>
              </a:solidFill>
            </a:endParaRPr>
          </a:p>
          <a:p>
            <a:pPr marL="457200" lvl="0" indent="-454025" algn="l" rtl="0">
              <a:lnSpc>
                <a:spcPct val="116250"/>
              </a:lnSpc>
              <a:spcBef>
                <a:spcPts val="0"/>
              </a:spcBef>
              <a:spcAft>
                <a:spcPts val="0"/>
              </a:spcAft>
              <a:buClr>
                <a:schemeClr val="dk1"/>
              </a:buClr>
              <a:buSzPts val="3550"/>
              <a:buChar char="●"/>
            </a:pPr>
            <a:r>
              <a:rPr lang="en-US" sz="3550">
                <a:solidFill>
                  <a:schemeClr val="dk1"/>
                </a:solidFill>
              </a:rPr>
              <a:t>Készítsünk diagramot!</a:t>
            </a:r>
            <a:endParaRPr sz="3550">
              <a:solidFill>
                <a:schemeClr val="dk1"/>
              </a:solidFill>
            </a:endParaRPr>
          </a:p>
          <a:p>
            <a:pPr marL="457200" lvl="0" indent="-454025" algn="l" rtl="0">
              <a:lnSpc>
                <a:spcPct val="116250"/>
              </a:lnSpc>
              <a:spcBef>
                <a:spcPts val="0"/>
              </a:spcBef>
              <a:spcAft>
                <a:spcPts val="0"/>
              </a:spcAft>
              <a:buClr>
                <a:schemeClr val="dk1"/>
              </a:buClr>
              <a:buSzPts val="3550"/>
              <a:buChar char="●"/>
            </a:pPr>
            <a:r>
              <a:rPr lang="en-US" sz="3550">
                <a:solidFill>
                  <a:schemeClr val="dk1"/>
                </a:solidFill>
              </a:rPr>
              <a:t>Azonosítsuk a legfontosabb tényezőket!</a:t>
            </a:r>
            <a:endParaRPr sz="3550">
              <a:solidFill>
                <a:schemeClr val="dk1"/>
              </a:solidFill>
            </a:endParaRPr>
          </a:p>
          <a:p>
            <a:pPr marL="457200" lvl="0" indent="-454025" algn="l" rtl="0">
              <a:lnSpc>
                <a:spcPct val="116250"/>
              </a:lnSpc>
              <a:spcBef>
                <a:spcPts val="0"/>
              </a:spcBef>
              <a:spcAft>
                <a:spcPts val="0"/>
              </a:spcAft>
              <a:buClr>
                <a:schemeClr val="dk1"/>
              </a:buClr>
              <a:buSzPts val="3550"/>
              <a:buChar char="●"/>
            </a:pPr>
            <a:r>
              <a:rPr lang="en-US" sz="3550">
                <a:solidFill>
                  <a:schemeClr val="dk1"/>
                </a:solidFill>
              </a:rPr>
              <a:t>Keressünk megoldásokat a kritikus tényezőkre!</a:t>
            </a:r>
            <a:endParaRPr sz="3550">
              <a:solidFill>
                <a:srgbClr val="141414"/>
              </a:solidFill>
            </a:endParaRPr>
          </a:p>
          <a:p>
            <a:pPr marL="0" marR="0" lvl="0" indent="0" algn="l" rtl="0">
              <a:lnSpc>
                <a:spcPct val="151010"/>
              </a:lnSpc>
              <a:spcBef>
                <a:spcPts val="120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319" name="Google Shape;319;g326921585f4_0_19"/>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320" name="Google Shape;320;g326921585f4_0_19"/>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321" name="Google Shape;321;g326921585f4_0_19"/>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pic>
        <p:nvPicPr>
          <p:cNvPr id="322" name="Google Shape;322;g326921585f4_0_19"/>
          <p:cNvPicPr preferRelativeResize="0"/>
          <p:nvPr/>
        </p:nvPicPr>
        <p:blipFill>
          <a:blip r:embed="rId4">
            <a:alphaModFix/>
          </a:blip>
          <a:stretch>
            <a:fillRect/>
          </a:stretch>
        </p:blipFill>
        <p:spPr>
          <a:xfrm>
            <a:off x="10023432" y="2953800"/>
            <a:ext cx="8264568" cy="4965612"/>
          </a:xfrm>
          <a:prstGeom prst="rect">
            <a:avLst/>
          </a:prstGeom>
          <a:noFill/>
          <a:ln>
            <a:noFill/>
          </a:ln>
        </p:spPr>
      </p:pic>
      <p:sp>
        <p:nvSpPr>
          <p:cNvPr id="323" name="Google Shape;323;g326921585f4_0_19"/>
          <p:cNvSpPr/>
          <p:nvPr/>
        </p:nvSpPr>
        <p:spPr>
          <a:xfrm>
            <a:off x="15020676" y="7254350"/>
            <a:ext cx="3081353" cy="2797482"/>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5">
              <a:alphaModFix/>
            </a:blip>
            <a:stretch>
              <a:fillRect/>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l="-13700" t="-34821" r="-6996"/>
            </a:stretch>
          </a:blipFill>
          <a:ln>
            <a:noFill/>
          </a:ln>
        </p:spPr>
        <p:txBody>
          <a:bodyPr/>
          <a:lstStyle/>
          <a:p>
            <a:endParaRPr lang="hu-HU"/>
          </a:p>
        </p:txBody>
      </p:sp>
      <p:sp>
        <p:nvSpPr>
          <p:cNvPr id="105" name="Google Shape;105;p2"/>
          <p:cNvSpPr/>
          <p:nvPr/>
        </p:nvSpPr>
        <p:spPr>
          <a:xfrm>
            <a:off x="1028700" y="1443037"/>
            <a:ext cx="16230600" cy="7315999"/>
          </a:xfrm>
          <a:custGeom>
            <a:avLst/>
            <a:gdLst/>
            <a:ahLst/>
            <a:cxnLst/>
            <a:rect l="l" t="t" r="r" b="b"/>
            <a:pathLst>
              <a:path w="6862939" h="3093494" extrusionOk="0">
                <a:moveTo>
                  <a:pt x="6738479" y="3093494"/>
                </a:moveTo>
                <a:lnTo>
                  <a:pt x="124460" y="3093494"/>
                </a:lnTo>
                <a:cubicBezTo>
                  <a:pt x="55880" y="3093494"/>
                  <a:pt x="0" y="3037614"/>
                  <a:pt x="0" y="2969034"/>
                </a:cubicBezTo>
                <a:lnTo>
                  <a:pt x="0" y="124460"/>
                </a:lnTo>
                <a:cubicBezTo>
                  <a:pt x="0" y="55880"/>
                  <a:pt x="55880" y="0"/>
                  <a:pt x="124460" y="0"/>
                </a:cubicBezTo>
                <a:lnTo>
                  <a:pt x="6738479" y="0"/>
                </a:lnTo>
                <a:cubicBezTo>
                  <a:pt x="6807059" y="0"/>
                  <a:pt x="6862939" y="55880"/>
                  <a:pt x="6862939" y="124460"/>
                </a:cubicBezTo>
                <a:lnTo>
                  <a:pt x="6862939" y="2969034"/>
                </a:lnTo>
                <a:cubicBezTo>
                  <a:pt x="6862939" y="3037614"/>
                  <a:pt x="6807059" y="3093494"/>
                  <a:pt x="6738479" y="3093494"/>
                </a:cubicBezTo>
                <a:close/>
              </a:path>
            </a:pathLst>
          </a:custGeom>
          <a:solidFill>
            <a:srgbClr val="FFFFFF"/>
          </a:solidFill>
          <a:ln>
            <a:noFill/>
          </a:ln>
        </p:spPr>
        <p:txBody>
          <a:bodyPr spcFirstLastPara="1" wrap="square" lIns="91425" tIns="91425" rIns="91425" bIns="91425" anchor="ctr" anchorCtr="0">
            <a:noAutofit/>
          </a:bodyPr>
          <a:lstStyle/>
          <a:p>
            <a:endParaRPr/>
          </a:p>
        </p:txBody>
      </p:sp>
      <p:sp>
        <p:nvSpPr>
          <p:cNvPr id="106" name="Google Shape;106;p2"/>
          <p:cNvSpPr/>
          <p:nvPr/>
        </p:nvSpPr>
        <p:spPr>
          <a:xfrm>
            <a:off x="14864140" y="772575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87307"/>
          </a:solidFill>
          <a:ln>
            <a:noFill/>
          </a:ln>
        </p:spPr>
        <p:txBody>
          <a:bodyPr spcFirstLastPara="1" wrap="square" lIns="91425" tIns="91425" rIns="91425" bIns="91425" anchor="ctr" anchorCtr="0">
            <a:noAutofit/>
          </a:bodyPr>
          <a:lstStyle/>
          <a:p>
            <a:endParaRPr/>
          </a:p>
        </p:txBody>
      </p:sp>
      <p:cxnSp>
        <p:nvCxnSpPr>
          <p:cNvPr id="107" name="Google Shape;107;p2"/>
          <p:cNvCxnSpPr/>
          <p:nvPr/>
        </p:nvCxnSpPr>
        <p:spPr>
          <a:xfrm rot="5400000">
            <a:off x="15307919" y="8417186"/>
            <a:ext cx="571508" cy="0"/>
          </a:xfrm>
          <a:prstGeom prst="straightConnector1">
            <a:avLst/>
          </a:prstGeom>
          <a:noFill/>
          <a:ln w="76200" cap="rnd" cmpd="sng">
            <a:solidFill>
              <a:srgbClr val="FFFFFF"/>
            </a:solidFill>
            <a:prstDash val="solid"/>
            <a:round/>
            <a:headEnd type="none" w="sm" len="sm"/>
            <a:tailEnd type="stealth" w="med" len="med"/>
          </a:ln>
        </p:spPr>
      </p:cxnSp>
      <p:sp>
        <p:nvSpPr>
          <p:cNvPr id="108" name="Google Shape;108;p2"/>
          <p:cNvSpPr/>
          <p:nvPr/>
        </p:nvSpPr>
        <p:spPr>
          <a:xfrm>
            <a:off x="2094789" y="5662618"/>
            <a:ext cx="3086094" cy="1231498"/>
          </a:xfrm>
          <a:custGeom>
            <a:avLst/>
            <a:gdLst/>
            <a:ahLst/>
            <a:cxnLst/>
            <a:rect l="l" t="t" r="r" b="b"/>
            <a:pathLst>
              <a:path w="4147190" h="1729733" extrusionOk="0">
                <a:moveTo>
                  <a:pt x="0" y="0"/>
                </a:moveTo>
                <a:lnTo>
                  <a:pt x="4147190" y="0"/>
                </a:lnTo>
                <a:lnTo>
                  <a:pt x="4147190" y="1729733"/>
                </a:lnTo>
                <a:lnTo>
                  <a:pt x="0" y="1729733"/>
                </a:lnTo>
                <a:lnTo>
                  <a:pt x="0" y="0"/>
                </a:lnTo>
                <a:close/>
              </a:path>
            </a:pathLst>
          </a:custGeom>
          <a:blipFill rotWithShape="1">
            <a:blip r:embed="rId4">
              <a:alphaModFix/>
            </a:blip>
            <a:stretch>
              <a:fillRect/>
            </a:stretch>
          </a:blipFill>
          <a:ln>
            <a:noFill/>
          </a:ln>
        </p:spPr>
        <p:txBody>
          <a:bodyPr/>
          <a:lstStyle/>
          <a:p>
            <a:endParaRPr lang="hu-HU"/>
          </a:p>
        </p:txBody>
      </p:sp>
      <p:sp>
        <p:nvSpPr>
          <p:cNvPr id="109" name="Google Shape;109;p2"/>
          <p:cNvSpPr/>
          <p:nvPr/>
        </p:nvSpPr>
        <p:spPr>
          <a:xfrm>
            <a:off x="1028700" y="506071"/>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txBody>
          <a:bodyPr/>
          <a:lstStyle/>
          <a:p>
            <a:endParaRPr lang="hu-HU"/>
          </a:p>
        </p:txBody>
      </p:sp>
      <p:sp>
        <p:nvSpPr>
          <p:cNvPr id="110" name="Google Shape;110;p2"/>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6">
              <a:alphaModFix/>
            </a:blip>
            <a:stretch>
              <a:fillRect/>
            </a:stretch>
          </a:blipFill>
          <a:ln>
            <a:noFill/>
          </a:ln>
        </p:spPr>
        <p:txBody>
          <a:bodyPr/>
          <a:lstStyle/>
          <a:p>
            <a:endParaRPr lang="hu-HU"/>
          </a:p>
        </p:txBody>
      </p:sp>
      <p:sp>
        <p:nvSpPr>
          <p:cNvPr id="112" name="Google Shape;112;p2"/>
          <p:cNvSpPr txBox="1"/>
          <p:nvPr/>
        </p:nvSpPr>
        <p:spPr>
          <a:xfrm>
            <a:off x="10169604" y="5081097"/>
            <a:ext cx="6353582" cy="526298"/>
          </a:xfrm>
          <a:prstGeom prst="rect">
            <a:avLst/>
          </a:prstGeom>
          <a:noFill/>
          <a:ln>
            <a:noFill/>
          </a:ln>
        </p:spPr>
        <p:txBody>
          <a:bodyPr spcFirstLastPara="1" wrap="square" lIns="0" tIns="0" rIns="0" bIns="0" anchor="t" anchorCtr="0">
            <a:spAutoFit/>
          </a:bodyPr>
          <a:lstStyle/>
          <a:p>
            <a:pPr>
              <a:lnSpc>
                <a:spcPct val="94972"/>
              </a:lnSpc>
            </a:pPr>
            <a:r>
              <a:rPr lang="hu-HU" sz="3600" b="1" dirty="0" smtClean="0">
                <a:solidFill>
                  <a:srgbClr val="487307"/>
                </a:solidFill>
                <a:latin typeface="Nunito Sans"/>
                <a:ea typeface="Nunito Sans"/>
                <a:cs typeface="Nunito Sans"/>
                <a:sym typeface="Nunito Sans"/>
              </a:rPr>
              <a:t>Bemutatja</a:t>
            </a:r>
            <a:r>
              <a:rPr lang="en-US" sz="3600" b="1" dirty="0" smtClean="0">
                <a:solidFill>
                  <a:srgbClr val="487307"/>
                </a:solidFill>
                <a:latin typeface="Nunito Sans"/>
                <a:ea typeface="Nunito Sans"/>
                <a:cs typeface="Nunito Sans"/>
                <a:sym typeface="Nunito Sans"/>
              </a:rPr>
              <a:t>:</a:t>
            </a:r>
            <a:endParaRPr dirty="0"/>
          </a:p>
        </p:txBody>
      </p:sp>
      <p:sp>
        <p:nvSpPr>
          <p:cNvPr id="113" name="Google Shape;113;p2"/>
          <p:cNvSpPr txBox="1"/>
          <p:nvPr/>
        </p:nvSpPr>
        <p:spPr>
          <a:xfrm>
            <a:off x="1957388" y="2381855"/>
            <a:ext cx="6353582" cy="526298"/>
          </a:xfrm>
          <a:prstGeom prst="rect">
            <a:avLst/>
          </a:prstGeom>
          <a:noFill/>
          <a:ln>
            <a:noFill/>
          </a:ln>
        </p:spPr>
        <p:txBody>
          <a:bodyPr spcFirstLastPara="1" wrap="square" lIns="0" tIns="0" rIns="0" bIns="0" anchor="t" anchorCtr="0">
            <a:spAutoFit/>
          </a:bodyPr>
          <a:lstStyle/>
          <a:p>
            <a:pPr>
              <a:lnSpc>
                <a:spcPct val="94972"/>
              </a:lnSpc>
            </a:pPr>
            <a:r>
              <a:rPr lang="en-US" sz="3600" b="1" dirty="0" smtClean="0">
                <a:solidFill>
                  <a:srgbClr val="487307"/>
                </a:solidFill>
                <a:latin typeface="Nunito Sans"/>
                <a:ea typeface="Nunito Sans"/>
                <a:cs typeface="Nunito Sans"/>
                <a:sym typeface="Nunito Sans"/>
              </a:rPr>
              <a:t>LEAP partners</a:t>
            </a:r>
            <a:r>
              <a:rPr lang="hu-HU" sz="3600" b="1" dirty="0" smtClean="0">
                <a:solidFill>
                  <a:srgbClr val="487307"/>
                </a:solidFill>
                <a:latin typeface="Nunito Sans"/>
                <a:ea typeface="Nunito Sans"/>
                <a:cs typeface="Nunito Sans"/>
                <a:sym typeface="Nunito Sans"/>
              </a:rPr>
              <a:t>ég</a:t>
            </a:r>
            <a:r>
              <a:rPr lang="en-US" sz="3600" b="1" dirty="0" smtClean="0">
                <a:solidFill>
                  <a:srgbClr val="487307"/>
                </a:solidFill>
                <a:latin typeface="Nunito Sans"/>
                <a:ea typeface="Nunito Sans"/>
                <a:cs typeface="Nunito Sans"/>
                <a:sym typeface="Nunito Sans"/>
              </a:rPr>
              <a:t>:</a:t>
            </a:r>
            <a:endParaRPr dirty="0"/>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74044" y="3837688"/>
            <a:ext cx="2200276" cy="2200276"/>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94773" y="3071333"/>
            <a:ext cx="2822048" cy="2029704"/>
          </a:xfrm>
          <a:prstGeom prst="rect">
            <a:avLst/>
          </a:prstGeom>
        </p:spPr>
      </p:pic>
      <p:sp>
        <p:nvSpPr>
          <p:cNvPr id="4" name="TextBox 3"/>
          <p:cNvSpPr txBox="1"/>
          <p:nvPr/>
        </p:nvSpPr>
        <p:spPr>
          <a:xfrm>
            <a:off x="10160911" y="6037964"/>
            <a:ext cx="6512601" cy="861774"/>
          </a:xfrm>
          <a:prstGeom prst="rect">
            <a:avLst/>
          </a:prstGeom>
          <a:noFill/>
        </p:spPr>
        <p:txBody>
          <a:bodyPr wrap="square" rtlCol="0">
            <a:spAutoFit/>
          </a:bodyPr>
          <a:lstStyle/>
          <a:p>
            <a:r>
              <a:rPr lang="en-GB" sz="3600" b="1" dirty="0">
                <a:solidFill>
                  <a:srgbClr val="487307"/>
                </a:solidFill>
                <a:latin typeface="Nunito Sans"/>
                <a:ea typeface="Nunito Sans"/>
                <a:cs typeface="Nunito Sans"/>
              </a:rPr>
              <a:t>BAJOR PÉTER, FEJES CSILLA</a:t>
            </a:r>
          </a:p>
          <a:p>
            <a:endParaRPr lang="en-GB" dirty="0"/>
          </a:p>
        </p:txBody>
      </p:sp>
    </p:spTree>
    <p:extLst>
      <p:ext uri="{BB962C8B-B14F-4D97-AF65-F5344CB8AC3E}">
        <p14:creationId xmlns:p14="http://schemas.microsoft.com/office/powerpoint/2010/main" val="5298738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326921585f4_0_3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329" name="Google Shape;329;g326921585f4_0_31"/>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330" name="Google Shape;330;g326921585f4_0_31"/>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g326921585f4_0_31"/>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332" name="Google Shape;332;g326921585f4_0_31"/>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333" name="Google Shape;333;g326921585f4_0_31"/>
          <p:cNvSpPr txBox="1"/>
          <p:nvPr/>
        </p:nvSpPr>
        <p:spPr>
          <a:xfrm>
            <a:off x="669101" y="4304800"/>
            <a:ext cx="13725900" cy="4045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3: </a:t>
            </a:r>
            <a:r>
              <a:rPr lang="en-US" sz="4600">
                <a:solidFill>
                  <a:schemeClr val="lt1"/>
                </a:solidFill>
                <a:latin typeface="Nunito Sans"/>
                <a:ea typeface="Nunito Sans"/>
                <a:cs typeface="Nunito Sans"/>
                <a:sym typeface="Nunito Sans"/>
              </a:rPr>
              <a:t>HALSZÁLKA ELEMZÉS</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3100" b="1">
              <a:solidFill>
                <a:schemeClr val="lt1"/>
              </a:solidFill>
              <a:latin typeface="Nunito Sans"/>
              <a:ea typeface="Nunito Sans"/>
              <a:cs typeface="Nunito Sans"/>
              <a:sym typeface="Nunito Sans"/>
            </a:endParaRPr>
          </a:p>
          <a:p>
            <a:pPr marL="0" lvl="0" indent="0" algn="l" rtl="0">
              <a:lnSpc>
                <a:spcPct val="100000"/>
              </a:lnSpc>
              <a:spcBef>
                <a:spcPts val="0"/>
              </a:spcBef>
              <a:spcAft>
                <a:spcPts val="0"/>
              </a:spcAft>
              <a:buClr>
                <a:schemeClr val="dk1"/>
              </a:buClr>
              <a:buSzPts val="1100"/>
              <a:buFont typeface="Arial"/>
              <a:buNone/>
            </a:pPr>
            <a:r>
              <a:rPr lang="en-US" sz="3100" b="1">
                <a:solidFill>
                  <a:schemeClr val="lt1"/>
                </a:solidFill>
                <a:latin typeface="Nunito Sans"/>
                <a:ea typeface="Nunito Sans"/>
                <a:cs typeface="Nunito Sans"/>
                <a:sym typeface="Nunito Sans"/>
              </a:rPr>
              <a:t>Készítsenek közösen halszálka elemzést egy heti zöldségkosár előfizetést kínáló termelő magas vásárlói reklamációs problémáira, melyek a fogyasztókhoz érkező termékek minőségéhez kapcsolódnak! Mik lehetnek a  lehetséges okok?</a:t>
            </a: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334" name="Google Shape;334;g326921585f4_0_31"/>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335" name="Google Shape;335;g326921585f4_0_31"/>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336" name="Google Shape;336;g326921585f4_0_31"/>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g326921585f4_0_43"/>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342" name="Google Shape;342;g326921585f4_0_43"/>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343" name="Google Shape;343;g326921585f4_0_43"/>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 name="Google Shape;344;g326921585f4_0_43"/>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345" name="Google Shape;345;g326921585f4_0_43"/>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346" name="Google Shape;346;g326921585f4_0_43"/>
          <p:cNvSpPr txBox="1"/>
          <p:nvPr/>
        </p:nvSpPr>
        <p:spPr>
          <a:xfrm>
            <a:off x="669101" y="4304800"/>
            <a:ext cx="13725900" cy="30909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4: </a:t>
            </a:r>
            <a:r>
              <a:rPr lang="en-US" sz="4600">
                <a:solidFill>
                  <a:schemeClr val="lt1"/>
                </a:solidFill>
                <a:latin typeface="Nunito Sans"/>
                <a:ea typeface="Nunito Sans"/>
                <a:cs typeface="Nunito Sans"/>
                <a:sym typeface="Nunito Sans"/>
              </a:rPr>
              <a:t>PARETO ELEMZÉS</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3100" b="1">
              <a:solidFill>
                <a:schemeClr val="lt1"/>
              </a:solidFill>
              <a:latin typeface="Nunito Sans"/>
              <a:ea typeface="Nunito Sans"/>
              <a:cs typeface="Nunito Sans"/>
              <a:sym typeface="Nunito Sans"/>
            </a:endParaRPr>
          </a:p>
          <a:p>
            <a:pPr marL="0" lvl="0" indent="0" algn="l" rtl="0">
              <a:lnSpc>
                <a:spcPct val="100000"/>
              </a:lnSpc>
              <a:spcBef>
                <a:spcPts val="0"/>
              </a:spcBef>
              <a:spcAft>
                <a:spcPts val="0"/>
              </a:spcAft>
              <a:buClr>
                <a:schemeClr val="dk1"/>
              </a:buClr>
              <a:buSzPts val="1100"/>
              <a:buFont typeface="Arial"/>
              <a:buNone/>
            </a:pPr>
            <a:r>
              <a:rPr lang="en-US" sz="3100" b="1">
                <a:solidFill>
                  <a:schemeClr val="lt1"/>
                </a:solidFill>
                <a:latin typeface="Nunito Sans"/>
                <a:ea typeface="Nunito Sans"/>
                <a:cs typeface="Nunito Sans"/>
                <a:sym typeface="Nunito Sans"/>
              </a:rPr>
              <a:t>Határozza meg, melyik tevékenységéhez kapcsolódóan tartja szükségesnek a Pareto elemzés elvégzését, és miért!</a:t>
            </a: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347" name="Google Shape;347;g326921585f4_0_43"/>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348" name="Google Shape;348;g326921585f4_0_43"/>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349" name="Google Shape;349;g326921585f4_0_43"/>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g326921585f4_0_55"/>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355" name="Google Shape;355;g326921585f4_0_55"/>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356" name="Google Shape;356;g326921585f4_0_55"/>
          <p:cNvSpPr txBox="1"/>
          <p:nvPr/>
        </p:nvSpPr>
        <p:spPr>
          <a:xfrm>
            <a:off x="849311" y="3301052"/>
            <a:ext cx="12730500" cy="26322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000">
                <a:solidFill>
                  <a:schemeClr val="dk1"/>
                </a:solidFill>
                <a:latin typeface="Nunito Sans Black"/>
                <a:ea typeface="Nunito Sans Black"/>
                <a:cs typeface="Nunito Sans Black"/>
                <a:sym typeface="Nunito Sans Black"/>
              </a:rPr>
              <a:t>3. </a:t>
            </a:r>
            <a:r>
              <a:rPr lang="en-US" b="1">
                <a:solidFill>
                  <a:schemeClr val="dk1"/>
                </a:solidFill>
                <a:latin typeface="Times New Roman"/>
                <a:ea typeface="Times New Roman"/>
                <a:cs typeface="Times New Roman"/>
                <a:sym typeface="Times New Roman"/>
              </a:rPr>
              <a:t> </a:t>
            </a:r>
            <a:r>
              <a:rPr lang="en-US" sz="6000">
                <a:solidFill>
                  <a:schemeClr val="dk1"/>
                </a:solidFill>
                <a:latin typeface="Nunito Sans Black"/>
                <a:ea typeface="Nunito Sans Black"/>
                <a:cs typeface="Nunito Sans Black"/>
                <a:sym typeface="Nunito Sans Black"/>
              </a:rPr>
              <a:t>Értékáram-elemzés és a logisztikai folyamatok veszteségeinek csökkentése</a:t>
            </a:r>
            <a:endParaRPr sz="6000" i="0" u="none" strike="noStrike" cap="none">
              <a:solidFill>
                <a:srgbClr val="000000"/>
              </a:solidFill>
              <a:latin typeface="Nunito Sans Black"/>
              <a:ea typeface="Nunito Sans Black"/>
              <a:cs typeface="Nunito Sans Black"/>
              <a:sym typeface="Nunito Sans Black"/>
            </a:endParaRPr>
          </a:p>
        </p:txBody>
      </p:sp>
      <p:sp>
        <p:nvSpPr>
          <p:cNvPr id="357" name="Google Shape;357;g326921585f4_0_55"/>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358" name="Google Shape;358;g326921585f4_0_55"/>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Google Shape;363;p6"/>
          <p:cNvSpPr/>
          <p:nvPr/>
        </p:nvSpPr>
        <p:spPr>
          <a:xfrm>
            <a:off x="12477000" y="1028700"/>
            <a:ext cx="6175733" cy="8229600"/>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4" name="Google Shape;364;p6"/>
          <p:cNvGrpSpPr/>
          <p:nvPr/>
        </p:nvGrpSpPr>
        <p:grpSpPr>
          <a:xfrm>
            <a:off x="13037649" y="2899378"/>
            <a:ext cx="5054432" cy="5270860"/>
            <a:chOff x="0" y="0"/>
            <a:chExt cx="10143351" cy="10163632"/>
          </a:xfrm>
        </p:grpSpPr>
        <p:sp>
          <p:nvSpPr>
            <p:cNvPr id="365" name="Google Shape;365;p6"/>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22" b="-23"/>
              </a:stretch>
            </a:blipFill>
            <a:ln>
              <a:noFill/>
            </a:ln>
          </p:spPr>
        </p:sp>
        <p:sp>
          <p:nvSpPr>
            <p:cNvPr id="366" name="Google Shape;366;p6"/>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805"/>
              </a:stretch>
            </a:blipFill>
            <a:ln>
              <a:noFill/>
            </a:ln>
          </p:spPr>
        </p:sp>
        <p:sp>
          <p:nvSpPr>
            <p:cNvPr id="367" name="Google Shape;367;p6"/>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91" r="-50089"/>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368" name="Google Shape;368;p6"/>
          <p:cNvCxnSpPr/>
          <p:nvPr/>
        </p:nvCxnSpPr>
        <p:spPr>
          <a:xfrm rot="5400000">
            <a:off x="9372041" y="3113164"/>
            <a:ext cx="571508" cy="0"/>
          </a:xfrm>
          <a:prstGeom prst="straightConnector1">
            <a:avLst/>
          </a:prstGeom>
          <a:noFill/>
          <a:ln w="76200" cap="rnd" cmpd="sng">
            <a:solidFill>
              <a:srgbClr val="FFFFFF"/>
            </a:solidFill>
            <a:prstDash val="solid"/>
            <a:round/>
            <a:headEnd type="none" w="sm" len="sm"/>
            <a:tailEnd type="stealth" w="med" len="med"/>
          </a:ln>
        </p:spPr>
      </p:cxnSp>
      <p:sp>
        <p:nvSpPr>
          <p:cNvPr id="369" name="Google Shape;369;p6"/>
          <p:cNvSpPr/>
          <p:nvPr/>
        </p:nvSpPr>
        <p:spPr>
          <a:xfrm>
            <a:off x="14685843" y="16367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6">
              <a:alphaModFix/>
            </a:blip>
            <a:stretch>
              <a:fillRect/>
            </a:stretch>
          </a:blipFill>
          <a:ln>
            <a:noFill/>
          </a:ln>
        </p:spPr>
      </p:sp>
      <p:sp>
        <p:nvSpPr>
          <p:cNvPr id="370" name="Google Shape;370;p6"/>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7">
              <a:alphaModFix/>
            </a:blip>
            <a:stretch>
              <a:fillRect/>
            </a:stretch>
          </a:blipFill>
          <a:ln>
            <a:noFill/>
          </a:ln>
        </p:spPr>
      </p:sp>
      <p:sp>
        <p:nvSpPr>
          <p:cNvPr id="371" name="Google Shape;371;p6"/>
          <p:cNvSpPr txBox="1"/>
          <p:nvPr/>
        </p:nvSpPr>
        <p:spPr>
          <a:xfrm>
            <a:off x="1028700" y="829588"/>
            <a:ext cx="100383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Elemezzük a folyamatainkat!</a:t>
            </a:r>
            <a:endParaRPr sz="1400" b="0" i="0" u="none" strike="noStrike" cap="none">
              <a:solidFill>
                <a:srgbClr val="000000"/>
              </a:solidFill>
              <a:latin typeface="Arial"/>
              <a:ea typeface="Arial"/>
              <a:cs typeface="Arial"/>
              <a:sym typeface="Arial"/>
            </a:endParaRPr>
          </a:p>
        </p:txBody>
      </p:sp>
      <p:sp>
        <p:nvSpPr>
          <p:cNvPr id="372" name="Google Shape;372;p6"/>
          <p:cNvSpPr txBox="1"/>
          <p:nvPr/>
        </p:nvSpPr>
        <p:spPr>
          <a:xfrm>
            <a:off x="1028700" y="4408900"/>
            <a:ext cx="10518300" cy="4671900"/>
          </a:xfrm>
          <a:prstGeom prst="rect">
            <a:avLst/>
          </a:prstGeom>
          <a:noFill/>
          <a:ln>
            <a:noFill/>
          </a:ln>
        </p:spPr>
        <p:txBody>
          <a:bodyPr spcFirstLastPara="1" wrap="square" lIns="0" tIns="0" rIns="0" bIns="0" anchor="t" anchorCtr="0">
            <a:spAutoFit/>
          </a:bodyPr>
          <a:lstStyle/>
          <a:p>
            <a:pPr marL="0" marR="0" lvl="0" indent="0" algn="l" rtl="0">
              <a:lnSpc>
                <a:spcPct val="151000"/>
              </a:lnSpc>
              <a:spcBef>
                <a:spcPts val="0"/>
              </a:spcBef>
              <a:spcAft>
                <a:spcPts val="0"/>
              </a:spcAft>
              <a:buClr>
                <a:srgbClr val="000000"/>
              </a:buClr>
              <a:buSzPts val="2400"/>
              <a:buFont typeface="Arial"/>
              <a:buNone/>
            </a:pPr>
            <a:r>
              <a:rPr lang="en-US" sz="3550" b="1">
                <a:solidFill>
                  <a:srgbClr val="141414"/>
                </a:solidFill>
              </a:rPr>
              <a:t>Értékteremtő folyamat:</a:t>
            </a:r>
            <a:r>
              <a:rPr lang="en-US" sz="3550">
                <a:solidFill>
                  <a:srgbClr val="141414"/>
                </a:solidFill>
              </a:rPr>
              <a:t> olyan tevékenység, mely a vásárló számára hozzáadott értéket teremt, és azért a vevő hajlandó fizetni</a:t>
            </a:r>
            <a:endParaRPr sz="3550">
              <a:solidFill>
                <a:srgbClr val="141414"/>
              </a:solidFill>
            </a:endParaRPr>
          </a:p>
          <a:p>
            <a:pPr marL="0" marR="0" lvl="0" indent="0" algn="l" rtl="0">
              <a:lnSpc>
                <a:spcPct val="151000"/>
              </a:lnSpc>
              <a:spcBef>
                <a:spcPts val="0"/>
              </a:spcBef>
              <a:spcAft>
                <a:spcPts val="0"/>
              </a:spcAft>
              <a:buClr>
                <a:srgbClr val="000000"/>
              </a:buClr>
              <a:buSzPts val="2400"/>
              <a:buFont typeface="Arial"/>
              <a:buNone/>
            </a:pPr>
            <a:endParaRPr sz="3550">
              <a:solidFill>
                <a:srgbClr val="141414"/>
              </a:solidFill>
            </a:endParaRPr>
          </a:p>
          <a:p>
            <a:pPr marL="0" marR="0" lvl="0" indent="0" algn="l" rtl="0">
              <a:lnSpc>
                <a:spcPct val="151000"/>
              </a:lnSpc>
              <a:spcBef>
                <a:spcPts val="0"/>
              </a:spcBef>
              <a:spcAft>
                <a:spcPts val="0"/>
              </a:spcAft>
              <a:buClr>
                <a:srgbClr val="000000"/>
              </a:buClr>
              <a:buSzPts val="2400"/>
              <a:buFont typeface="Arial"/>
              <a:buNone/>
            </a:pPr>
            <a:r>
              <a:rPr lang="en-US" sz="3550" b="1">
                <a:solidFill>
                  <a:srgbClr val="141414"/>
                </a:solidFill>
              </a:rPr>
              <a:t>Értéket nem teremtő folyamat:</a:t>
            </a:r>
            <a:r>
              <a:rPr lang="en-US" sz="3550">
                <a:solidFill>
                  <a:srgbClr val="141414"/>
                </a:solidFill>
              </a:rPr>
              <a:t> a termékhez nem ad hozzá, de erőforrást igényel</a:t>
            </a:r>
            <a:endParaRPr sz="3550">
              <a:solidFill>
                <a:srgbClr val="141414"/>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g325b2ede271_2_6"/>
          <p:cNvSpPr txBox="1"/>
          <p:nvPr/>
        </p:nvSpPr>
        <p:spPr>
          <a:xfrm>
            <a:off x="405550" y="1149700"/>
            <a:ext cx="163320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Egy zöldségtermelő példája</a:t>
            </a:r>
            <a:endParaRPr sz="1400" b="0" i="0" u="none" strike="noStrike" cap="none">
              <a:solidFill>
                <a:srgbClr val="000000"/>
              </a:solidFill>
              <a:latin typeface="Arial"/>
              <a:ea typeface="Arial"/>
              <a:cs typeface="Arial"/>
              <a:sym typeface="Arial"/>
            </a:endParaRPr>
          </a:p>
        </p:txBody>
      </p:sp>
      <p:cxnSp>
        <p:nvCxnSpPr>
          <p:cNvPr id="378" name="Google Shape;378;g325b2ede271_2_6"/>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379" name="Google Shape;379;g325b2ede271_2_6"/>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380" name="Google Shape;380;g325b2ede271_2_6"/>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grpSp>
        <p:nvGrpSpPr>
          <p:cNvPr id="381" name="Google Shape;381;g325b2ede271_2_6"/>
          <p:cNvGrpSpPr/>
          <p:nvPr/>
        </p:nvGrpSpPr>
        <p:grpSpPr>
          <a:xfrm>
            <a:off x="1162705" y="3817375"/>
            <a:ext cx="3831041" cy="2608575"/>
            <a:chOff x="3154240" y="1908688"/>
            <a:chExt cx="1915520" cy="1304288"/>
          </a:xfrm>
        </p:grpSpPr>
        <p:sp>
          <p:nvSpPr>
            <p:cNvPr id="382" name="Google Shape;382;g325b2ede271_2_6"/>
            <p:cNvSpPr/>
            <p:nvPr/>
          </p:nvSpPr>
          <p:spPr>
            <a:xfrm>
              <a:off x="3485717" y="3079475"/>
              <a:ext cx="1294800" cy="133500"/>
            </a:xfrm>
            <a:prstGeom prst="rect">
              <a:avLst/>
            </a:prstGeom>
            <a:solidFill>
              <a:srgbClr val="0E945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83" name="Google Shape;383;g325b2ede271_2_6"/>
            <p:cNvSpPr txBox="1"/>
            <p:nvPr/>
          </p:nvSpPr>
          <p:spPr>
            <a:xfrm>
              <a:off x="3154240" y="2386050"/>
              <a:ext cx="1067400" cy="371400"/>
            </a:xfrm>
            <a:prstGeom prst="rect">
              <a:avLst/>
            </a:prstGeom>
            <a:noFill/>
            <a:ln>
              <a:noFill/>
            </a:ln>
          </p:spPr>
          <p:txBody>
            <a:bodyPr spcFirstLastPara="1" wrap="square" lIns="182850" tIns="182850" rIns="182850" bIns="182850" anchor="t" anchorCtr="0">
              <a:noAutofit/>
            </a:bodyPr>
            <a:lstStyle/>
            <a:p>
              <a:pPr marL="0" lvl="0" indent="0" algn="ctr" rtl="0">
                <a:lnSpc>
                  <a:spcPct val="115000"/>
                </a:lnSpc>
                <a:spcBef>
                  <a:spcPts val="0"/>
                </a:spcBef>
                <a:spcAft>
                  <a:spcPts val="3200"/>
                </a:spcAft>
                <a:buNone/>
              </a:pPr>
              <a:r>
                <a:rPr lang="en-US" sz="2400" b="1">
                  <a:latin typeface="Roboto"/>
                  <a:ea typeface="Roboto"/>
                  <a:cs typeface="Roboto"/>
                  <a:sym typeface="Roboto"/>
                </a:rPr>
                <a:t>Betakarítás</a:t>
              </a:r>
              <a:endParaRPr sz="2400" b="1">
                <a:latin typeface="Roboto"/>
                <a:ea typeface="Roboto"/>
                <a:cs typeface="Roboto"/>
                <a:sym typeface="Roboto"/>
              </a:endParaRPr>
            </a:p>
          </p:txBody>
        </p:sp>
        <p:sp>
          <p:nvSpPr>
            <p:cNvPr id="384" name="Google Shape;384;g325b2ede271_2_6"/>
            <p:cNvSpPr txBox="1"/>
            <p:nvPr/>
          </p:nvSpPr>
          <p:spPr>
            <a:xfrm>
              <a:off x="3386760" y="1908688"/>
              <a:ext cx="1683000" cy="943800"/>
            </a:xfrm>
            <a:prstGeom prst="rect">
              <a:avLst/>
            </a:prstGeom>
            <a:noFill/>
            <a:ln>
              <a:noFill/>
            </a:ln>
          </p:spPr>
          <p:txBody>
            <a:bodyPr spcFirstLastPara="1" wrap="square" lIns="182850" tIns="182850" rIns="182850" bIns="182850" anchor="t" anchorCtr="0">
              <a:noAutofit/>
            </a:bodyPr>
            <a:lstStyle/>
            <a:p>
              <a:pPr marL="0" lvl="0" indent="0" algn="l" rtl="0">
                <a:spcBef>
                  <a:spcPts val="0"/>
                </a:spcBef>
                <a:spcAft>
                  <a:spcPts val="3200"/>
                </a:spcAft>
                <a:buNone/>
              </a:pPr>
              <a:endParaRPr sz="1600" b="1">
                <a:latin typeface="Roboto"/>
                <a:ea typeface="Roboto"/>
                <a:cs typeface="Roboto"/>
                <a:sym typeface="Roboto"/>
              </a:endParaRPr>
            </a:p>
          </p:txBody>
        </p:sp>
        <p:grpSp>
          <p:nvGrpSpPr>
            <p:cNvPr id="385" name="Google Shape;385;g325b2ede271_2_6"/>
            <p:cNvGrpSpPr/>
            <p:nvPr/>
          </p:nvGrpSpPr>
          <p:grpSpPr>
            <a:xfrm>
              <a:off x="3435870" y="2800065"/>
              <a:ext cx="92400" cy="411825"/>
              <a:chOff x="845575" y="2563700"/>
              <a:chExt cx="92400" cy="411825"/>
            </a:xfrm>
          </p:grpSpPr>
          <p:sp>
            <p:nvSpPr>
              <p:cNvPr id="386" name="Google Shape;386;g325b2ede271_2_6"/>
              <p:cNvSpPr/>
              <p:nvPr/>
            </p:nvSpPr>
            <p:spPr>
              <a:xfrm>
                <a:off x="845575" y="2563700"/>
                <a:ext cx="92400" cy="92400"/>
              </a:xfrm>
              <a:prstGeom prst="ellipse">
                <a:avLst/>
              </a:prstGeom>
              <a:solidFill>
                <a:srgbClr val="000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cxnSp>
            <p:nvCxnSpPr>
              <p:cNvPr id="387" name="Google Shape;387;g325b2ede271_2_6"/>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grpSp>
        <p:nvGrpSpPr>
          <p:cNvPr id="388" name="Google Shape;388;g325b2ede271_2_6"/>
          <p:cNvGrpSpPr/>
          <p:nvPr/>
        </p:nvGrpSpPr>
        <p:grpSpPr>
          <a:xfrm>
            <a:off x="3656403" y="6158935"/>
            <a:ext cx="3315218" cy="1566440"/>
            <a:chOff x="1828202" y="3079467"/>
            <a:chExt cx="1657609" cy="783220"/>
          </a:xfrm>
        </p:grpSpPr>
        <p:sp>
          <p:nvSpPr>
            <p:cNvPr id="389" name="Google Shape;389;g325b2ede271_2_6"/>
            <p:cNvSpPr/>
            <p:nvPr/>
          </p:nvSpPr>
          <p:spPr>
            <a:xfrm>
              <a:off x="2191011" y="3079475"/>
              <a:ext cx="1294800" cy="133500"/>
            </a:xfrm>
            <a:prstGeom prst="rect">
              <a:avLst/>
            </a:prstGeom>
            <a:solidFill>
              <a:srgbClr val="08563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390" name="Google Shape;390;g325b2ede271_2_6"/>
            <p:cNvSpPr txBox="1"/>
            <p:nvPr/>
          </p:nvSpPr>
          <p:spPr>
            <a:xfrm>
              <a:off x="1828202" y="3491288"/>
              <a:ext cx="1074300" cy="371400"/>
            </a:xfrm>
            <a:prstGeom prst="rect">
              <a:avLst/>
            </a:prstGeom>
            <a:noFill/>
            <a:ln>
              <a:noFill/>
            </a:ln>
          </p:spPr>
          <p:txBody>
            <a:bodyPr spcFirstLastPara="1" wrap="square" lIns="182850" tIns="182850" rIns="182850" bIns="182850" anchor="t" anchorCtr="0">
              <a:noAutofit/>
            </a:bodyPr>
            <a:lstStyle/>
            <a:p>
              <a:pPr marL="0" lvl="0" indent="0" algn="ctr" rtl="0">
                <a:lnSpc>
                  <a:spcPct val="115000"/>
                </a:lnSpc>
                <a:spcBef>
                  <a:spcPts val="0"/>
                </a:spcBef>
                <a:spcAft>
                  <a:spcPts val="3200"/>
                </a:spcAft>
                <a:buNone/>
              </a:pPr>
              <a:r>
                <a:rPr lang="en-US" sz="2400" b="1">
                  <a:latin typeface="Roboto"/>
                  <a:ea typeface="Roboto"/>
                  <a:cs typeface="Roboto"/>
                  <a:sym typeface="Roboto"/>
                </a:rPr>
                <a:t>Válogatás</a:t>
              </a:r>
              <a:endParaRPr sz="2400" b="1">
                <a:latin typeface="Roboto"/>
                <a:ea typeface="Roboto"/>
                <a:cs typeface="Roboto"/>
                <a:sym typeface="Roboto"/>
              </a:endParaRPr>
            </a:p>
          </p:txBody>
        </p:sp>
        <p:grpSp>
          <p:nvGrpSpPr>
            <p:cNvPr id="391" name="Google Shape;391;g325b2ede271_2_6"/>
            <p:cNvGrpSpPr/>
            <p:nvPr/>
          </p:nvGrpSpPr>
          <p:grpSpPr>
            <a:xfrm rot="10800000">
              <a:off x="2149293" y="3079467"/>
              <a:ext cx="92400" cy="411825"/>
              <a:chOff x="2072481" y="2563700"/>
              <a:chExt cx="92400" cy="411825"/>
            </a:xfrm>
          </p:grpSpPr>
          <p:cxnSp>
            <p:nvCxnSpPr>
              <p:cNvPr id="392" name="Google Shape;392;g325b2ede271_2_6"/>
              <p:cNvCxnSpPr/>
              <p:nvPr/>
            </p:nvCxnSpPr>
            <p:spPr>
              <a:xfrm>
                <a:off x="2118681"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93" name="Google Shape;393;g325b2ede271_2_6"/>
              <p:cNvSpPr/>
              <p:nvPr/>
            </p:nvSpPr>
            <p:spPr>
              <a:xfrm>
                <a:off x="2072481" y="2563700"/>
                <a:ext cx="92400" cy="92400"/>
              </a:xfrm>
              <a:prstGeom prst="ellipse">
                <a:avLst/>
              </a:prstGeom>
              <a:solidFill>
                <a:srgbClr val="000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grpSp>
      <p:grpSp>
        <p:nvGrpSpPr>
          <p:cNvPr id="394" name="Google Shape;394;g325b2ede271_2_6"/>
          <p:cNvGrpSpPr/>
          <p:nvPr/>
        </p:nvGrpSpPr>
        <p:grpSpPr>
          <a:xfrm>
            <a:off x="8826376" y="6158935"/>
            <a:ext cx="3324066" cy="1566440"/>
            <a:chOff x="4413188" y="3079467"/>
            <a:chExt cx="1662033" cy="783220"/>
          </a:xfrm>
        </p:grpSpPr>
        <p:sp>
          <p:nvSpPr>
            <p:cNvPr id="395" name="Google Shape;395;g325b2ede271_2_6"/>
            <p:cNvSpPr/>
            <p:nvPr/>
          </p:nvSpPr>
          <p:spPr>
            <a:xfrm>
              <a:off x="4780421" y="3079475"/>
              <a:ext cx="1294800" cy="133500"/>
            </a:xfrm>
            <a:prstGeom prst="rect">
              <a:avLst/>
            </a:prstGeom>
            <a:solidFill>
              <a:srgbClr val="08563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nvGrpSpPr>
            <p:cNvPr id="396" name="Google Shape;396;g325b2ede271_2_6"/>
            <p:cNvGrpSpPr/>
            <p:nvPr/>
          </p:nvGrpSpPr>
          <p:grpSpPr>
            <a:xfrm rot="10800000">
              <a:off x="4737413" y="3079467"/>
              <a:ext cx="92400" cy="411825"/>
              <a:chOff x="2070100" y="2563700"/>
              <a:chExt cx="92400" cy="411825"/>
            </a:xfrm>
          </p:grpSpPr>
          <p:cxnSp>
            <p:nvCxnSpPr>
              <p:cNvPr id="397" name="Google Shape;397;g325b2ede271_2_6"/>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398" name="Google Shape;398;g325b2ede271_2_6"/>
              <p:cNvSpPr/>
              <p:nvPr/>
            </p:nvSpPr>
            <p:spPr>
              <a:xfrm>
                <a:off x="2070100" y="2563700"/>
                <a:ext cx="92400" cy="92400"/>
              </a:xfrm>
              <a:prstGeom prst="ellipse">
                <a:avLst/>
              </a:prstGeom>
              <a:solidFill>
                <a:srgbClr val="000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399" name="Google Shape;399;g325b2ede271_2_6"/>
            <p:cNvSpPr txBox="1"/>
            <p:nvPr/>
          </p:nvSpPr>
          <p:spPr>
            <a:xfrm>
              <a:off x="4413188" y="3491288"/>
              <a:ext cx="1155600" cy="371400"/>
            </a:xfrm>
            <a:prstGeom prst="rect">
              <a:avLst/>
            </a:prstGeom>
            <a:noFill/>
            <a:ln>
              <a:noFill/>
            </a:ln>
          </p:spPr>
          <p:txBody>
            <a:bodyPr spcFirstLastPara="1" wrap="square" lIns="182850" tIns="182850" rIns="182850" bIns="182850" anchor="t" anchorCtr="0">
              <a:noAutofit/>
            </a:bodyPr>
            <a:lstStyle/>
            <a:p>
              <a:pPr marL="0" lvl="0" indent="0" algn="ctr" rtl="0">
                <a:lnSpc>
                  <a:spcPct val="115000"/>
                </a:lnSpc>
                <a:spcBef>
                  <a:spcPts val="0"/>
                </a:spcBef>
                <a:spcAft>
                  <a:spcPts val="3200"/>
                </a:spcAft>
                <a:buNone/>
              </a:pPr>
              <a:r>
                <a:rPr lang="en-US" sz="2400" b="1">
                  <a:latin typeface="Roboto"/>
                  <a:ea typeface="Roboto"/>
                  <a:cs typeface="Roboto"/>
                  <a:sym typeface="Roboto"/>
                </a:rPr>
                <a:t>Raktározás</a:t>
              </a:r>
              <a:endParaRPr sz="2400" b="1">
                <a:latin typeface="Roboto"/>
                <a:ea typeface="Roboto"/>
                <a:cs typeface="Roboto"/>
                <a:sym typeface="Roboto"/>
              </a:endParaRPr>
            </a:p>
          </p:txBody>
        </p:sp>
      </p:grpSp>
      <p:grpSp>
        <p:nvGrpSpPr>
          <p:cNvPr id="400" name="Google Shape;400;g325b2ede271_2_6"/>
          <p:cNvGrpSpPr/>
          <p:nvPr/>
        </p:nvGrpSpPr>
        <p:grpSpPr>
          <a:xfrm>
            <a:off x="11415530" y="4857325"/>
            <a:ext cx="3324321" cy="1568625"/>
            <a:chOff x="5707765" y="2428663"/>
            <a:chExt cx="1662160" cy="784313"/>
          </a:xfrm>
        </p:grpSpPr>
        <p:sp>
          <p:nvSpPr>
            <p:cNvPr id="401" name="Google Shape;401;g325b2ede271_2_6"/>
            <p:cNvSpPr/>
            <p:nvPr/>
          </p:nvSpPr>
          <p:spPr>
            <a:xfrm>
              <a:off x="6075125" y="3079475"/>
              <a:ext cx="1294800" cy="133500"/>
            </a:xfrm>
            <a:prstGeom prst="rect">
              <a:avLst/>
            </a:prstGeom>
            <a:solidFill>
              <a:srgbClr val="0E945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nvGrpSpPr>
            <p:cNvPr id="402" name="Google Shape;402;g325b2ede271_2_6"/>
            <p:cNvGrpSpPr/>
            <p:nvPr/>
          </p:nvGrpSpPr>
          <p:grpSpPr>
            <a:xfrm>
              <a:off x="6031394" y="2800065"/>
              <a:ext cx="92400" cy="411825"/>
              <a:chOff x="845575" y="2563700"/>
              <a:chExt cx="92400" cy="411825"/>
            </a:xfrm>
          </p:grpSpPr>
          <p:cxnSp>
            <p:nvCxnSpPr>
              <p:cNvPr id="403" name="Google Shape;403;g325b2ede271_2_6"/>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sp>
            <p:nvSpPr>
              <p:cNvPr id="404" name="Google Shape;404;g325b2ede271_2_6"/>
              <p:cNvSpPr/>
              <p:nvPr/>
            </p:nvSpPr>
            <p:spPr>
              <a:xfrm>
                <a:off x="845575" y="2563700"/>
                <a:ext cx="92400" cy="92400"/>
              </a:xfrm>
              <a:prstGeom prst="ellipse">
                <a:avLst/>
              </a:prstGeom>
              <a:solidFill>
                <a:srgbClr val="000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405" name="Google Shape;405;g325b2ede271_2_6"/>
            <p:cNvSpPr txBox="1"/>
            <p:nvPr/>
          </p:nvSpPr>
          <p:spPr>
            <a:xfrm>
              <a:off x="5707765" y="2428663"/>
              <a:ext cx="1081500" cy="371400"/>
            </a:xfrm>
            <a:prstGeom prst="rect">
              <a:avLst/>
            </a:prstGeom>
            <a:noFill/>
            <a:ln>
              <a:noFill/>
            </a:ln>
          </p:spPr>
          <p:txBody>
            <a:bodyPr spcFirstLastPara="1" wrap="square" lIns="182850" tIns="182850" rIns="182850" bIns="182850" anchor="t" anchorCtr="0">
              <a:noAutofit/>
            </a:bodyPr>
            <a:lstStyle/>
            <a:p>
              <a:pPr marL="0" lvl="0" indent="0" algn="ctr" rtl="0">
                <a:lnSpc>
                  <a:spcPct val="115000"/>
                </a:lnSpc>
                <a:spcBef>
                  <a:spcPts val="0"/>
                </a:spcBef>
                <a:spcAft>
                  <a:spcPts val="3200"/>
                </a:spcAft>
                <a:buNone/>
              </a:pPr>
              <a:r>
                <a:rPr lang="en-US" sz="2400" b="1">
                  <a:latin typeface="Roboto"/>
                  <a:ea typeface="Roboto"/>
                  <a:cs typeface="Roboto"/>
                  <a:sym typeface="Roboto"/>
                </a:rPr>
                <a:t>Szállítás</a:t>
              </a:r>
              <a:endParaRPr sz="2400" b="1">
                <a:latin typeface="Roboto"/>
                <a:ea typeface="Roboto"/>
                <a:cs typeface="Roboto"/>
                <a:sym typeface="Roboto"/>
              </a:endParaRPr>
            </a:p>
          </p:txBody>
        </p:sp>
      </p:grpSp>
      <p:grpSp>
        <p:nvGrpSpPr>
          <p:cNvPr id="406" name="Google Shape;406;g325b2ede271_2_6"/>
          <p:cNvGrpSpPr/>
          <p:nvPr/>
        </p:nvGrpSpPr>
        <p:grpSpPr>
          <a:xfrm>
            <a:off x="14008003" y="6158935"/>
            <a:ext cx="4284871" cy="1566440"/>
            <a:chOff x="7004001" y="3079467"/>
            <a:chExt cx="2142435" cy="783220"/>
          </a:xfrm>
        </p:grpSpPr>
        <p:sp>
          <p:nvSpPr>
            <p:cNvPr id="407" name="Google Shape;407;g325b2ede271_2_6"/>
            <p:cNvSpPr/>
            <p:nvPr/>
          </p:nvSpPr>
          <p:spPr>
            <a:xfrm>
              <a:off x="7369837" y="3079475"/>
              <a:ext cx="1776600" cy="133500"/>
            </a:xfrm>
            <a:prstGeom prst="rect">
              <a:avLst/>
            </a:prstGeom>
            <a:solidFill>
              <a:srgbClr val="08563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nvGrpSpPr>
            <p:cNvPr id="408" name="Google Shape;408;g325b2ede271_2_6"/>
            <p:cNvGrpSpPr/>
            <p:nvPr/>
          </p:nvGrpSpPr>
          <p:grpSpPr>
            <a:xfrm rot="10800000">
              <a:off x="7328221" y="3079467"/>
              <a:ext cx="92400" cy="411825"/>
              <a:chOff x="2070100" y="2563700"/>
              <a:chExt cx="92400" cy="411825"/>
            </a:xfrm>
          </p:grpSpPr>
          <p:cxnSp>
            <p:nvCxnSpPr>
              <p:cNvPr id="409" name="Google Shape;409;g325b2ede271_2_6"/>
              <p:cNvCxnSpPr/>
              <p:nvPr/>
            </p:nvCxnSpPr>
            <p:spPr>
              <a:xfrm>
                <a:off x="2116300" y="2616125"/>
                <a:ext cx="0" cy="359400"/>
              </a:xfrm>
              <a:prstGeom prst="straightConnector1">
                <a:avLst/>
              </a:prstGeom>
              <a:noFill/>
              <a:ln w="9525" cap="flat" cmpd="sng">
                <a:solidFill>
                  <a:srgbClr val="000000"/>
                </a:solidFill>
                <a:prstDash val="solid"/>
                <a:round/>
                <a:headEnd type="none" w="sm" len="sm"/>
                <a:tailEnd type="none" w="sm" len="sm"/>
              </a:ln>
            </p:spPr>
          </p:cxnSp>
          <p:sp>
            <p:nvSpPr>
              <p:cNvPr id="410" name="Google Shape;410;g325b2ede271_2_6"/>
              <p:cNvSpPr/>
              <p:nvPr/>
            </p:nvSpPr>
            <p:spPr>
              <a:xfrm>
                <a:off x="2070100" y="2563700"/>
                <a:ext cx="92400" cy="92400"/>
              </a:xfrm>
              <a:prstGeom prst="ellipse">
                <a:avLst/>
              </a:prstGeom>
              <a:solidFill>
                <a:srgbClr val="000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grpSp>
        <p:sp>
          <p:nvSpPr>
            <p:cNvPr id="411" name="Google Shape;411;g325b2ede271_2_6"/>
            <p:cNvSpPr txBox="1"/>
            <p:nvPr/>
          </p:nvSpPr>
          <p:spPr>
            <a:xfrm>
              <a:off x="7004001" y="3491288"/>
              <a:ext cx="997200" cy="371400"/>
            </a:xfrm>
            <a:prstGeom prst="rect">
              <a:avLst/>
            </a:prstGeom>
            <a:noFill/>
            <a:ln>
              <a:noFill/>
            </a:ln>
          </p:spPr>
          <p:txBody>
            <a:bodyPr spcFirstLastPara="1" wrap="square" lIns="182850" tIns="182850" rIns="182850" bIns="182850" anchor="t" anchorCtr="0">
              <a:noAutofit/>
            </a:bodyPr>
            <a:lstStyle/>
            <a:p>
              <a:pPr marL="0" lvl="0" indent="0" algn="ctr" rtl="0">
                <a:lnSpc>
                  <a:spcPct val="115000"/>
                </a:lnSpc>
                <a:spcBef>
                  <a:spcPts val="0"/>
                </a:spcBef>
                <a:spcAft>
                  <a:spcPts val="3200"/>
                </a:spcAft>
                <a:buNone/>
              </a:pPr>
              <a:r>
                <a:rPr lang="en-US" sz="2400" b="1">
                  <a:latin typeface="Roboto"/>
                  <a:ea typeface="Roboto"/>
                  <a:cs typeface="Roboto"/>
                  <a:sym typeface="Roboto"/>
                </a:rPr>
                <a:t>Értékesítés</a:t>
              </a:r>
              <a:endParaRPr sz="2400" b="1">
                <a:latin typeface="Roboto"/>
                <a:ea typeface="Roboto"/>
                <a:cs typeface="Roboto"/>
                <a:sym typeface="Roboto"/>
              </a:endParaRPr>
            </a:p>
          </p:txBody>
        </p:sp>
      </p:grpSp>
      <p:grpSp>
        <p:nvGrpSpPr>
          <p:cNvPr id="412" name="Google Shape;412;g325b2ede271_2_6"/>
          <p:cNvGrpSpPr/>
          <p:nvPr/>
        </p:nvGrpSpPr>
        <p:grpSpPr>
          <a:xfrm>
            <a:off x="6492349" y="4857325"/>
            <a:ext cx="3068684" cy="1568625"/>
            <a:chOff x="3246175" y="2428663"/>
            <a:chExt cx="1534342" cy="784313"/>
          </a:xfrm>
        </p:grpSpPr>
        <p:sp>
          <p:nvSpPr>
            <p:cNvPr id="413" name="Google Shape;413;g325b2ede271_2_6"/>
            <p:cNvSpPr/>
            <p:nvPr/>
          </p:nvSpPr>
          <p:spPr>
            <a:xfrm>
              <a:off x="3485717" y="3079475"/>
              <a:ext cx="1294800" cy="133500"/>
            </a:xfrm>
            <a:prstGeom prst="rect">
              <a:avLst/>
            </a:prstGeom>
            <a:solidFill>
              <a:srgbClr val="0E945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sp>
          <p:nvSpPr>
            <p:cNvPr id="414" name="Google Shape;414;g325b2ede271_2_6"/>
            <p:cNvSpPr txBox="1"/>
            <p:nvPr/>
          </p:nvSpPr>
          <p:spPr>
            <a:xfrm>
              <a:off x="3246175" y="2428663"/>
              <a:ext cx="1211100" cy="371400"/>
            </a:xfrm>
            <a:prstGeom prst="rect">
              <a:avLst/>
            </a:prstGeom>
            <a:noFill/>
            <a:ln>
              <a:noFill/>
            </a:ln>
          </p:spPr>
          <p:txBody>
            <a:bodyPr spcFirstLastPara="1" wrap="square" lIns="182850" tIns="182850" rIns="182850" bIns="182850" anchor="t" anchorCtr="0">
              <a:noAutofit/>
            </a:bodyPr>
            <a:lstStyle/>
            <a:p>
              <a:pPr marL="0" lvl="0" indent="0" algn="ctr" rtl="0">
                <a:lnSpc>
                  <a:spcPct val="115000"/>
                </a:lnSpc>
                <a:spcBef>
                  <a:spcPts val="0"/>
                </a:spcBef>
                <a:spcAft>
                  <a:spcPts val="3200"/>
                </a:spcAft>
                <a:buNone/>
              </a:pPr>
              <a:r>
                <a:rPr lang="en-US" sz="2400" b="1">
                  <a:latin typeface="Roboto"/>
                  <a:ea typeface="Roboto"/>
                  <a:cs typeface="Roboto"/>
                  <a:sym typeface="Roboto"/>
                </a:rPr>
                <a:t>Csomagolás</a:t>
              </a:r>
              <a:endParaRPr sz="2400" b="1">
                <a:latin typeface="Roboto"/>
                <a:ea typeface="Roboto"/>
                <a:cs typeface="Roboto"/>
                <a:sym typeface="Roboto"/>
              </a:endParaRPr>
            </a:p>
          </p:txBody>
        </p:sp>
        <p:grpSp>
          <p:nvGrpSpPr>
            <p:cNvPr id="415" name="Google Shape;415;g325b2ede271_2_6"/>
            <p:cNvGrpSpPr/>
            <p:nvPr/>
          </p:nvGrpSpPr>
          <p:grpSpPr>
            <a:xfrm>
              <a:off x="3435870" y="2800065"/>
              <a:ext cx="92400" cy="411825"/>
              <a:chOff x="845575" y="2563700"/>
              <a:chExt cx="92400" cy="411825"/>
            </a:xfrm>
          </p:grpSpPr>
          <p:sp>
            <p:nvSpPr>
              <p:cNvPr id="416" name="Google Shape;416;g325b2ede271_2_6"/>
              <p:cNvSpPr/>
              <p:nvPr/>
            </p:nvSpPr>
            <p:spPr>
              <a:xfrm>
                <a:off x="845575" y="2563700"/>
                <a:ext cx="92400" cy="92400"/>
              </a:xfrm>
              <a:prstGeom prst="ellipse">
                <a:avLst/>
              </a:prstGeom>
              <a:solidFill>
                <a:srgbClr val="000000"/>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a:p>
            </p:txBody>
          </p:sp>
          <p:cxnSp>
            <p:nvCxnSpPr>
              <p:cNvPr id="417" name="Google Shape;417;g325b2ede271_2_6"/>
              <p:cNvCxnSpPr/>
              <p:nvPr/>
            </p:nvCxnSpPr>
            <p:spPr>
              <a:xfrm>
                <a:off x="891775" y="2616125"/>
                <a:ext cx="0" cy="359400"/>
              </a:xfrm>
              <a:prstGeom prst="straightConnector1">
                <a:avLst/>
              </a:prstGeom>
              <a:noFill/>
              <a:ln w="9525" cap="flat" cmpd="sng">
                <a:solidFill>
                  <a:srgbClr val="000000"/>
                </a:solidFill>
                <a:prstDash val="solid"/>
                <a:round/>
                <a:headEnd type="none" w="sm" len="sm"/>
                <a:tailEnd type="none" w="sm" len="sm"/>
              </a:ln>
            </p:spPr>
          </p:cxnSp>
        </p:grpSp>
      </p:grpSp>
      <p:pic>
        <p:nvPicPr>
          <p:cNvPr id="418" name="Google Shape;418;g325b2ede271_2_6" descr="Public Domain Clip Art Image | red green OK, not OK Icons | ID ..."/>
          <p:cNvPicPr preferRelativeResize="0"/>
          <p:nvPr/>
        </p:nvPicPr>
        <p:blipFill rotWithShape="1">
          <a:blip r:embed="rId4">
            <a:alphaModFix/>
          </a:blip>
          <a:srcRect r="51042"/>
          <a:stretch/>
        </p:blipFill>
        <p:spPr>
          <a:xfrm>
            <a:off x="2508194" y="6652900"/>
            <a:ext cx="958450" cy="978875"/>
          </a:xfrm>
          <a:prstGeom prst="rect">
            <a:avLst/>
          </a:prstGeom>
          <a:noFill/>
          <a:ln>
            <a:noFill/>
          </a:ln>
        </p:spPr>
      </p:pic>
      <p:pic>
        <p:nvPicPr>
          <p:cNvPr id="419" name="Google Shape;419;g325b2ede271_2_6" descr="Public Domain Clip Art Image | red green OK, not OK Icons | ID ..."/>
          <p:cNvPicPr preferRelativeResize="0"/>
          <p:nvPr/>
        </p:nvPicPr>
        <p:blipFill rotWithShape="1">
          <a:blip r:embed="rId4">
            <a:alphaModFix/>
          </a:blip>
          <a:srcRect l="50389"/>
          <a:stretch/>
        </p:blipFill>
        <p:spPr>
          <a:xfrm>
            <a:off x="10009050" y="4660513"/>
            <a:ext cx="958450" cy="965963"/>
          </a:xfrm>
          <a:prstGeom prst="rect">
            <a:avLst/>
          </a:prstGeom>
          <a:noFill/>
          <a:ln>
            <a:noFill/>
          </a:ln>
        </p:spPr>
      </p:pic>
      <p:pic>
        <p:nvPicPr>
          <p:cNvPr id="420" name="Google Shape;420;g325b2ede271_2_6" descr="Public Domain Clip Art Image | red green OK, not OK Icons | ID ..."/>
          <p:cNvPicPr preferRelativeResize="0"/>
          <p:nvPr/>
        </p:nvPicPr>
        <p:blipFill rotWithShape="1">
          <a:blip r:embed="rId4">
            <a:alphaModFix/>
          </a:blip>
          <a:srcRect r="51042"/>
          <a:stretch/>
        </p:blipFill>
        <p:spPr>
          <a:xfrm>
            <a:off x="5084494" y="4632225"/>
            <a:ext cx="958450" cy="978875"/>
          </a:xfrm>
          <a:prstGeom prst="rect">
            <a:avLst/>
          </a:prstGeom>
          <a:noFill/>
          <a:ln>
            <a:noFill/>
          </a:ln>
        </p:spPr>
      </p:pic>
      <p:pic>
        <p:nvPicPr>
          <p:cNvPr id="421" name="Google Shape;421;g325b2ede271_2_6" descr="Public Domain Clip Art Image | red green OK, not OK Icons | ID ..."/>
          <p:cNvPicPr preferRelativeResize="0"/>
          <p:nvPr/>
        </p:nvPicPr>
        <p:blipFill rotWithShape="1">
          <a:blip r:embed="rId4">
            <a:alphaModFix/>
          </a:blip>
          <a:srcRect r="51042"/>
          <a:stretch/>
        </p:blipFill>
        <p:spPr>
          <a:xfrm>
            <a:off x="7161369" y="6652900"/>
            <a:ext cx="958450" cy="978875"/>
          </a:xfrm>
          <a:prstGeom prst="rect">
            <a:avLst/>
          </a:prstGeom>
          <a:noFill/>
          <a:ln>
            <a:noFill/>
          </a:ln>
        </p:spPr>
      </p:pic>
      <p:pic>
        <p:nvPicPr>
          <p:cNvPr id="422" name="Google Shape;422;g325b2ede271_2_6" descr="Public Domain Clip Art Image | red green OK, not OK Icons | ID ..."/>
          <p:cNvPicPr preferRelativeResize="0"/>
          <p:nvPr/>
        </p:nvPicPr>
        <p:blipFill rotWithShape="1">
          <a:blip r:embed="rId4">
            <a:alphaModFix/>
          </a:blip>
          <a:srcRect r="51042"/>
          <a:stretch/>
        </p:blipFill>
        <p:spPr>
          <a:xfrm>
            <a:off x="13505894" y="4654063"/>
            <a:ext cx="958450" cy="978875"/>
          </a:xfrm>
          <a:prstGeom prst="rect">
            <a:avLst/>
          </a:prstGeom>
          <a:noFill/>
          <a:ln>
            <a:noFill/>
          </a:ln>
        </p:spPr>
      </p:pic>
      <p:pic>
        <p:nvPicPr>
          <p:cNvPr id="423" name="Google Shape;423;g325b2ede271_2_6" descr="Public Domain Clip Art Image | red green OK, not OK Icons | ID ..."/>
          <p:cNvPicPr preferRelativeResize="0"/>
          <p:nvPr/>
        </p:nvPicPr>
        <p:blipFill rotWithShape="1">
          <a:blip r:embed="rId4">
            <a:alphaModFix/>
          </a:blip>
          <a:srcRect r="51042"/>
          <a:stretch/>
        </p:blipFill>
        <p:spPr>
          <a:xfrm>
            <a:off x="16039769" y="6827850"/>
            <a:ext cx="958450" cy="978875"/>
          </a:xfrm>
          <a:prstGeom prst="rect">
            <a:avLst/>
          </a:prstGeom>
          <a:noFill/>
          <a:ln>
            <a:noFill/>
          </a:ln>
        </p:spPr>
      </p:pic>
      <p:sp>
        <p:nvSpPr>
          <p:cNvPr id="424" name="Google Shape;424;g325b2ede271_2_6"/>
          <p:cNvSpPr/>
          <p:nvPr/>
        </p:nvSpPr>
        <p:spPr>
          <a:xfrm>
            <a:off x="14646175" y="1245698"/>
            <a:ext cx="3064121" cy="2798003"/>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5">
              <a:alphaModFix/>
            </a:blip>
            <a:stretch>
              <a:fillRect/>
            </a:stretch>
          </a:blipFill>
          <a:ln>
            <a:noFill/>
          </a:ln>
        </p:spPr>
      </p:sp>
      <p:sp>
        <p:nvSpPr>
          <p:cNvPr id="425" name="Google Shape;425;g325b2ede271_2_6"/>
          <p:cNvSpPr txBox="1"/>
          <p:nvPr/>
        </p:nvSpPr>
        <p:spPr>
          <a:xfrm>
            <a:off x="1578225" y="8109525"/>
            <a:ext cx="2271000" cy="84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3200"/>
              </a:spcAft>
              <a:buNone/>
            </a:pPr>
            <a:r>
              <a:rPr lang="en-US" sz="2000" b="1">
                <a:solidFill>
                  <a:schemeClr val="dk1"/>
                </a:solidFill>
                <a:latin typeface="Roboto"/>
                <a:ea typeface="Roboto"/>
                <a:cs typeface="Roboto"/>
                <a:sym typeface="Roboto"/>
              </a:rPr>
              <a:t>Szereplők: gazda, munkatársak</a:t>
            </a:r>
            <a:endParaRPr sz="1000"/>
          </a:p>
        </p:txBody>
      </p:sp>
      <p:sp>
        <p:nvSpPr>
          <p:cNvPr id="426" name="Google Shape;426;g325b2ede271_2_6"/>
          <p:cNvSpPr txBox="1"/>
          <p:nvPr/>
        </p:nvSpPr>
        <p:spPr>
          <a:xfrm>
            <a:off x="4428225" y="8109525"/>
            <a:ext cx="2271000" cy="84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3200"/>
              </a:spcAft>
              <a:buNone/>
            </a:pPr>
            <a:r>
              <a:rPr lang="en-US" sz="2000" b="1">
                <a:solidFill>
                  <a:schemeClr val="dk1"/>
                </a:solidFill>
                <a:latin typeface="Roboto"/>
                <a:ea typeface="Roboto"/>
                <a:cs typeface="Roboto"/>
                <a:sym typeface="Roboto"/>
              </a:rPr>
              <a:t>Szereplők: gazda, munkatársak</a:t>
            </a:r>
            <a:endParaRPr sz="1000"/>
          </a:p>
        </p:txBody>
      </p:sp>
      <p:sp>
        <p:nvSpPr>
          <p:cNvPr id="427" name="Google Shape;427;g325b2ede271_2_6"/>
          <p:cNvSpPr txBox="1"/>
          <p:nvPr/>
        </p:nvSpPr>
        <p:spPr>
          <a:xfrm>
            <a:off x="6971625" y="8109525"/>
            <a:ext cx="2271000" cy="120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3200"/>
              </a:spcAft>
              <a:buNone/>
            </a:pPr>
            <a:r>
              <a:rPr lang="en-US" sz="2000" b="1">
                <a:solidFill>
                  <a:schemeClr val="dk1"/>
                </a:solidFill>
                <a:latin typeface="Roboto"/>
                <a:ea typeface="Roboto"/>
                <a:cs typeface="Roboto"/>
                <a:sym typeface="Roboto"/>
              </a:rPr>
              <a:t>Szereplők: gazda, grafikus, nyomda, marketinges</a:t>
            </a:r>
            <a:endParaRPr sz="1000"/>
          </a:p>
        </p:txBody>
      </p:sp>
      <p:sp>
        <p:nvSpPr>
          <p:cNvPr id="428" name="Google Shape;428;g325b2ede271_2_6"/>
          <p:cNvSpPr txBox="1"/>
          <p:nvPr/>
        </p:nvSpPr>
        <p:spPr>
          <a:xfrm>
            <a:off x="9681675" y="8109513"/>
            <a:ext cx="2271000" cy="84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3200"/>
              </a:spcAft>
              <a:buNone/>
            </a:pPr>
            <a:r>
              <a:rPr lang="en-US" sz="2000" b="1">
                <a:solidFill>
                  <a:schemeClr val="dk1"/>
                </a:solidFill>
                <a:latin typeface="Roboto"/>
                <a:ea typeface="Roboto"/>
                <a:cs typeface="Roboto"/>
                <a:sym typeface="Roboto"/>
              </a:rPr>
              <a:t>Szereplők: gazda, raktár tulajdonos</a:t>
            </a:r>
            <a:endParaRPr sz="1000"/>
          </a:p>
        </p:txBody>
      </p:sp>
      <p:sp>
        <p:nvSpPr>
          <p:cNvPr id="429" name="Google Shape;429;g325b2ede271_2_6"/>
          <p:cNvSpPr txBox="1"/>
          <p:nvPr/>
        </p:nvSpPr>
        <p:spPr>
          <a:xfrm>
            <a:off x="12365025" y="8109513"/>
            <a:ext cx="2271000" cy="846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3200"/>
              </a:spcAft>
              <a:buNone/>
            </a:pPr>
            <a:r>
              <a:rPr lang="en-US" sz="2000" b="1">
                <a:solidFill>
                  <a:schemeClr val="dk1"/>
                </a:solidFill>
                <a:latin typeface="Roboto"/>
                <a:ea typeface="Roboto"/>
                <a:cs typeface="Roboto"/>
                <a:sym typeface="Roboto"/>
              </a:rPr>
              <a:t>Szereplők: gazda, gépkocsivezető</a:t>
            </a:r>
            <a:endParaRPr sz="1000"/>
          </a:p>
        </p:txBody>
      </p:sp>
      <p:sp>
        <p:nvSpPr>
          <p:cNvPr id="430" name="Google Shape;430;g325b2ede271_2_6"/>
          <p:cNvSpPr txBox="1"/>
          <p:nvPr/>
        </p:nvSpPr>
        <p:spPr>
          <a:xfrm>
            <a:off x="15158650" y="8109513"/>
            <a:ext cx="2271000" cy="12006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3200"/>
              </a:spcAft>
              <a:buNone/>
            </a:pPr>
            <a:r>
              <a:rPr lang="en-US" sz="2000" b="1">
                <a:solidFill>
                  <a:schemeClr val="dk1"/>
                </a:solidFill>
                <a:latin typeface="Roboto"/>
                <a:ea typeface="Roboto"/>
                <a:cs typeface="Roboto"/>
                <a:sym typeface="Roboto"/>
              </a:rPr>
              <a:t>Szereplők: gazda, családtagok, boltosok</a:t>
            </a:r>
            <a:endParaRPr sz="10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5"/>
          <p:cNvSpPr/>
          <p:nvPr/>
        </p:nvSpPr>
        <p:spPr>
          <a:xfrm>
            <a:off x="1028700" y="-190500"/>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6" name="Google Shape;436;p5"/>
          <p:cNvSpPr/>
          <p:nvPr/>
        </p:nvSpPr>
        <p:spPr>
          <a:xfrm>
            <a:off x="1028700" y="8436954"/>
            <a:ext cx="3523908" cy="2023691"/>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7" name="Google Shape;437;p5"/>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438" name="Google Shape;438;p5"/>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439" name="Google Shape;439;p5"/>
          <p:cNvSpPr txBox="1"/>
          <p:nvPr/>
        </p:nvSpPr>
        <p:spPr>
          <a:xfrm>
            <a:off x="656975" y="3805050"/>
            <a:ext cx="4484700" cy="30708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A 7+1</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logisztikai</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veszteség</a:t>
            </a:r>
            <a:endParaRPr sz="7000" b="1">
              <a:solidFill>
                <a:srgbClr val="141414"/>
              </a:solidFill>
              <a:latin typeface="Nunito Sans Black"/>
              <a:ea typeface="Nunito Sans Black"/>
              <a:cs typeface="Nunito Sans Black"/>
              <a:sym typeface="Nunito Sans Black"/>
            </a:endParaRPr>
          </a:p>
        </p:txBody>
      </p:sp>
      <p:sp>
        <p:nvSpPr>
          <p:cNvPr id="440" name="Google Shape;440;p5"/>
          <p:cNvSpPr txBox="1"/>
          <p:nvPr/>
        </p:nvSpPr>
        <p:spPr>
          <a:xfrm>
            <a:off x="5291617" y="7167811"/>
            <a:ext cx="3741600" cy="554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Túltermelés</a:t>
            </a:r>
            <a:endParaRPr sz="1400" b="0" i="0" u="none" strike="noStrike" cap="none">
              <a:solidFill>
                <a:srgbClr val="000000"/>
              </a:solidFill>
              <a:latin typeface="Arial"/>
              <a:ea typeface="Arial"/>
              <a:cs typeface="Arial"/>
              <a:sym typeface="Arial"/>
            </a:endParaRPr>
          </a:p>
        </p:txBody>
      </p:sp>
      <p:sp>
        <p:nvSpPr>
          <p:cNvPr id="441" name="Google Shape;441;p5"/>
          <p:cNvSpPr txBox="1"/>
          <p:nvPr/>
        </p:nvSpPr>
        <p:spPr>
          <a:xfrm>
            <a:off x="9462201" y="664000"/>
            <a:ext cx="3741600" cy="2399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Szükségtelen készletezésből származó</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veszteség</a:t>
            </a:r>
            <a:endParaRPr sz="3600" b="1">
              <a:solidFill>
                <a:srgbClr val="141414"/>
              </a:solidFill>
              <a:latin typeface="Nunito Sans Black"/>
              <a:ea typeface="Nunito Sans Black"/>
              <a:cs typeface="Nunito Sans Black"/>
              <a:sym typeface="Nunito Sans Black"/>
            </a:endParaRPr>
          </a:p>
        </p:txBody>
      </p:sp>
      <p:sp>
        <p:nvSpPr>
          <p:cNvPr id="442" name="Google Shape;442;p5"/>
          <p:cNvSpPr txBox="1"/>
          <p:nvPr/>
        </p:nvSpPr>
        <p:spPr>
          <a:xfrm>
            <a:off x="13632785" y="7041761"/>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Szükségtelen szállításból adódó veszteség</a:t>
            </a:r>
            <a:endParaRPr sz="1400" b="0" i="0" u="none" strike="noStrike" cap="none">
              <a:solidFill>
                <a:srgbClr val="000000"/>
              </a:solidFill>
              <a:latin typeface="Arial"/>
              <a:ea typeface="Arial"/>
              <a:cs typeface="Arial"/>
              <a:sym typeface="Arial"/>
            </a:endParaRPr>
          </a:p>
        </p:txBody>
      </p:sp>
      <p:sp>
        <p:nvSpPr>
          <p:cNvPr id="443" name="Google Shape;443;p5"/>
          <p:cNvSpPr txBox="1"/>
          <p:nvPr/>
        </p:nvSpPr>
        <p:spPr>
          <a:xfrm>
            <a:off x="4919972" y="7714488"/>
            <a:ext cx="4484700" cy="2154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endParaRPr sz="1400" b="0" i="0" u="none" strike="noStrike" cap="none">
              <a:solidFill>
                <a:srgbClr val="000000"/>
              </a:solidFill>
              <a:latin typeface="Arial"/>
              <a:ea typeface="Arial"/>
              <a:cs typeface="Arial"/>
              <a:sym typeface="Arial"/>
            </a:endParaRPr>
          </a:p>
        </p:txBody>
      </p:sp>
      <p:pic>
        <p:nvPicPr>
          <p:cNvPr id="444" name="Google Shape;444;p5"/>
          <p:cNvPicPr preferRelativeResize="0"/>
          <p:nvPr/>
        </p:nvPicPr>
        <p:blipFill>
          <a:blip r:embed="rId5">
            <a:alphaModFix/>
          </a:blip>
          <a:stretch>
            <a:fillRect/>
          </a:stretch>
        </p:blipFill>
        <p:spPr>
          <a:xfrm>
            <a:off x="5374787" y="353813"/>
            <a:ext cx="3741450" cy="6493918"/>
          </a:xfrm>
          <a:prstGeom prst="rect">
            <a:avLst/>
          </a:prstGeom>
          <a:noFill/>
          <a:ln>
            <a:noFill/>
          </a:ln>
        </p:spPr>
      </p:pic>
      <p:pic>
        <p:nvPicPr>
          <p:cNvPr id="445" name="Google Shape;445;p5"/>
          <p:cNvPicPr preferRelativeResize="0"/>
          <p:nvPr/>
        </p:nvPicPr>
        <p:blipFill>
          <a:blip r:embed="rId6">
            <a:alphaModFix/>
          </a:blip>
          <a:stretch>
            <a:fillRect/>
          </a:stretch>
        </p:blipFill>
        <p:spPr>
          <a:xfrm>
            <a:off x="9571049" y="3307833"/>
            <a:ext cx="3523900" cy="6528944"/>
          </a:xfrm>
          <a:prstGeom prst="rect">
            <a:avLst/>
          </a:prstGeom>
          <a:noFill/>
          <a:ln>
            <a:noFill/>
          </a:ln>
        </p:spPr>
      </p:pic>
      <p:pic>
        <p:nvPicPr>
          <p:cNvPr id="446" name="Google Shape;446;p5"/>
          <p:cNvPicPr preferRelativeResize="0"/>
          <p:nvPr/>
        </p:nvPicPr>
        <p:blipFill>
          <a:blip r:embed="rId7">
            <a:alphaModFix/>
          </a:blip>
          <a:stretch>
            <a:fillRect/>
          </a:stretch>
        </p:blipFill>
        <p:spPr>
          <a:xfrm>
            <a:off x="13716650" y="499750"/>
            <a:ext cx="3741425" cy="61098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g326dadce0fc_0_992"/>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g326dadce0fc_0_992"/>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g326dadce0fc_0_992"/>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454" name="Google Shape;454;g326dadce0fc_0_992"/>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455" name="Google Shape;455;g326dadce0fc_0_992"/>
          <p:cNvSpPr txBox="1"/>
          <p:nvPr/>
        </p:nvSpPr>
        <p:spPr>
          <a:xfrm>
            <a:off x="656975" y="3805050"/>
            <a:ext cx="4484700" cy="30708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A 7+1</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logisztikai</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veszteség</a:t>
            </a:r>
            <a:endParaRPr sz="7000" b="1">
              <a:solidFill>
                <a:srgbClr val="141414"/>
              </a:solidFill>
              <a:latin typeface="Nunito Sans Black"/>
              <a:ea typeface="Nunito Sans Black"/>
              <a:cs typeface="Nunito Sans Black"/>
              <a:sym typeface="Nunito Sans Black"/>
            </a:endParaRPr>
          </a:p>
        </p:txBody>
      </p:sp>
      <p:sp>
        <p:nvSpPr>
          <p:cNvPr id="456" name="Google Shape;456;g326dadce0fc_0_992"/>
          <p:cNvSpPr txBox="1"/>
          <p:nvPr/>
        </p:nvSpPr>
        <p:spPr>
          <a:xfrm>
            <a:off x="9546676" y="432025"/>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Várakozásból adódó</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veszteség</a:t>
            </a:r>
            <a:endParaRPr sz="3600" b="1">
              <a:solidFill>
                <a:srgbClr val="141414"/>
              </a:solidFill>
              <a:latin typeface="Nunito Sans Black"/>
              <a:ea typeface="Nunito Sans Black"/>
              <a:cs typeface="Nunito Sans Black"/>
              <a:sym typeface="Nunito Sans Black"/>
            </a:endParaRPr>
          </a:p>
        </p:txBody>
      </p:sp>
      <p:sp>
        <p:nvSpPr>
          <p:cNvPr id="457" name="Google Shape;457;g326dadce0fc_0_992"/>
          <p:cNvSpPr txBox="1"/>
          <p:nvPr/>
        </p:nvSpPr>
        <p:spPr>
          <a:xfrm>
            <a:off x="13632785" y="7041761"/>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Hibákból és selejtekből</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adódó veszteség</a:t>
            </a:r>
            <a:endParaRPr sz="1400" b="0" i="0" u="none" strike="noStrike" cap="none">
              <a:solidFill>
                <a:srgbClr val="000000"/>
              </a:solidFill>
              <a:latin typeface="Arial"/>
              <a:ea typeface="Arial"/>
              <a:cs typeface="Arial"/>
              <a:sym typeface="Arial"/>
            </a:endParaRPr>
          </a:p>
        </p:txBody>
      </p:sp>
      <p:sp>
        <p:nvSpPr>
          <p:cNvPr id="458" name="Google Shape;458;g326dadce0fc_0_992"/>
          <p:cNvSpPr txBox="1"/>
          <p:nvPr/>
        </p:nvSpPr>
        <p:spPr>
          <a:xfrm>
            <a:off x="4919972" y="7714488"/>
            <a:ext cx="4484700" cy="2154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endParaRPr sz="1400" b="0" i="0" u="none" strike="noStrike" cap="none">
              <a:solidFill>
                <a:srgbClr val="000000"/>
              </a:solidFill>
              <a:latin typeface="Arial"/>
              <a:ea typeface="Arial"/>
              <a:cs typeface="Arial"/>
              <a:sym typeface="Arial"/>
            </a:endParaRPr>
          </a:p>
        </p:txBody>
      </p:sp>
      <p:pic>
        <p:nvPicPr>
          <p:cNvPr id="459" name="Google Shape;459;g326dadce0fc_0_992"/>
          <p:cNvPicPr preferRelativeResize="0"/>
          <p:nvPr/>
        </p:nvPicPr>
        <p:blipFill>
          <a:blip r:embed="rId5">
            <a:alphaModFix/>
          </a:blip>
          <a:stretch>
            <a:fillRect/>
          </a:stretch>
        </p:blipFill>
        <p:spPr>
          <a:xfrm>
            <a:off x="5594400" y="236000"/>
            <a:ext cx="3523900" cy="6240714"/>
          </a:xfrm>
          <a:prstGeom prst="rect">
            <a:avLst/>
          </a:prstGeom>
          <a:noFill/>
          <a:ln>
            <a:noFill/>
          </a:ln>
        </p:spPr>
      </p:pic>
      <p:sp>
        <p:nvSpPr>
          <p:cNvPr id="460" name="Google Shape;460;g326dadce0fc_0_992"/>
          <p:cNvSpPr txBox="1"/>
          <p:nvPr/>
        </p:nvSpPr>
        <p:spPr>
          <a:xfrm>
            <a:off x="5485560" y="7041761"/>
            <a:ext cx="3741600" cy="2399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Felesleges mozgásból</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származó veszteség</a:t>
            </a:r>
            <a:endParaRPr sz="1400" b="0" i="0" u="none" strike="noStrike" cap="none">
              <a:solidFill>
                <a:srgbClr val="000000"/>
              </a:solidFill>
              <a:latin typeface="Arial"/>
              <a:ea typeface="Arial"/>
              <a:cs typeface="Arial"/>
              <a:sym typeface="Arial"/>
            </a:endParaRPr>
          </a:p>
        </p:txBody>
      </p:sp>
      <p:pic>
        <p:nvPicPr>
          <p:cNvPr id="461" name="Google Shape;461;g326dadce0fc_0_992"/>
          <p:cNvPicPr preferRelativeResize="0"/>
          <p:nvPr/>
        </p:nvPicPr>
        <p:blipFill>
          <a:blip r:embed="rId6">
            <a:alphaModFix/>
          </a:blip>
          <a:stretch>
            <a:fillRect/>
          </a:stretch>
        </p:blipFill>
        <p:spPr>
          <a:xfrm>
            <a:off x="9557076" y="2578800"/>
            <a:ext cx="3741425" cy="6371267"/>
          </a:xfrm>
          <a:prstGeom prst="rect">
            <a:avLst/>
          </a:prstGeom>
          <a:noFill/>
          <a:ln>
            <a:noFill/>
          </a:ln>
        </p:spPr>
      </p:pic>
      <p:pic>
        <p:nvPicPr>
          <p:cNvPr id="462" name="Google Shape;462;g326dadce0fc_0_992"/>
          <p:cNvPicPr preferRelativeResize="0"/>
          <p:nvPr/>
        </p:nvPicPr>
        <p:blipFill>
          <a:blip r:embed="rId7">
            <a:alphaModFix/>
          </a:blip>
          <a:stretch>
            <a:fillRect/>
          </a:stretch>
        </p:blipFill>
        <p:spPr>
          <a:xfrm>
            <a:off x="13954950" y="457175"/>
            <a:ext cx="3523300" cy="615242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g326dadce0fc_0_1011"/>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8" name="Google Shape;468;g326dadce0fc_0_1011"/>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69" name="Google Shape;469;g326dadce0fc_0_1011"/>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470" name="Google Shape;470;g326dadce0fc_0_1011"/>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471" name="Google Shape;471;g326dadce0fc_0_1011"/>
          <p:cNvSpPr txBox="1"/>
          <p:nvPr/>
        </p:nvSpPr>
        <p:spPr>
          <a:xfrm>
            <a:off x="656975" y="3805050"/>
            <a:ext cx="4484700" cy="30708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A 7+1</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logisztikai</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veszteség</a:t>
            </a:r>
            <a:endParaRPr sz="7000" b="1">
              <a:solidFill>
                <a:srgbClr val="141414"/>
              </a:solidFill>
              <a:latin typeface="Nunito Sans Black"/>
              <a:ea typeface="Nunito Sans Black"/>
              <a:cs typeface="Nunito Sans Black"/>
              <a:sym typeface="Nunito Sans Black"/>
            </a:endParaRPr>
          </a:p>
        </p:txBody>
      </p:sp>
      <p:sp>
        <p:nvSpPr>
          <p:cNvPr id="472" name="Google Shape;472;g326dadce0fc_0_1011"/>
          <p:cNvSpPr txBox="1"/>
          <p:nvPr/>
        </p:nvSpPr>
        <p:spPr>
          <a:xfrm>
            <a:off x="11394303" y="584425"/>
            <a:ext cx="46248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Figyelmen kívül hagyott tehetség és ötletek</a:t>
            </a:r>
            <a:endParaRPr sz="3600" b="1">
              <a:solidFill>
                <a:srgbClr val="141414"/>
              </a:solidFill>
              <a:latin typeface="Nunito Sans Black"/>
              <a:ea typeface="Nunito Sans Black"/>
              <a:cs typeface="Nunito Sans Black"/>
              <a:sym typeface="Nunito Sans Black"/>
            </a:endParaRPr>
          </a:p>
        </p:txBody>
      </p:sp>
      <p:sp>
        <p:nvSpPr>
          <p:cNvPr id="473" name="Google Shape;473;g326dadce0fc_0_1011"/>
          <p:cNvSpPr txBox="1"/>
          <p:nvPr/>
        </p:nvSpPr>
        <p:spPr>
          <a:xfrm>
            <a:off x="4919972" y="7714488"/>
            <a:ext cx="4484700" cy="2154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endParaRPr sz="1400" b="0" i="0" u="none" strike="noStrike" cap="none">
              <a:solidFill>
                <a:srgbClr val="000000"/>
              </a:solidFill>
              <a:latin typeface="Arial"/>
              <a:ea typeface="Arial"/>
              <a:cs typeface="Arial"/>
              <a:sym typeface="Arial"/>
            </a:endParaRPr>
          </a:p>
        </p:txBody>
      </p:sp>
      <p:sp>
        <p:nvSpPr>
          <p:cNvPr id="474" name="Google Shape;474;g326dadce0fc_0_1011"/>
          <p:cNvSpPr txBox="1"/>
          <p:nvPr/>
        </p:nvSpPr>
        <p:spPr>
          <a:xfrm>
            <a:off x="5137399" y="7442950"/>
            <a:ext cx="40854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Túlfeldolgozásból</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adódó veszteség</a:t>
            </a:r>
            <a:endParaRPr sz="1400" b="0" i="0" u="none" strike="noStrike" cap="none">
              <a:solidFill>
                <a:srgbClr val="000000"/>
              </a:solidFill>
              <a:latin typeface="Arial"/>
              <a:ea typeface="Arial"/>
              <a:cs typeface="Arial"/>
              <a:sym typeface="Arial"/>
            </a:endParaRPr>
          </a:p>
        </p:txBody>
      </p:sp>
      <p:pic>
        <p:nvPicPr>
          <p:cNvPr id="475" name="Google Shape;475;g326dadce0fc_0_1011"/>
          <p:cNvPicPr preferRelativeResize="0"/>
          <p:nvPr/>
        </p:nvPicPr>
        <p:blipFill>
          <a:blip r:embed="rId5">
            <a:alphaModFix/>
          </a:blip>
          <a:stretch>
            <a:fillRect/>
          </a:stretch>
        </p:blipFill>
        <p:spPr>
          <a:xfrm>
            <a:off x="5868251" y="185825"/>
            <a:ext cx="3246800" cy="6608476"/>
          </a:xfrm>
          <a:prstGeom prst="rect">
            <a:avLst/>
          </a:prstGeom>
          <a:noFill/>
          <a:ln>
            <a:noFill/>
          </a:ln>
        </p:spPr>
      </p:pic>
      <p:pic>
        <p:nvPicPr>
          <p:cNvPr id="476" name="Google Shape;476;g326dadce0fc_0_1011"/>
          <p:cNvPicPr preferRelativeResize="0"/>
          <p:nvPr/>
        </p:nvPicPr>
        <p:blipFill>
          <a:blip r:embed="rId6">
            <a:alphaModFix/>
          </a:blip>
          <a:stretch>
            <a:fillRect/>
          </a:stretch>
        </p:blipFill>
        <p:spPr>
          <a:xfrm>
            <a:off x="11028150" y="2368825"/>
            <a:ext cx="5142519" cy="624322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0"/>
        <p:cNvGrpSpPr/>
        <p:nvPr/>
      </p:nvGrpSpPr>
      <p:grpSpPr>
        <a:xfrm>
          <a:off x="0" y="0"/>
          <a:ext cx="0" cy="0"/>
          <a:chOff x="0" y="0"/>
          <a:chExt cx="0" cy="0"/>
        </a:xfrm>
      </p:grpSpPr>
      <p:sp>
        <p:nvSpPr>
          <p:cNvPr id="481" name="Google Shape;481;g326dadce0fc_0_1028"/>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482" name="Google Shape;482;g326dadce0fc_0_1028"/>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483" name="Google Shape;483;g326dadce0fc_0_1028"/>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84" name="Google Shape;484;g326dadce0fc_0_1028"/>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485" name="Google Shape;485;g326dadce0fc_0_1028"/>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486" name="Google Shape;486;g326dadce0fc_0_1028"/>
          <p:cNvSpPr txBox="1"/>
          <p:nvPr/>
        </p:nvSpPr>
        <p:spPr>
          <a:xfrm>
            <a:off x="669101" y="4304800"/>
            <a:ext cx="13725900" cy="51021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5: </a:t>
            </a:r>
            <a:r>
              <a:rPr lang="en-US" sz="4600">
                <a:solidFill>
                  <a:schemeClr val="lt1"/>
                </a:solidFill>
                <a:latin typeface="Nunito Sans"/>
                <a:ea typeface="Nunito Sans"/>
                <a:cs typeface="Nunito Sans"/>
                <a:sym typeface="Nunito Sans"/>
              </a:rPr>
              <a:t>ÉRTÉKÁRAM</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3100" b="1">
              <a:solidFill>
                <a:schemeClr val="lt1"/>
              </a:solidFill>
              <a:latin typeface="Nunito Sans"/>
              <a:ea typeface="Nunito Sans"/>
              <a:cs typeface="Nunito Sans"/>
              <a:sym typeface="Nunito Sans"/>
            </a:endParaRPr>
          </a:p>
          <a:p>
            <a:pPr marL="0" lvl="0" indent="0" algn="just" rtl="0">
              <a:spcBef>
                <a:spcPts val="0"/>
              </a:spcBef>
              <a:spcAft>
                <a:spcPts val="0"/>
              </a:spcAft>
              <a:buClr>
                <a:schemeClr val="dk1"/>
              </a:buClr>
              <a:buSzPts val="1100"/>
              <a:buFont typeface="Arial"/>
              <a:buNone/>
            </a:pPr>
            <a:r>
              <a:rPr lang="en-US" sz="3100">
                <a:solidFill>
                  <a:schemeClr val="lt1"/>
                </a:solidFill>
                <a:latin typeface="Nunito Sans Black"/>
                <a:ea typeface="Nunito Sans Black"/>
                <a:cs typeface="Nunito Sans Black"/>
                <a:sym typeface="Nunito Sans Black"/>
              </a:rPr>
              <a:t>A mellékelt feladatlapon egy méhész családi vállalkozás értékáram elemzésének szereplőit látja. Kösse össze az egymással kapcsolatban álló szereplőket, jelölje meg a köztük zajló értékáramlás, anyag- termék- és információáramlás irányát, valamint minden folyamatelemhez írjon fel lehetséges veszteségforrásokat!</a:t>
            </a:r>
            <a:endParaRPr sz="3100">
              <a:solidFill>
                <a:schemeClr val="lt1"/>
              </a:solidFill>
              <a:latin typeface="Nunito Sans Black"/>
              <a:ea typeface="Nunito Sans Black"/>
              <a:cs typeface="Nunito Sans Black"/>
              <a:sym typeface="Nunito Sans Black"/>
            </a:endParaRPr>
          </a:p>
          <a:p>
            <a:pPr marL="0" lvl="0" indent="0" algn="l" rtl="0">
              <a:lnSpc>
                <a:spcPct val="100000"/>
              </a:lnSpc>
              <a:spcBef>
                <a:spcPts val="800"/>
              </a:spcBef>
              <a:spcAft>
                <a:spcPts val="0"/>
              </a:spcAft>
              <a:buClr>
                <a:schemeClr val="dk1"/>
              </a:buClr>
              <a:buSzPts val="1100"/>
              <a:buFont typeface="Arial"/>
              <a:buNone/>
            </a:pP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487" name="Google Shape;487;g326dadce0fc_0_1028"/>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488" name="Google Shape;488;g326dadce0fc_0_1028"/>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489" name="Google Shape;489;g326dadce0fc_0_1028"/>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g326dadce0fc_0_1047"/>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495" name="Google Shape;495;g326dadce0fc_0_1047"/>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496" name="Google Shape;496;g326dadce0fc_0_1047"/>
          <p:cNvSpPr txBox="1"/>
          <p:nvPr/>
        </p:nvSpPr>
        <p:spPr>
          <a:xfrm>
            <a:off x="849311" y="3301052"/>
            <a:ext cx="12730500" cy="1754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000">
                <a:solidFill>
                  <a:schemeClr val="dk1"/>
                </a:solidFill>
                <a:latin typeface="Nunito Sans Black"/>
                <a:ea typeface="Nunito Sans Black"/>
                <a:cs typeface="Nunito Sans Black"/>
                <a:sym typeface="Nunito Sans Black"/>
              </a:rPr>
              <a:t>4. </a:t>
            </a:r>
            <a:r>
              <a:rPr lang="en-US" b="1">
                <a:solidFill>
                  <a:schemeClr val="dk1"/>
                </a:solidFill>
                <a:latin typeface="Times New Roman"/>
                <a:ea typeface="Times New Roman"/>
                <a:cs typeface="Times New Roman"/>
                <a:sym typeface="Times New Roman"/>
              </a:rPr>
              <a:t> </a:t>
            </a:r>
            <a:r>
              <a:rPr lang="en-US" sz="6000">
                <a:solidFill>
                  <a:schemeClr val="dk1"/>
                </a:solidFill>
                <a:latin typeface="Nunito Sans Black"/>
                <a:ea typeface="Nunito Sans Black"/>
                <a:cs typeface="Nunito Sans Black"/>
                <a:sym typeface="Nunito Sans Black"/>
              </a:rPr>
              <a:t>Logisztikai kockázatok és azok kezelése a REL-ben</a:t>
            </a:r>
            <a:endParaRPr sz="6000" i="0" u="none" strike="noStrike" cap="none">
              <a:solidFill>
                <a:srgbClr val="000000"/>
              </a:solidFill>
              <a:latin typeface="Nunito Sans Black"/>
              <a:ea typeface="Nunito Sans Black"/>
              <a:cs typeface="Nunito Sans Black"/>
              <a:sym typeface="Nunito Sans Black"/>
            </a:endParaRPr>
          </a:p>
        </p:txBody>
      </p:sp>
      <p:sp>
        <p:nvSpPr>
          <p:cNvPr id="497" name="Google Shape;497;g326dadce0fc_0_1047"/>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498" name="Google Shape;498;g326dadce0fc_0_1047"/>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3"/>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7" b="-360171"/>
            </a:stretch>
          </a:blipFill>
          <a:ln>
            <a:noFill/>
          </a:ln>
        </p:spPr>
      </p:sp>
      <p:sp>
        <p:nvSpPr>
          <p:cNvPr id="119" name="Google Shape;119;p3"/>
          <p:cNvSpPr/>
          <p:nvPr/>
        </p:nvSpPr>
        <p:spPr>
          <a:xfrm>
            <a:off x="8414467" y="7476083"/>
            <a:ext cx="1459066" cy="1459066"/>
          </a:xfrm>
          <a:custGeom>
            <a:avLst/>
            <a:gdLst/>
            <a:ahLst/>
            <a:cxnLst/>
            <a:rect l="l" t="t" r="r" b="b"/>
            <a:pathLst>
              <a:path w="6350000" h="6350000" extrusionOk="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0" name="Google Shape;120;p3"/>
          <p:cNvCxnSpPr/>
          <p:nvPr/>
        </p:nvCxnSpPr>
        <p:spPr>
          <a:xfrm rot="5400000">
            <a:off x="8858246" y="8167516"/>
            <a:ext cx="571508" cy="0"/>
          </a:xfrm>
          <a:prstGeom prst="straightConnector1">
            <a:avLst/>
          </a:prstGeom>
          <a:noFill/>
          <a:ln w="76200" cap="rnd" cmpd="sng">
            <a:solidFill>
              <a:srgbClr val="FFFFFF"/>
            </a:solidFill>
            <a:prstDash val="solid"/>
            <a:round/>
            <a:headEnd type="none" w="sm" len="sm"/>
            <a:tailEnd type="stealth" w="med" len="med"/>
          </a:ln>
        </p:spPr>
      </p:cxnSp>
      <p:sp>
        <p:nvSpPr>
          <p:cNvPr id="121" name="Google Shape;121;p3"/>
          <p:cNvSpPr/>
          <p:nvPr/>
        </p:nvSpPr>
        <p:spPr>
          <a:xfrm>
            <a:off x="1826422" y="30894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3"/>
          <p:cNvSpPr/>
          <p:nvPr/>
        </p:nvSpPr>
        <p:spPr>
          <a:xfrm>
            <a:off x="6987932" y="3089445"/>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3"/>
          <p:cNvSpPr/>
          <p:nvPr/>
        </p:nvSpPr>
        <p:spPr>
          <a:xfrm>
            <a:off x="6987932" y="53239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3"/>
          <p:cNvSpPr/>
          <p:nvPr/>
        </p:nvSpPr>
        <p:spPr>
          <a:xfrm>
            <a:off x="1826422" y="53239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5" name="Google Shape;125;p3"/>
          <p:cNvSpPr txBox="1"/>
          <p:nvPr/>
        </p:nvSpPr>
        <p:spPr>
          <a:xfrm>
            <a:off x="-490639" y="1753064"/>
            <a:ext cx="12730514" cy="103505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8000" b="1" i="0" u="none" strike="noStrike" cap="none">
                <a:solidFill>
                  <a:srgbClr val="141414"/>
                </a:solidFill>
                <a:latin typeface="Nunito Sans Black"/>
                <a:ea typeface="Nunito Sans Black"/>
                <a:cs typeface="Nunito Sans Black"/>
                <a:sym typeface="Nunito Sans Black"/>
              </a:rPr>
              <a:t>Tartalom</a:t>
            </a:r>
            <a:endParaRPr sz="1400" b="0" i="0" u="none" strike="noStrike" cap="none">
              <a:solidFill>
                <a:srgbClr val="000000"/>
              </a:solidFill>
              <a:latin typeface="Arial"/>
              <a:ea typeface="Arial"/>
              <a:cs typeface="Arial"/>
              <a:sym typeface="Arial"/>
            </a:endParaRPr>
          </a:p>
        </p:txBody>
      </p:sp>
      <p:sp>
        <p:nvSpPr>
          <p:cNvPr id="126" name="Google Shape;126;p3"/>
          <p:cNvSpPr txBox="1"/>
          <p:nvPr/>
        </p:nvSpPr>
        <p:spPr>
          <a:xfrm>
            <a:off x="2216291" y="3321833"/>
            <a:ext cx="2903400" cy="708000"/>
          </a:xfrm>
          <a:prstGeom prst="rect">
            <a:avLst/>
          </a:prstGeom>
          <a:noFill/>
          <a:ln>
            <a:noFill/>
          </a:ln>
        </p:spPr>
        <p:txBody>
          <a:bodyPr spcFirstLastPara="1" wrap="square" lIns="0" tIns="0" rIns="0" bIns="0" anchor="t" anchorCtr="0">
            <a:spAutoFit/>
          </a:bodyPr>
          <a:lstStyle/>
          <a:p>
            <a:pPr marL="0" marR="0" lvl="0" indent="0" algn="just" rtl="0">
              <a:lnSpc>
                <a:spcPct val="116999"/>
              </a:lnSpc>
              <a:spcBef>
                <a:spcPts val="0"/>
              </a:spcBef>
              <a:spcAft>
                <a:spcPts val="0"/>
              </a:spcAft>
              <a:buClr>
                <a:srgbClr val="000000"/>
              </a:buClr>
              <a:buSzPts val="4600"/>
              <a:buFont typeface="Arial"/>
              <a:buNone/>
            </a:pPr>
            <a:r>
              <a:rPr lang="en-US" sz="4600" b="1" i="0" u="none" strike="noStrike" cap="none">
                <a:solidFill>
                  <a:srgbClr val="FFFFFF"/>
                </a:solidFill>
                <a:latin typeface="Nunito Sans Black"/>
                <a:ea typeface="Nunito Sans Black"/>
                <a:cs typeface="Nunito Sans Black"/>
                <a:sym typeface="Nunito Sans Black"/>
              </a:rPr>
              <a:t>01.</a:t>
            </a:r>
            <a:endParaRPr sz="1400" b="0" i="0" u="none" strike="noStrike" cap="none">
              <a:solidFill>
                <a:srgbClr val="000000"/>
              </a:solidFill>
              <a:latin typeface="Arial"/>
              <a:ea typeface="Arial"/>
              <a:cs typeface="Arial"/>
              <a:sym typeface="Arial"/>
            </a:endParaRPr>
          </a:p>
        </p:txBody>
      </p:sp>
      <p:sp>
        <p:nvSpPr>
          <p:cNvPr id="127" name="Google Shape;127;p3"/>
          <p:cNvSpPr txBox="1"/>
          <p:nvPr/>
        </p:nvSpPr>
        <p:spPr>
          <a:xfrm>
            <a:off x="7358904" y="5520307"/>
            <a:ext cx="2922600" cy="7080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a:solidFill>
                  <a:srgbClr val="FFFFFF"/>
                </a:solidFill>
                <a:latin typeface="Nunito Sans Black"/>
                <a:ea typeface="Nunito Sans Black"/>
                <a:cs typeface="Nunito Sans Black"/>
                <a:sym typeface="Nunito Sans Black"/>
              </a:rPr>
              <a:t>04.</a:t>
            </a:r>
            <a:endParaRPr sz="1400" b="0" i="0" u="none" strike="noStrike" cap="none">
              <a:solidFill>
                <a:srgbClr val="000000"/>
              </a:solidFill>
              <a:latin typeface="Arial"/>
              <a:ea typeface="Arial"/>
              <a:cs typeface="Arial"/>
              <a:sym typeface="Arial"/>
            </a:endParaRPr>
          </a:p>
        </p:txBody>
      </p:sp>
      <p:sp>
        <p:nvSpPr>
          <p:cNvPr id="128" name="Google Shape;128;p3"/>
          <p:cNvSpPr txBox="1"/>
          <p:nvPr/>
        </p:nvSpPr>
        <p:spPr>
          <a:xfrm>
            <a:off x="2235341" y="6346812"/>
            <a:ext cx="4048200" cy="2154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3"/>
          <p:cNvSpPr txBox="1"/>
          <p:nvPr/>
        </p:nvSpPr>
        <p:spPr>
          <a:xfrm>
            <a:off x="2216291" y="5520307"/>
            <a:ext cx="2903400" cy="7080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a:solidFill>
                  <a:srgbClr val="FFFFFF"/>
                </a:solidFill>
                <a:latin typeface="Nunito Sans Black"/>
                <a:ea typeface="Nunito Sans Black"/>
                <a:cs typeface="Nunito Sans Black"/>
                <a:sym typeface="Nunito Sans Black"/>
              </a:rPr>
              <a:t>02.</a:t>
            </a:r>
            <a:endParaRPr sz="1400" b="0" i="0" u="none" strike="noStrike" cap="none">
              <a:solidFill>
                <a:srgbClr val="000000"/>
              </a:solidFill>
              <a:latin typeface="Arial"/>
              <a:ea typeface="Arial"/>
              <a:cs typeface="Arial"/>
              <a:sym typeface="Arial"/>
            </a:endParaRPr>
          </a:p>
        </p:txBody>
      </p:sp>
      <p:sp>
        <p:nvSpPr>
          <p:cNvPr id="130" name="Google Shape;130;p3"/>
          <p:cNvSpPr txBox="1"/>
          <p:nvPr/>
        </p:nvSpPr>
        <p:spPr>
          <a:xfrm>
            <a:off x="7271350" y="3321833"/>
            <a:ext cx="2922600" cy="7080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a:solidFill>
                  <a:srgbClr val="FFFFFF"/>
                </a:solidFill>
                <a:latin typeface="Nunito Sans Black"/>
                <a:ea typeface="Nunito Sans Black"/>
                <a:cs typeface="Nunito Sans Black"/>
                <a:sym typeface="Nunito Sans Black"/>
              </a:rPr>
              <a:t>03.</a:t>
            </a:r>
            <a:endParaRPr sz="1400" b="0" i="0" u="none" strike="noStrike" cap="none">
              <a:solidFill>
                <a:srgbClr val="000000"/>
              </a:solidFill>
              <a:latin typeface="Arial"/>
              <a:ea typeface="Arial"/>
              <a:cs typeface="Arial"/>
              <a:sym typeface="Arial"/>
            </a:endParaRPr>
          </a:p>
        </p:txBody>
      </p:sp>
      <p:sp>
        <p:nvSpPr>
          <p:cNvPr id="131" name="Google Shape;131;p3"/>
          <p:cNvSpPr txBox="1"/>
          <p:nvPr/>
        </p:nvSpPr>
        <p:spPr>
          <a:xfrm>
            <a:off x="2129400" y="3928550"/>
            <a:ext cx="4048200" cy="9351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2800" b="1">
                <a:solidFill>
                  <a:srgbClr val="FFFFFF"/>
                </a:solidFill>
                <a:latin typeface="Nunito Sans"/>
                <a:ea typeface="Nunito Sans"/>
                <a:cs typeface="Nunito Sans"/>
                <a:sym typeface="Nunito Sans"/>
              </a:rPr>
              <a:t>A logisztikai folyamatok alapjai</a:t>
            </a:r>
            <a:endParaRPr sz="1000" b="0" i="0" u="none" strike="noStrike" cap="none">
              <a:solidFill>
                <a:srgbClr val="000000"/>
              </a:solidFill>
              <a:latin typeface="Arial"/>
              <a:ea typeface="Arial"/>
              <a:cs typeface="Arial"/>
              <a:sym typeface="Arial"/>
            </a:endParaRPr>
          </a:p>
        </p:txBody>
      </p:sp>
      <p:sp>
        <p:nvSpPr>
          <p:cNvPr id="132" name="Google Shape;132;p3"/>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33" name="Google Shape;133;p3"/>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
        <p:nvSpPr>
          <p:cNvPr id="134" name="Google Shape;134;p3"/>
          <p:cNvSpPr/>
          <p:nvPr/>
        </p:nvSpPr>
        <p:spPr>
          <a:xfrm>
            <a:off x="12102832" y="5323976"/>
            <a:ext cx="4574151" cy="1850809"/>
          </a:xfrm>
          <a:custGeom>
            <a:avLst/>
            <a:gdLst/>
            <a:ahLst/>
            <a:cxnLst/>
            <a:rect l="l" t="t" r="r" b="b"/>
            <a:pathLst>
              <a:path w="1934102" h="782583" extrusionOk="0">
                <a:moveTo>
                  <a:pt x="1809642" y="782582"/>
                </a:moveTo>
                <a:lnTo>
                  <a:pt x="124460" y="782582"/>
                </a:lnTo>
                <a:cubicBezTo>
                  <a:pt x="55880" y="782582"/>
                  <a:pt x="0" y="726702"/>
                  <a:pt x="0" y="658122"/>
                </a:cubicBezTo>
                <a:lnTo>
                  <a:pt x="0" y="124460"/>
                </a:lnTo>
                <a:cubicBezTo>
                  <a:pt x="0" y="55880"/>
                  <a:pt x="55880" y="0"/>
                  <a:pt x="124460" y="0"/>
                </a:cubicBezTo>
                <a:lnTo>
                  <a:pt x="1809642" y="0"/>
                </a:lnTo>
                <a:cubicBezTo>
                  <a:pt x="1878222" y="0"/>
                  <a:pt x="1934102" y="55880"/>
                  <a:pt x="1934102" y="124460"/>
                </a:cubicBezTo>
                <a:lnTo>
                  <a:pt x="1934102" y="658123"/>
                </a:lnTo>
                <a:cubicBezTo>
                  <a:pt x="1934102" y="726702"/>
                  <a:pt x="1878222" y="782583"/>
                  <a:pt x="1809642" y="782583"/>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 name="Google Shape;135;p3"/>
          <p:cNvSpPr txBox="1"/>
          <p:nvPr/>
        </p:nvSpPr>
        <p:spPr>
          <a:xfrm>
            <a:off x="12473804" y="5520307"/>
            <a:ext cx="2922600" cy="708000"/>
          </a:xfrm>
          <a:prstGeom prst="rect">
            <a:avLst/>
          </a:prstGeom>
          <a:noFill/>
          <a:ln>
            <a:noFill/>
          </a:ln>
        </p:spPr>
        <p:txBody>
          <a:bodyPr spcFirstLastPara="1" wrap="square" lIns="0" tIns="0" rIns="0" bIns="0" anchor="t" anchorCtr="0">
            <a:spAutoFit/>
          </a:bodyPr>
          <a:lstStyle/>
          <a:p>
            <a:pPr marL="0" marR="0" lvl="0" indent="0" algn="just" rtl="0">
              <a:lnSpc>
                <a:spcPct val="117003"/>
              </a:lnSpc>
              <a:spcBef>
                <a:spcPts val="0"/>
              </a:spcBef>
              <a:spcAft>
                <a:spcPts val="0"/>
              </a:spcAft>
              <a:buClr>
                <a:srgbClr val="000000"/>
              </a:buClr>
              <a:buSzPts val="4599"/>
              <a:buFont typeface="Arial"/>
              <a:buNone/>
            </a:pPr>
            <a:r>
              <a:rPr lang="en-US" sz="4599" b="1" i="0" u="none" strike="noStrike" cap="none">
                <a:solidFill>
                  <a:srgbClr val="FFFFFF"/>
                </a:solidFill>
                <a:latin typeface="Nunito Sans Black"/>
                <a:ea typeface="Nunito Sans Black"/>
                <a:cs typeface="Nunito Sans Black"/>
                <a:sym typeface="Nunito Sans Black"/>
              </a:rPr>
              <a:t>0</a:t>
            </a:r>
            <a:r>
              <a:rPr lang="en-US" sz="4599" b="1">
                <a:solidFill>
                  <a:srgbClr val="FFFFFF"/>
                </a:solidFill>
                <a:latin typeface="Nunito Sans Black"/>
                <a:ea typeface="Nunito Sans Black"/>
                <a:cs typeface="Nunito Sans Black"/>
                <a:sym typeface="Nunito Sans Black"/>
              </a:rPr>
              <a:t>5</a:t>
            </a:r>
            <a:r>
              <a:rPr lang="en-US" sz="4599" b="1" i="0" u="none" strike="noStrike" cap="none">
                <a:solidFill>
                  <a:srgbClr val="FFFFFF"/>
                </a:solidFill>
                <a:latin typeface="Nunito Sans Black"/>
                <a:ea typeface="Nunito Sans Black"/>
                <a:cs typeface="Nunito Sans Black"/>
                <a:sym typeface="Nunito Sans Black"/>
              </a:rPr>
              <a:t>.</a:t>
            </a:r>
            <a:endParaRPr sz="1400" b="0" i="0" u="none" strike="noStrike" cap="none">
              <a:solidFill>
                <a:srgbClr val="000000"/>
              </a:solidFill>
              <a:latin typeface="Arial"/>
              <a:ea typeface="Arial"/>
              <a:cs typeface="Arial"/>
              <a:sym typeface="Arial"/>
            </a:endParaRPr>
          </a:p>
        </p:txBody>
      </p:sp>
      <p:sp>
        <p:nvSpPr>
          <p:cNvPr id="136" name="Google Shape;136;p3"/>
          <p:cNvSpPr txBox="1"/>
          <p:nvPr/>
        </p:nvSpPr>
        <p:spPr>
          <a:xfrm>
            <a:off x="12413444" y="6365862"/>
            <a:ext cx="4048200" cy="996900"/>
          </a:xfrm>
          <a:prstGeom prst="rect">
            <a:avLst/>
          </a:prstGeom>
          <a:noFill/>
          <a:ln>
            <a:noFill/>
          </a:ln>
        </p:spPr>
        <p:txBody>
          <a:bodyPr spcFirstLastPara="1" wrap="square" lIns="0" tIns="0" rIns="0" bIns="0" anchor="t" anchorCtr="0">
            <a:spAutoFit/>
          </a:bodyPr>
          <a:lstStyle/>
          <a:p>
            <a:pPr marL="0" lvl="0" indent="0" algn="l" rtl="0">
              <a:lnSpc>
                <a:spcPct val="116999"/>
              </a:lnSpc>
              <a:spcBef>
                <a:spcPts val="0"/>
              </a:spcBef>
              <a:spcAft>
                <a:spcPts val="0"/>
              </a:spcAft>
              <a:buClr>
                <a:srgbClr val="000000"/>
              </a:buClr>
              <a:buSzPts val="3200"/>
              <a:buFont typeface="Arial"/>
              <a:buNone/>
            </a:pPr>
            <a:r>
              <a:rPr lang="en-US" sz="2800" b="1">
                <a:solidFill>
                  <a:srgbClr val="FFFFFF"/>
                </a:solidFill>
                <a:latin typeface="Nunito Sans"/>
                <a:ea typeface="Nunito Sans"/>
                <a:cs typeface="Nunito Sans"/>
                <a:sym typeface="Nunito Sans"/>
              </a:rPr>
              <a:t>Eszköztár és tudatosság</a:t>
            </a:r>
            <a:endParaRPr sz="1000"/>
          </a:p>
          <a:p>
            <a:pPr marL="0" marR="0" lvl="0" indent="0" algn="l" rtl="0">
              <a:lnSpc>
                <a:spcPct val="116999"/>
              </a:lnSpc>
              <a:spcBef>
                <a:spcPts val="0"/>
              </a:spcBef>
              <a:spcAft>
                <a:spcPts val="0"/>
              </a:spcAft>
              <a:buClr>
                <a:srgbClr val="000000"/>
              </a:buClr>
              <a:buSzPts val="3200"/>
              <a:buFont typeface="Arial"/>
              <a:buNone/>
            </a:pPr>
            <a:endParaRPr sz="3200" b="1">
              <a:solidFill>
                <a:srgbClr val="FFFFFF"/>
              </a:solidFill>
              <a:latin typeface="Nunito Sans"/>
              <a:ea typeface="Nunito Sans"/>
              <a:cs typeface="Nunito Sans"/>
              <a:sym typeface="Nunito Sans"/>
            </a:endParaRPr>
          </a:p>
        </p:txBody>
      </p:sp>
      <p:sp>
        <p:nvSpPr>
          <p:cNvPr id="137" name="Google Shape;137;p3"/>
          <p:cNvSpPr txBox="1"/>
          <p:nvPr/>
        </p:nvSpPr>
        <p:spPr>
          <a:xfrm>
            <a:off x="2129400" y="6105388"/>
            <a:ext cx="4048200" cy="9351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2800" b="1">
                <a:solidFill>
                  <a:srgbClr val="FFFFFF"/>
                </a:solidFill>
                <a:latin typeface="Nunito Sans"/>
                <a:ea typeface="Nunito Sans"/>
                <a:cs typeface="Nunito Sans"/>
                <a:sym typeface="Nunito Sans"/>
              </a:rPr>
              <a:t>Logisztikai problémák és kihívások azonosítása</a:t>
            </a:r>
            <a:endParaRPr sz="1000" b="0" i="0" u="none" strike="noStrike" cap="none">
              <a:solidFill>
                <a:srgbClr val="000000"/>
              </a:solidFill>
              <a:latin typeface="Arial"/>
              <a:ea typeface="Arial"/>
              <a:cs typeface="Arial"/>
              <a:sym typeface="Arial"/>
            </a:endParaRPr>
          </a:p>
        </p:txBody>
      </p:sp>
      <p:sp>
        <p:nvSpPr>
          <p:cNvPr id="138" name="Google Shape;138;p3"/>
          <p:cNvSpPr txBox="1"/>
          <p:nvPr/>
        </p:nvSpPr>
        <p:spPr>
          <a:xfrm>
            <a:off x="7298550" y="3928550"/>
            <a:ext cx="4048200" cy="9351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2800" b="1">
                <a:solidFill>
                  <a:srgbClr val="FFFFFF"/>
                </a:solidFill>
                <a:latin typeface="Nunito Sans"/>
                <a:ea typeface="Nunito Sans"/>
                <a:cs typeface="Nunito Sans"/>
                <a:sym typeface="Nunito Sans"/>
              </a:rPr>
              <a:t>Értékáram elemzés és veszteségek</a:t>
            </a:r>
            <a:endParaRPr sz="1000" b="0" i="0" u="none" strike="noStrike" cap="none">
              <a:solidFill>
                <a:srgbClr val="000000"/>
              </a:solidFill>
              <a:latin typeface="Arial"/>
              <a:ea typeface="Arial"/>
              <a:cs typeface="Arial"/>
              <a:sym typeface="Arial"/>
            </a:endParaRPr>
          </a:p>
        </p:txBody>
      </p:sp>
      <p:sp>
        <p:nvSpPr>
          <p:cNvPr id="139" name="Google Shape;139;p3"/>
          <p:cNvSpPr txBox="1"/>
          <p:nvPr/>
        </p:nvSpPr>
        <p:spPr>
          <a:xfrm>
            <a:off x="7271425" y="6144600"/>
            <a:ext cx="4048200" cy="935100"/>
          </a:xfrm>
          <a:prstGeom prst="rect">
            <a:avLst/>
          </a:prstGeom>
          <a:noFill/>
          <a:ln>
            <a:noFill/>
          </a:ln>
        </p:spPr>
        <p:txBody>
          <a:bodyPr spcFirstLastPara="1" wrap="square" lIns="0" tIns="0" rIns="0" bIns="0" anchor="t" anchorCtr="0">
            <a:spAutoFit/>
          </a:bodyPr>
          <a:lstStyle/>
          <a:p>
            <a:pPr marL="0" marR="0" lvl="0" indent="0" algn="l" rtl="0">
              <a:lnSpc>
                <a:spcPct val="116999"/>
              </a:lnSpc>
              <a:spcBef>
                <a:spcPts val="0"/>
              </a:spcBef>
              <a:spcAft>
                <a:spcPts val="0"/>
              </a:spcAft>
              <a:buClr>
                <a:srgbClr val="000000"/>
              </a:buClr>
              <a:buSzPts val="3200"/>
              <a:buFont typeface="Arial"/>
              <a:buNone/>
            </a:pPr>
            <a:r>
              <a:rPr lang="en-US" sz="2800" b="1">
                <a:solidFill>
                  <a:srgbClr val="FFFFFF"/>
                </a:solidFill>
                <a:latin typeface="Nunito Sans"/>
                <a:ea typeface="Nunito Sans"/>
                <a:cs typeface="Nunito Sans"/>
                <a:sym typeface="Nunito Sans"/>
              </a:rPr>
              <a:t>Logisztikai kockázatok és kezelésük</a:t>
            </a:r>
            <a:endParaRPr sz="1000" b="0" i="0" u="none" strike="noStrike" cap="non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g326dadce0fc_0_1055"/>
          <p:cNvSpPr txBox="1"/>
          <p:nvPr/>
        </p:nvSpPr>
        <p:spPr>
          <a:xfrm>
            <a:off x="848625" y="1188000"/>
            <a:ext cx="16962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Milyen kockázatokkal találkozunk?</a:t>
            </a:r>
            <a:endParaRPr sz="1400" b="0" i="0" u="none" strike="noStrike" cap="none">
              <a:solidFill>
                <a:srgbClr val="487307"/>
              </a:solidFill>
              <a:latin typeface="Arial"/>
              <a:ea typeface="Arial"/>
              <a:cs typeface="Arial"/>
              <a:sym typeface="Arial"/>
            </a:endParaRPr>
          </a:p>
        </p:txBody>
      </p:sp>
      <p:sp>
        <p:nvSpPr>
          <p:cNvPr id="504" name="Google Shape;504;g326dadce0fc_0_1055"/>
          <p:cNvSpPr txBox="1"/>
          <p:nvPr/>
        </p:nvSpPr>
        <p:spPr>
          <a:xfrm>
            <a:off x="600974" y="3319675"/>
            <a:ext cx="8767200" cy="63654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Szállítási késések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Készlethiány</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Váratlan költségek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Vásárlói kommunikációs problémák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Változó termékminőség</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Időjárási kockázatok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Egészségügyi kockázatok, stb.</a:t>
            </a: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505" name="Google Shape;505;g326dadce0fc_0_1055"/>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06" name="Google Shape;506;g326dadce0fc_0_1055"/>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507" name="Google Shape;507;g326dadce0fc_0_1055"/>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508" name="Google Shape;508;g326dadce0fc_0_1055"/>
          <p:cNvSpPr/>
          <p:nvPr/>
        </p:nvSpPr>
        <p:spPr>
          <a:xfrm>
            <a:off x="7936924" y="822979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509" name="Google Shape;509;g326dadce0fc_0_1055"/>
          <p:cNvPicPr preferRelativeResize="0"/>
          <p:nvPr/>
        </p:nvPicPr>
        <p:blipFill>
          <a:blip r:embed="rId5">
            <a:alphaModFix/>
          </a:blip>
          <a:stretch>
            <a:fillRect/>
          </a:stretch>
        </p:blipFill>
        <p:spPr>
          <a:xfrm>
            <a:off x="9609300" y="3319675"/>
            <a:ext cx="7861575" cy="524105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g326dadce0fc_0_1066"/>
          <p:cNvSpPr txBox="1"/>
          <p:nvPr/>
        </p:nvSpPr>
        <p:spPr>
          <a:xfrm>
            <a:off x="848625" y="1188000"/>
            <a:ext cx="16962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Mi történik, ha nem kezeljük őket?</a:t>
            </a:r>
            <a:endParaRPr sz="1400" b="0" i="0" u="none" strike="noStrike" cap="none">
              <a:solidFill>
                <a:srgbClr val="487307"/>
              </a:solidFill>
              <a:latin typeface="Arial"/>
              <a:ea typeface="Arial"/>
              <a:cs typeface="Arial"/>
              <a:sym typeface="Arial"/>
            </a:endParaRPr>
          </a:p>
        </p:txBody>
      </p:sp>
      <p:sp>
        <p:nvSpPr>
          <p:cNvPr id="515" name="Google Shape;515;g326dadce0fc_0_1066"/>
          <p:cNvSpPr txBox="1"/>
          <p:nvPr/>
        </p:nvSpPr>
        <p:spPr>
          <a:xfrm>
            <a:off x="600974" y="3319675"/>
            <a:ext cx="8767200" cy="63654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Bevételkiesés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Vásárlói elégedetlenség</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Üzleti bizonytalanság</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Egészségügyi, közegészségügyi következmények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Rossz hírnév</a:t>
            </a:r>
            <a:endParaRPr sz="3574">
              <a:solidFill>
                <a:srgbClr val="141414"/>
              </a:solidFill>
            </a:endParaRPr>
          </a:p>
          <a:p>
            <a:pPr marL="0" marR="0" lvl="0" indent="0" algn="l" rtl="0">
              <a:lnSpc>
                <a:spcPct val="151010"/>
              </a:lnSpc>
              <a:spcBef>
                <a:spcPts val="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516" name="Google Shape;516;g326dadce0fc_0_1066"/>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17" name="Google Shape;517;g326dadce0fc_0_1066"/>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518" name="Google Shape;518;g326dadce0fc_0_1066"/>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519" name="Google Shape;519;g326dadce0fc_0_1066"/>
          <p:cNvSpPr/>
          <p:nvPr/>
        </p:nvSpPr>
        <p:spPr>
          <a:xfrm>
            <a:off x="7936924" y="822979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520" name="Google Shape;520;g326dadce0fc_0_1066"/>
          <p:cNvPicPr preferRelativeResize="0"/>
          <p:nvPr/>
        </p:nvPicPr>
        <p:blipFill>
          <a:blip r:embed="rId5">
            <a:alphaModFix/>
          </a:blip>
          <a:stretch>
            <a:fillRect/>
          </a:stretch>
        </p:blipFill>
        <p:spPr>
          <a:xfrm>
            <a:off x="9520574" y="2510100"/>
            <a:ext cx="8366155" cy="5567296"/>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24"/>
        <p:cNvGrpSpPr/>
        <p:nvPr/>
      </p:nvGrpSpPr>
      <p:grpSpPr>
        <a:xfrm>
          <a:off x="0" y="0"/>
          <a:ext cx="0" cy="0"/>
          <a:chOff x="0" y="0"/>
          <a:chExt cx="0" cy="0"/>
        </a:xfrm>
      </p:grpSpPr>
      <p:sp>
        <p:nvSpPr>
          <p:cNvPr id="525" name="Google Shape;525;g326dadce0fc_0_1077"/>
          <p:cNvSpPr/>
          <p:nvPr/>
        </p:nvSpPr>
        <p:spPr>
          <a:xfrm>
            <a:off x="12477000" y="1028700"/>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26" name="Google Shape;526;g326dadce0fc_0_1077"/>
          <p:cNvGrpSpPr/>
          <p:nvPr/>
        </p:nvGrpSpPr>
        <p:grpSpPr>
          <a:xfrm>
            <a:off x="13037649" y="2899378"/>
            <a:ext cx="5054432" cy="5270860"/>
            <a:chOff x="0" y="0"/>
            <a:chExt cx="10143351" cy="10163632"/>
          </a:xfrm>
        </p:grpSpPr>
        <p:sp>
          <p:nvSpPr>
            <p:cNvPr id="527" name="Google Shape;527;g326dadce0fc_0_1077"/>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19" b="-29"/>
              </a:stretch>
            </a:blipFill>
            <a:ln>
              <a:noFill/>
            </a:ln>
          </p:spPr>
        </p:sp>
        <p:sp>
          <p:nvSpPr>
            <p:cNvPr id="528" name="Google Shape;528;g326dadce0fc_0_1077"/>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797"/>
              </a:stretch>
            </a:blipFill>
            <a:ln>
              <a:noFill/>
            </a:ln>
          </p:spPr>
        </p:sp>
        <p:sp>
          <p:nvSpPr>
            <p:cNvPr id="529" name="Google Shape;529;g326dadce0fc_0_1077"/>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88" r="-50088"/>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530" name="Google Shape;530;g326dadce0fc_0_1077"/>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531" name="Google Shape;531;g326dadce0fc_0_1077"/>
          <p:cNvSpPr/>
          <p:nvPr/>
        </p:nvSpPr>
        <p:spPr>
          <a:xfrm>
            <a:off x="14685843" y="16367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6">
              <a:alphaModFix/>
            </a:blip>
            <a:stretch>
              <a:fillRect/>
            </a:stretch>
          </a:blipFill>
          <a:ln>
            <a:noFill/>
          </a:ln>
        </p:spPr>
      </p:sp>
      <p:sp>
        <p:nvSpPr>
          <p:cNvPr id="532" name="Google Shape;532;g326dadce0fc_0_1077"/>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7">
              <a:alphaModFix/>
            </a:blip>
            <a:stretch>
              <a:fillRect/>
            </a:stretch>
          </a:blipFill>
          <a:ln>
            <a:noFill/>
          </a:ln>
        </p:spPr>
      </p:sp>
      <p:sp>
        <p:nvSpPr>
          <p:cNvPr id="533" name="Google Shape;533;g326dadce0fc_0_1077"/>
          <p:cNvSpPr txBox="1"/>
          <p:nvPr/>
        </p:nvSpPr>
        <p:spPr>
          <a:xfrm>
            <a:off x="1028700" y="829588"/>
            <a:ext cx="100383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A kulcs: legyünk felkészültek!</a:t>
            </a:r>
            <a:endParaRPr sz="1400" b="0" i="0" u="none" strike="noStrike" cap="none">
              <a:solidFill>
                <a:srgbClr val="000000"/>
              </a:solidFill>
              <a:latin typeface="Arial"/>
              <a:ea typeface="Arial"/>
              <a:cs typeface="Arial"/>
              <a:sym typeface="Arial"/>
            </a:endParaRPr>
          </a:p>
        </p:txBody>
      </p:sp>
      <p:sp>
        <p:nvSpPr>
          <p:cNvPr id="534" name="Google Shape;534;g326dadce0fc_0_1077"/>
          <p:cNvSpPr txBox="1"/>
          <p:nvPr/>
        </p:nvSpPr>
        <p:spPr>
          <a:xfrm>
            <a:off x="1028700" y="4408900"/>
            <a:ext cx="10518300" cy="3021900"/>
          </a:xfrm>
          <a:prstGeom prst="rect">
            <a:avLst/>
          </a:prstGeom>
          <a:noFill/>
          <a:ln>
            <a:noFill/>
          </a:ln>
        </p:spPr>
        <p:txBody>
          <a:bodyPr spcFirstLastPara="1" wrap="square" lIns="0" tIns="0" rIns="0" bIns="0" anchor="t" anchorCtr="0">
            <a:spAutoFit/>
          </a:bodyPr>
          <a:lstStyle/>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Azonosítsuk a lehetséges kockázatokat</a:t>
            </a:r>
            <a:endParaRPr sz="3550">
              <a:solidFill>
                <a:srgbClr val="141414"/>
              </a:solidFill>
            </a:endParaRPr>
          </a:p>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Elemezzük a lehetséges okokat és következményeket</a:t>
            </a:r>
            <a:endParaRPr sz="3550">
              <a:solidFill>
                <a:srgbClr val="141414"/>
              </a:solidFill>
            </a:endParaRPr>
          </a:p>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Dolgozzunk ki megoldási/elkerülési javaslatokat</a:t>
            </a:r>
            <a:endParaRPr sz="3550">
              <a:solidFill>
                <a:srgbClr val="141414"/>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38"/>
        <p:cNvGrpSpPr/>
        <p:nvPr/>
      </p:nvGrpSpPr>
      <p:grpSpPr>
        <a:xfrm>
          <a:off x="0" y="0"/>
          <a:ext cx="0" cy="0"/>
          <a:chOff x="0" y="0"/>
          <a:chExt cx="0" cy="0"/>
        </a:xfrm>
      </p:grpSpPr>
      <p:cxnSp>
        <p:nvCxnSpPr>
          <p:cNvPr id="539" name="Google Shape;539;g326dadce0fc_0_1090"/>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540" name="Google Shape;540;g326dadce0fc_0_1090"/>
          <p:cNvSpPr/>
          <p:nvPr/>
        </p:nvSpPr>
        <p:spPr>
          <a:xfrm>
            <a:off x="13464918" y="7275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541" name="Google Shape;541;g326dadce0fc_0_1090"/>
          <p:cNvSpPr/>
          <p:nvPr/>
        </p:nvSpPr>
        <p:spPr>
          <a:xfrm>
            <a:off x="10667150" y="514902"/>
            <a:ext cx="2529469" cy="2442246"/>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sp>
        <p:nvSpPr>
          <p:cNvPr id="542" name="Google Shape;542;g326dadce0fc_0_1090"/>
          <p:cNvSpPr txBox="1"/>
          <p:nvPr/>
        </p:nvSpPr>
        <p:spPr>
          <a:xfrm>
            <a:off x="509150" y="630500"/>
            <a:ext cx="10937400" cy="35094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Egy lehetséges elemzési eszköz: </a:t>
            </a:r>
            <a:endParaRPr sz="8000" b="1">
              <a:solidFill>
                <a:srgbClr val="141414"/>
              </a:solidFill>
              <a:latin typeface="Nunito Sans"/>
              <a:ea typeface="Nunito Sans"/>
              <a:cs typeface="Nunito Sans"/>
              <a:sym typeface="Nunito Sans"/>
            </a:endParaRPr>
          </a:p>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FMEA elemzés</a:t>
            </a:r>
            <a:endParaRPr sz="8000" b="1">
              <a:solidFill>
                <a:srgbClr val="141414"/>
              </a:solidFill>
              <a:latin typeface="Nunito Sans"/>
              <a:ea typeface="Nunito Sans"/>
              <a:cs typeface="Nunito Sans"/>
              <a:sym typeface="Nunito Sans"/>
            </a:endParaRPr>
          </a:p>
        </p:txBody>
      </p:sp>
      <p:sp>
        <p:nvSpPr>
          <p:cNvPr id="543" name="Google Shape;543;g326dadce0fc_0_1090"/>
          <p:cNvSpPr txBox="1"/>
          <p:nvPr/>
        </p:nvSpPr>
        <p:spPr>
          <a:xfrm>
            <a:off x="10083625" y="4945300"/>
            <a:ext cx="7338600" cy="3873000"/>
          </a:xfrm>
          <a:prstGeom prst="rect">
            <a:avLst/>
          </a:prstGeom>
          <a:noFill/>
          <a:ln>
            <a:noFill/>
          </a:ln>
        </p:spPr>
        <p:txBody>
          <a:bodyPr spcFirstLastPara="1" wrap="square" lIns="0" tIns="0" rIns="0" bIns="0" anchor="t" anchorCtr="0">
            <a:spAutoFit/>
          </a:bodyPr>
          <a:lstStyle/>
          <a:p>
            <a:pPr marL="0" marR="0" lvl="0" indent="0" algn="l" rtl="0">
              <a:lnSpc>
                <a:spcPct val="151010"/>
              </a:lnSpc>
              <a:spcBef>
                <a:spcPts val="0"/>
              </a:spcBef>
              <a:spcAft>
                <a:spcPts val="0"/>
              </a:spcAft>
              <a:buNone/>
            </a:pPr>
            <a:r>
              <a:rPr lang="en-US" sz="3574">
                <a:solidFill>
                  <a:srgbClr val="141414"/>
                </a:solidFill>
              </a:rPr>
              <a:t>A módszer segít előre azonosítani a hibákat, és meghatározni azok hatását, súlyosságát és bekövetkezési valószínűségét</a:t>
            </a: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pic>
        <p:nvPicPr>
          <p:cNvPr id="544" name="Google Shape;544;g326dadce0fc_0_1090"/>
          <p:cNvPicPr preferRelativeResize="0"/>
          <p:nvPr/>
        </p:nvPicPr>
        <p:blipFill>
          <a:blip r:embed="rId5">
            <a:alphaModFix/>
          </a:blip>
          <a:stretch>
            <a:fillRect/>
          </a:stretch>
        </p:blipFill>
        <p:spPr>
          <a:xfrm>
            <a:off x="1118136" y="4342092"/>
            <a:ext cx="7419650" cy="55712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g326dadce0fc_0_1100"/>
          <p:cNvSpPr txBox="1"/>
          <p:nvPr/>
        </p:nvSpPr>
        <p:spPr>
          <a:xfrm>
            <a:off x="848621" y="1188000"/>
            <a:ext cx="15927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Hogyan használjuk?</a:t>
            </a:r>
            <a:endParaRPr sz="1400" b="0" i="0" u="none" strike="noStrike" cap="none">
              <a:solidFill>
                <a:srgbClr val="487307"/>
              </a:solidFill>
              <a:latin typeface="Arial"/>
              <a:ea typeface="Arial"/>
              <a:cs typeface="Arial"/>
              <a:sym typeface="Arial"/>
            </a:endParaRPr>
          </a:p>
        </p:txBody>
      </p:sp>
      <p:sp>
        <p:nvSpPr>
          <p:cNvPr id="550" name="Google Shape;550;g326dadce0fc_0_1100"/>
          <p:cNvSpPr txBox="1"/>
          <p:nvPr/>
        </p:nvSpPr>
        <p:spPr>
          <a:xfrm>
            <a:off x="848625" y="3921600"/>
            <a:ext cx="9453300" cy="71961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AutoNum type="arabicPeriod"/>
            </a:pPr>
            <a:r>
              <a:rPr lang="en-US" sz="3574">
                <a:solidFill>
                  <a:srgbClr val="141414"/>
                </a:solidFill>
              </a:rPr>
              <a:t>Azonosítsuk a logisztikai folyamatokat</a:t>
            </a:r>
            <a:endParaRPr sz="3574">
              <a:solidFill>
                <a:srgbClr val="141414"/>
              </a:solidFill>
            </a:endParaRPr>
          </a:p>
          <a:p>
            <a:pPr marL="457200" marR="0" lvl="0" indent="-455549" algn="l" rtl="0">
              <a:lnSpc>
                <a:spcPct val="151010"/>
              </a:lnSpc>
              <a:spcBef>
                <a:spcPts val="0"/>
              </a:spcBef>
              <a:spcAft>
                <a:spcPts val="0"/>
              </a:spcAft>
              <a:buClr>
                <a:srgbClr val="141414"/>
              </a:buClr>
              <a:buSzPts val="3574"/>
              <a:buAutoNum type="arabicPeriod"/>
            </a:pPr>
            <a:r>
              <a:rPr lang="en-US" sz="3574">
                <a:solidFill>
                  <a:srgbClr val="141414"/>
                </a:solidFill>
              </a:rPr>
              <a:t>Határozzuk meg a potenciális hibákat</a:t>
            </a:r>
            <a:endParaRPr sz="3574">
              <a:solidFill>
                <a:srgbClr val="141414"/>
              </a:solidFill>
            </a:endParaRPr>
          </a:p>
          <a:p>
            <a:pPr marL="457200" marR="0" lvl="0" indent="-455549" algn="l" rtl="0">
              <a:lnSpc>
                <a:spcPct val="151010"/>
              </a:lnSpc>
              <a:spcBef>
                <a:spcPts val="0"/>
              </a:spcBef>
              <a:spcAft>
                <a:spcPts val="0"/>
              </a:spcAft>
              <a:buClr>
                <a:srgbClr val="141414"/>
              </a:buClr>
              <a:buSzPts val="3574"/>
              <a:buAutoNum type="arabicPeriod"/>
            </a:pPr>
            <a:r>
              <a:rPr lang="en-US" sz="3574">
                <a:solidFill>
                  <a:srgbClr val="141414"/>
                </a:solidFill>
              </a:rPr>
              <a:t>Értékeljük a hibák súlyosságát (S), valószínűségét (O), felismerhetőségét (D)</a:t>
            </a:r>
            <a:endParaRPr sz="3574">
              <a:solidFill>
                <a:srgbClr val="141414"/>
              </a:solidFill>
            </a:endParaRPr>
          </a:p>
          <a:p>
            <a:pPr marL="457200" marR="0" lvl="0" indent="-455549" algn="l" rtl="0">
              <a:lnSpc>
                <a:spcPct val="151010"/>
              </a:lnSpc>
              <a:spcBef>
                <a:spcPts val="0"/>
              </a:spcBef>
              <a:spcAft>
                <a:spcPts val="0"/>
              </a:spcAft>
              <a:buClr>
                <a:srgbClr val="141414"/>
              </a:buClr>
              <a:buSzPts val="3574"/>
              <a:buAutoNum type="arabicPeriod"/>
            </a:pPr>
            <a:r>
              <a:rPr lang="en-US" sz="3574">
                <a:solidFill>
                  <a:srgbClr val="141414"/>
                </a:solidFill>
              </a:rPr>
              <a:t>Számítsuk ki a prioritási számot (RPN) - minél magasabb, annál sürgetőbb az adott hiba kezelése</a:t>
            </a:r>
            <a:endParaRPr sz="3574">
              <a:solidFill>
                <a:srgbClr val="141414"/>
              </a:solidFill>
            </a:endParaRPr>
          </a:p>
          <a:p>
            <a:pPr marL="0" marR="0" lvl="0" indent="0" algn="l" rtl="0">
              <a:lnSpc>
                <a:spcPct val="151010"/>
              </a:lnSpc>
              <a:spcBef>
                <a:spcPts val="0"/>
              </a:spcBef>
              <a:spcAft>
                <a:spcPts val="0"/>
              </a:spcAft>
              <a:buNone/>
            </a:pP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551" name="Google Shape;551;g326dadce0fc_0_1100"/>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52" name="Google Shape;552;g326dadce0fc_0_1100"/>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553" name="Google Shape;553;g326dadce0fc_0_1100"/>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pic>
        <p:nvPicPr>
          <p:cNvPr id="554" name="Google Shape;554;g326dadce0fc_0_1100"/>
          <p:cNvPicPr preferRelativeResize="0"/>
          <p:nvPr/>
        </p:nvPicPr>
        <p:blipFill>
          <a:blip r:embed="rId4">
            <a:alphaModFix/>
          </a:blip>
          <a:stretch>
            <a:fillRect/>
          </a:stretch>
        </p:blipFill>
        <p:spPr>
          <a:xfrm>
            <a:off x="10480275" y="6578038"/>
            <a:ext cx="7172325" cy="2314575"/>
          </a:xfrm>
          <a:prstGeom prst="rect">
            <a:avLst/>
          </a:prstGeom>
          <a:noFill/>
          <a:ln>
            <a:noFill/>
          </a:ln>
        </p:spPr>
      </p:pic>
      <p:pic>
        <p:nvPicPr>
          <p:cNvPr id="555" name="Google Shape;555;g326dadce0fc_0_1100"/>
          <p:cNvPicPr preferRelativeResize="0"/>
          <p:nvPr/>
        </p:nvPicPr>
        <p:blipFill>
          <a:blip r:embed="rId5">
            <a:alphaModFix/>
          </a:blip>
          <a:stretch>
            <a:fillRect/>
          </a:stretch>
        </p:blipFill>
        <p:spPr>
          <a:xfrm>
            <a:off x="9971325" y="2517000"/>
            <a:ext cx="7681275" cy="369889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59"/>
        <p:cNvGrpSpPr/>
        <p:nvPr/>
      </p:nvGrpSpPr>
      <p:grpSpPr>
        <a:xfrm>
          <a:off x="0" y="0"/>
          <a:ext cx="0" cy="0"/>
          <a:chOff x="0" y="0"/>
          <a:chExt cx="0" cy="0"/>
        </a:xfrm>
      </p:grpSpPr>
      <p:sp>
        <p:nvSpPr>
          <p:cNvPr id="560" name="Google Shape;560;g326dadce0fc_0_111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561" name="Google Shape;561;g326dadce0fc_0_1111"/>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562" name="Google Shape;562;g326dadce0fc_0_1111"/>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3" name="Google Shape;563;g326dadce0fc_0_1111"/>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564" name="Google Shape;564;g326dadce0fc_0_1111"/>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565" name="Google Shape;565;g326dadce0fc_0_1111"/>
          <p:cNvSpPr txBox="1"/>
          <p:nvPr/>
        </p:nvSpPr>
        <p:spPr>
          <a:xfrm>
            <a:off x="669101" y="4304800"/>
            <a:ext cx="13725900" cy="51582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6: </a:t>
            </a:r>
            <a:r>
              <a:rPr lang="en-US" sz="4600">
                <a:solidFill>
                  <a:schemeClr val="lt1"/>
                </a:solidFill>
                <a:latin typeface="Nunito Sans"/>
                <a:ea typeface="Nunito Sans"/>
                <a:cs typeface="Nunito Sans"/>
                <a:sym typeface="Nunito Sans"/>
              </a:rPr>
              <a:t>KOCKÁZATELEMZÉS</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3100" b="1">
              <a:solidFill>
                <a:schemeClr val="lt1"/>
              </a:solidFill>
              <a:latin typeface="Nunito Sans"/>
              <a:ea typeface="Nunito Sans"/>
              <a:cs typeface="Nunito Sans"/>
              <a:sym typeface="Nunito Sans"/>
            </a:endParaRPr>
          </a:p>
          <a:p>
            <a:pPr marL="0" lvl="0" indent="0" algn="just" rtl="0">
              <a:lnSpc>
                <a:spcPct val="116250"/>
              </a:lnSpc>
              <a:spcBef>
                <a:spcPts val="1200"/>
              </a:spcBef>
              <a:spcAft>
                <a:spcPts val="0"/>
              </a:spcAft>
              <a:buClr>
                <a:schemeClr val="dk1"/>
              </a:buClr>
              <a:buSzPts val="1100"/>
              <a:buFont typeface="Arial"/>
              <a:buNone/>
            </a:pPr>
            <a:r>
              <a:rPr lang="en-US" sz="2500">
                <a:solidFill>
                  <a:schemeClr val="lt1"/>
                </a:solidFill>
                <a:latin typeface="Nunito Sans Black"/>
                <a:ea typeface="Nunito Sans Black"/>
                <a:cs typeface="Nunito Sans Black"/>
                <a:sym typeface="Nunito Sans Black"/>
              </a:rPr>
              <a:t>Egy sajtkrémeket és szendvicskrémeket gyártó kistermelő FMEA elemzést készít annak érdekében, hogy gyorsan romló termékeivel minél hatékonyabban fel tudjon készülni a piacnapok során felmerülő kockázatokra. Segítsenek számára értékelni az alábbi táblázat eredményeit, és dolgozzanak ki javaslatokat a 3 legkockázatosabb nemmegfelelőség kezelésére!</a:t>
            </a:r>
            <a:endParaRPr sz="2500">
              <a:solidFill>
                <a:schemeClr val="lt1"/>
              </a:solidFill>
              <a:latin typeface="Nunito Sans Black"/>
              <a:ea typeface="Nunito Sans Black"/>
              <a:cs typeface="Nunito Sans Black"/>
              <a:sym typeface="Nunito Sans Black"/>
            </a:endParaRPr>
          </a:p>
          <a:p>
            <a:pPr marL="0" lvl="0" indent="0" algn="l" rtl="0">
              <a:lnSpc>
                <a:spcPct val="100000"/>
              </a:lnSpc>
              <a:spcBef>
                <a:spcPts val="1200"/>
              </a:spcBef>
              <a:spcAft>
                <a:spcPts val="0"/>
              </a:spcAft>
              <a:buClr>
                <a:schemeClr val="dk1"/>
              </a:buClr>
              <a:buSzPts val="1100"/>
              <a:buFont typeface="Arial"/>
              <a:buNone/>
            </a:pP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566" name="Google Shape;566;g326dadce0fc_0_1111"/>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567" name="Google Shape;567;g326dadce0fc_0_1111"/>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568" name="Google Shape;568;g326dadce0fc_0_1111"/>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sp>
        <p:nvSpPr>
          <p:cNvPr id="573" name="Google Shape;573;g326dadce0fc_0_1123"/>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574" name="Google Shape;574;g326dadce0fc_0_1123"/>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575" name="Google Shape;575;g326dadce0fc_0_1123"/>
          <p:cNvSpPr txBox="1"/>
          <p:nvPr/>
        </p:nvSpPr>
        <p:spPr>
          <a:xfrm>
            <a:off x="849311" y="3301052"/>
            <a:ext cx="12730500" cy="17547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000">
                <a:solidFill>
                  <a:schemeClr val="dk1"/>
                </a:solidFill>
                <a:latin typeface="Nunito Sans Black"/>
                <a:ea typeface="Nunito Sans Black"/>
                <a:cs typeface="Nunito Sans Black"/>
                <a:sym typeface="Nunito Sans Black"/>
              </a:rPr>
              <a:t>5. </a:t>
            </a:r>
            <a:r>
              <a:rPr lang="en-US" b="1">
                <a:solidFill>
                  <a:schemeClr val="dk1"/>
                </a:solidFill>
                <a:latin typeface="Times New Roman"/>
                <a:ea typeface="Times New Roman"/>
                <a:cs typeface="Times New Roman"/>
                <a:sym typeface="Times New Roman"/>
              </a:rPr>
              <a:t> </a:t>
            </a:r>
            <a:r>
              <a:rPr lang="en-US" sz="6000">
                <a:solidFill>
                  <a:schemeClr val="dk1"/>
                </a:solidFill>
                <a:latin typeface="Nunito Sans Black"/>
                <a:ea typeface="Nunito Sans Black"/>
                <a:cs typeface="Nunito Sans Black"/>
                <a:sym typeface="Nunito Sans Black"/>
              </a:rPr>
              <a:t>A logisztika eszköztára és a logisztikai tudatosság</a:t>
            </a:r>
            <a:endParaRPr sz="6000" i="0" u="none" strike="noStrike" cap="none">
              <a:solidFill>
                <a:srgbClr val="000000"/>
              </a:solidFill>
              <a:latin typeface="Nunito Sans Black"/>
              <a:ea typeface="Nunito Sans Black"/>
              <a:cs typeface="Nunito Sans Black"/>
              <a:sym typeface="Nunito Sans Black"/>
            </a:endParaRPr>
          </a:p>
        </p:txBody>
      </p:sp>
      <p:sp>
        <p:nvSpPr>
          <p:cNvPr id="576" name="Google Shape;576;g326dadce0fc_0_1123"/>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577" name="Google Shape;577;g326dadce0fc_0_1123"/>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g326dadce0fc_0_1131"/>
          <p:cNvSpPr/>
          <p:nvPr/>
        </p:nvSpPr>
        <p:spPr>
          <a:xfrm>
            <a:off x="12477000" y="1028700"/>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83" name="Google Shape;583;g326dadce0fc_0_1131"/>
          <p:cNvGrpSpPr/>
          <p:nvPr/>
        </p:nvGrpSpPr>
        <p:grpSpPr>
          <a:xfrm>
            <a:off x="13037649" y="2899378"/>
            <a:ext cx="5054432" cy="5270860"/>
            <a:chOff x="0" y="0"/>
            <a:chExt cx="10143351" cy="10163632"/>
          </a:xfrm>
        </p:grpSpPr>
        <p:sp>
          <p:nvSpPr>
            <p:cNvPr id="584" name="Google Shape;584;g326dadce0fc_0_1131"/>
            <p:cNvSpPr/>
            <p:nvPr/>
          </p:nvSpPr>
          <p:spPr>
            <a:xfrm>
              <a:off x="0" y="0"/>
              <a:ext cx="10143351" cy="10163632"/>
            </a:xfrm>
            <a:custGeom>
              <a:avLst/>
              <a:gdLst/>
              <a:ahLst/>
              <a:cxnLst/>
              <a:rect l="l" t="t" r="r" b="b"/>
              <a:pathLst>
                <a:path w="10143351" h="10163632" extrusionOk="0">
                  <a:moveTo>
                    <a:pt x="0" y="0"/>
                  </a:moveTo>
                  <a:lnTo>
                    <a:pt x="10143351" y="0"/>
                  </a:lnTo>
                  <a:lnTo>
                    <a:pt x="10143351" y="10163632"/>
                  </a:lnTo>
                  <a:lnTo>
                    <a:pt x="0" y="10163632"/>
                  </a:lnTo>
                  <a:close/>
                </a:path>
              </a:pathLst>
            </a:custGeom>
            <a:blipFill rotWithShape="1">
              <a:blip r:embed="rId3">
                <a:alphaModFix/>
              </a:blip>
              <a:stretch>
                <a:fillRect t="-19" b="-29"/>
              </a:stretch>
            </a:blipFill>
            <a:ln>
              <a:noFill/>
            </a:ln>
          </p:spPr>
        </p:sp>
        <p:sp>
          <p:nvSpPr>
            <p:cNvPr id="585" name="Google Shape;585;g326dadce0fc_0_1131"/>
            <p:cNvSpPr/>
            <p:nvPr/>
          </p:nvSpPr>
          <p:spPr>
            <a:xfrm>
              <a:off x="3149600" y="2368550"/>
              <a:ext cx="5156200" cy="6858000"/>
            </a:xfrm>
            <a:custGeom>
              <a:avLst/>
              <a:gdLst/>
              <a:ahLst/>
              <a:cxnLst/>
              <a:rect l="l" t="t" r="r" b="b"/>
              <a:pathLst>
                <a:path w="5156200" h="6858000" extrusionOk="0">
                  <a:moveTo>
                    <a:pt x="0" y="0"/>
                  </a:moveTo>
                  <a:lnTo>
                    <a:pt x="5156200" y="0"/>
                  </a:lnTo>
                  <a:lnTo>
                    <a:pt x="5156200" y="6858000"/>
                  </a:lnTo>
                  <a:lnTo>
                    <a:pt x="0" y="6858000"/>
                  </a:lnTo>
                  <a:close/>
                </a:path>
              </a:pathLst>
            </a:custGeom>
            <a:blipFill rotWithShape="1">
              <a:blip r:embed="rId4">
                <a:alphaModFix/>
              </a:blip>
              <a:stretch>
                <a:fillRect l="-49807" r="-49797"/>
              </a:stretch>
            </a:blipFill>
            <a:ln>
              <a:noFill/>
            </a:ln>
          </p:spPr>
        </p:sp>
        <p:sp>
          <p:nvSpPr>
            <p:cNvPr id="586" name="Google Shape;586;g326dadce0fc_0_1131"/>
            <p:cNvSpPr/>
            <p:nvPr/>
          </p:nvSpPr>
          <p:spPr>
            <a:xfrm>
              <a:off x="374650" y="673100"/>
              <a:ext cx="6318250" cy="8427288"/>
            </a:xfrm>
            <a:custGeom>
              <a:avLst/>
              <a:gdLst/>
              <a:ahLst/>
              <a:cxnLst/>
              <a:rect l="l" t="t" r="r" b="b"/>
              <a:pathLst>
                <a:path w="6318250" h="8427288" extrusionOk="0">
                  <a:moveTo>
                    <a:pt x="2560460" y="1417091"/>
                  </a:moveTo>
                  <a:lnTo>
                    <a:pt x="2559050" y="8427288"/>
                  </a:lnTo>
                  <a:lnTo>
                    <a:pt x="0" y="8427288"/>
                  </a:lnTo>
                  <a:lnTo>
                    <a:pt x="0" y="0"/>
                  </a:lnTo>
                  <a:lnTo>
                    <a:pt x="6318250" y="0"/>
                  </a:lnTo>
                  <a:lnTo>
                    <a:pt x="6318250" y="1098550"/>
                  </a:lnTo>
                  <a:lnTo>
                    <a:pt x="2878087" y="1099439"/>
                  </a:lnTo>
                  <a:cubicBezTo>
                    <a:pt x="2702674" y="1099490"/>
                    <a:pt x="2560498" y="1241679"/>
                    <a:pt x="2560460" y="1417091"/>
                  </a:cubicBezTo>
                  <a:close/>
                </a:path>
              </a:pathLst>
            </a:custGeom>
            <a:blipFill rotWithShape="1">
              <a:blip r:embed="rId5">
                <a:alphaModFix/>
              </a:blip>
              <a:stretch>
                <a:fillRect l="-50088" r="-50088"/>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587" name="Google Shape;587;g326dadce0fc_0_1131"/>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588" name="Google Shape;588;g326dadce0fc_0_1131"/>
          <p:cNvSpPr/>
          <p:nvPr/>
        </p:nvSpPr>
        <p:spPr>
          <a:xfrm>
            <a:off x="14685843" y="16367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6">
              <a:alphaModFix/>
            </a:blip>
            <a:stretch>
              <a:fillRect/>
            </a:stretch>
          </a:blipFill>
          <a:ln>
            <a:noFill/>
          </a:ln>
        </p:spPr>
      </p:sp>
      <p:sp>
        <p:nvSpPr>
          <p:cNvPr id="589" name="Google Shape;589;g326dadce0fc_0_1131"/>
          <p:cNvSpPr/>
          <p:nvPr/>
        </p:nvSpPr>
        <p:spPr>
          <a:xfrm>
            <a:off x="16615624" y="845094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7">
              <a:alphaModFix/>
            </a:blip>
            <a:stretch>
              <a:fillRect/>
            </a:stretch>
          </a:blipFill>
          <a:ln>
            <a:noFill/>
          </a:ln>
        </p:spPr>
      </p:sp>
      <p:sp>
        <p:nvSpPr>
          <p:cNvPr id="590" name="Google Shape;590;g326dadce0fc_0_1131"/>
          <p:cNvSpPr txBox="1"/>
          <p:nvPr/>
        </p:nvSpPr>
        <p:spPr>
          <a:xfrm>
            <a:off x="1028700" y="829588"/>
            <a:ext cx="100383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Álljunk tudatosan a folyamatainkhoz!</a:t>
            </a:r>
            <a:endParaRPr sz="1400" b="0" i="0" u="none" strike="noStrike" cap="none">
              <a:solidFill>
                <a:srgbClr val="000000"/>
              </a:solidFill>
              <a:latin typeface="Arial"/>
              <a:ea typeface="Arial"/>
              <a:cs typeface="Arial"/>
              <a:sym typeface="Arial"/>
            </a:endParaRPr>
          </a:p>
        </p:txBody>
      </p:sp>
      <p:sp>
        <p:nvSpPr>
          <p:cNvPr id="591" name="Google Shape;591;g326dadce0fc_0_1131"/>
          <p:cNvSpPr txBox="1"/>
          <p:nvPr/>
        </p:nvSpPr>
        <p:spPr>
          <a:xfrm>
            <a:off x="1028700" y="4084650"/>
            <a:ext cx="10518300" cy="5497200"/>
          </a:xfrm>
          <a:prstGeom prst="rect">
            <a:avLst/>
          </a:prstGeom>
          <a:noFill/>
          <a:ln>
            <a:noFill/>
          </a:ln>
        </p:spPr>
        <p:txBody>
          <a:bodyPr spcFirstLastPara="1" wrap="square" lIns="0" tIns="0" rIns="0" bIns="0" anchor="t" anchorCtr="0">
            <a:spAutoFit/>
          </a:bodyPr>
          <a:lstStyle/>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Vezessünk kimutatásokat a költségekről, szállításokról, bevételekről!</a:t>
            </a:r>
            <a:endParaRPr sz="3550">
              <a:solidFill>
                <a:srgbClr val="141414"/>
              </a:solidFill>
            </a:endParaRPr>
          </a:p>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Kérjünk visszajelzéseket partnereinktől, vásárlóinktól!</a:t>
            </a:r>
            <a:endParaRPr sz="3550">
              <a:solidFill>
                <a:srgbClr val="141414"/>
              </a:solidFill>
            </a:endParaRPr>
          </a:p>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Tervezzünk és használjunk már bevált módszereket!</a:t>
            </a:r>
            <a:endParaRPr sz="3550">
              <a:solidFill>
                <a:srgbClr val="141414"/>
              </a:solidFill>
            </a:endParaRPr>
          </a:p>
          <a:p>
            <a:pPr marL="457200" marR="0" lvl="0" indent="-454025" algn="l" rtl="0">
              <a:lnSpc>
                <a:spcPct val="151000"/>
              </a:lnSpc>
              <a:spcBef>
                <a:spcPts val="0"/>
              </a:spcBef>
              <a:spcAft>
                <a:spcPts val="0"/>
              </a:spcAft>
              <a:buClr>
                <a:srgbClr val="141414"/>
              </a:buClr>
              <a:buSzPts val="3550"/>
              <a:buChar char="●"/>
            </a:pPr>
            <a:r>
              <a:rPr lang="en-US" sz="3550">
                <a:solidFill>
                  <a:srgbClr val="141414"/>
                </a:solidFill>
              </a:rPr>
              <a:t>A problémák helyett a megoldásokra fókuszáljunk!</a:t>
            </a:r>
            <a:endParaRPr sz="3550">
              <a:solidFill>
                <a:srgbClr val="141414"/>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g326dadce0fc_0_1144"/>
          <p:cNvSpPr txBox="1"/>
          <p:nvPr/>
        </p:nvSpPr>
        <p:spPr>
          <a:xfrm>
            <a:off x="848625" y="1188000"/>
            <a:ext cx="16962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Milyen előnyök érhetőek el ezzel?</a:t>
            </a:r>
            <a:endParaRPr sz="1400" b="0" i="0" u="none" strike="noStrike" cap="none">
              <a:solidFill>
                <a:srgbClr val="487307"/>
              </a:solidFill>
              <a:latin typeface="Arial"/>
              <a:ea typeface="Arial"/>
              <a:cs typeface="Arial"/>
              <a:sym typeface="Arial"/>
            </a:endParaRPr>
          </a:p>
        </p:txBody>
      </p:sp>
      <p:sp>
        <p:nvSpPr>
          <p:cNvPr id="597" name="Google Shape;597;g326dadce0fc_0_1144"/>
          <p:cNvSpPr txBox="1"/>
          <p:nvPr/>
        </p:nvSpPr>
        <p:spPr>
          <a:xfrm>
            <a:off x="600974" y="3319675"/>
            <a:ext cx="8767200" cy="55347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Költségcsökkentés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Hatékonyabb időgazdálkodás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Növekvő vevői elégedettség</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Kiszámíthatóbb bevételek</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Kevesebb környezeti terhelés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Kockázatcsökkentés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Versenyképesség növelése</a:t>
            </a:r>
            <a:endParaRPr sz="3574" b="0" i="0" u="none" strike="noStrike" cap="none">
              <a:solidFill>
                <a:srgbClr val="141414"/>
              </a:solidFill>
              <a:latin typeface="Arial"/>
              <a:ea typeface="Arial"/>
              <a:cs typeface="Arial"/>
              <a:sym typeface="Arial"/>
            </a:endParaRPr>
          </a:p>
        </p:txBody>
      </p:sp>
      <p:cxnSp>
        <p:nvCxnSpPr>
          <p:cNvPr id="598" name="Google Shape;598;g326dadce0fc_0_1144"/>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599" name="Google Shape;599;g326dadce0fc_0_1144"/>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600" name="Google Shape;600;g326dadce0fc_0_114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601" name="Google Shape;601;g326dadce0fc_0_1144"/>
          <p:cNvSpPr/>
          <p:nvPr/>
        </p:nvSpPr>
        <p:spPr>
          <a:xfrm>
            <a:off x="7936924" y="822979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4">
              <a:alphaModFix/>
            </a:blip>
            <a:stretch>
              <a:fillRect/>
            </a:stretch>
          </a:blipFill>
          <a:ln>
            <a:noFill/>
          </a:ln>
        </p:spPr>
      </p:sp>
      <p:pic>
        <p:nvPicPr>
          <p:cNvPr id="602" name="Google Shape;602;g326dadce0fc_0_1144"/>
          <p:cNvPicPr preferRelativeResize="0"/>
          <p:nvPr/>
        </p:nvPicPr>
        <p:blipFill>
          <a:blip r:embed="rId5">
            <a:alphaModFix/>
          </a:blip>
          <a:stretch>
            <a:fillRect/>
          </a:stretch>
        </p:blipFill>
        <p:spPr>
          <a:xfrm>
            <a:off x="9566424" y="2938125"/>
            <a:ext cx="8290692" cy="5567296"/>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g326dadce0fc_0_1168"/>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8" name="Google Shape;608;g326dadce0fc_0_1168"/>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9" name="Google Shape;609;g326dadce0fc_0_1168"/>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610" name="Google Shape;610;g326dadce0fc_0_1168"/>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611" name="Google Shape;611;g326dadce0fc_0_1168"/>
          <p:cNvSpPr txBox="1"/>
          <p:nvPr/>
        </p:nvSpPr>
        <p:spPr>
          <a:xfrm>
            <a:off x="270150" y="3627500"/>
            <a:ext cx="5247900" cy="40944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Néhány egyszerűen</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beépíthető eszköz</a:t>
            </a:r>
            <a:endParaRPr sz="7000" b="1">
              <a:solidFill>
                <a:srgbClr val="141414"/>
              </a:solidFill>
              <a:latin typeface="Nunito Sans Black"/>
              <a:ea typeface="Nunito Sans Black"/>
              <a:cs typeface="Nunito Sans Black"/>
              <a:sym typeface="Nunito Sans Black"/>
            </a:endParaRPr>
          </a:p>
        </p:txBody>
      </p:sp>
      <p:sp>
        <p:nvSpPr>
          <p:cNvPr id="612" name="Google Shape;612;g326dadce0fc_0_1168"/>
          <p:cNvSpPr txBox="1"/>
          <p:nvPr/>
        </p:nvSpPr>
        <p:spPr>
          <a:xfrm>
            <a:off x="5291617" y="7167811"/>
            <a:ext cx="37416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Elektronikus vagy papír alapú nyilvántartások</a:t>
            </a:r>
            <a:endParaRPr sz="1400" b="0" i="0" u="none" strike="noStrike" cap="none">
              <a:solidFill>
                <a:srgbClr val="000000"/>
              </a:solidFill>
              <a:latin typeface="Arial"/>
              <a:ea typeface="Arial"/>
              <a:cs typeface="Arial"/>
              <a:sym typeface="Arial"/>
            </a:endParaRPr>
          </a:p>
        </p:txBody>
      </p:sp>
      <p:sp>
        <p:nvSpPr>
          <p:cNvPr id="613" name="Google Shape;613;g326dadce0fc_0_1168"/>
          <p:cNvSpPr txBox="1"/>
          <p:nvPr/>
        </p:nvSpPr>
        <p:spPr>
          <a:xfrm>
            <a:off x="9404725" y="1257300"/>
            <a:ext cx="4311900" cy="1784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Együttműködések, csoportos szállítások</a:t>
            </a:r>
            <a:endParaRPr sz="3600" b="1">
              <a:solidFill>
                <a:srgbClr val="141414"/>
              </a:solidFill>
              <a:latin typeface="Nunito Sans Black"/>
              <a:ea typeface="Nunito Sans Black"/>
              <a:cs typeface="Nunito Sans Black"/>
              <a:sym typeface="Nunito Sans Black"/>
            </a:endParaRPr>
          </a:p>
        </p:txBody>
      </p:sp>
      <p:sp>
        <p:nvSpPr>
          <p:cNvPr id="614" name="Google Shape;614;g326dadce0fc_0_1168"/>
          <p:cNvSpPr txBox="1"/>
          <p:nvPr/>
        </p:nvSpPr>
        <p:spPr>
          <a:xfrm>
            <a:off x="13955460" y="7028786"/>
            <a:ext cx="3741600" cy="554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Útvonaltervezés</a:t>
            </a:r>
            <a:endParaRPr sz="1400" b="0" i="0" u="none" strike="noStrike" cap="none">
              <a:solidFill>
                <a:srgbClr val="000000"/>
              </a:solidFill>
              <a:latin typeface="Arial"/>
              <a:ea typeface="Arial"/>
              <a:cs typeface="Arial"/>
              <a:sym typeface="Arial"/>
            </a:endParaRPr>
          </a:p>
        </p:txBody>
      </p:sp>
      <p:pic>
        <p:nvPicPr>
          <p:cNvPr id="615" name="Google Shape;615;g326dadce0fc_0_1168"/>
          <p:cNvPicPr preferRelativeResize="0"/>
          <p:nvPr/>
        </p:nvPicPr>
        <p:blipFill>
          <a:blip r:embed="rId5">
            <a:alphaModFix/>
          </a:blip>
          <a:stretch>
            <a:fillRect/>
          </a:stretch>
        </p:blipFill>
        <p:spPr>
          <a:xfrm>
            <a:off x="5650725" y="826850"/>
            <a:ext cx="3621337" cy="5873632"/>
          </a:xfrm>
          <a:prstGeom prst="rect">
            <a:avLst/>
          </a:prstGeom>
          <a:noFill/>
          <a:ln>
            <a:noFill/>
          </a:ln>
        </p:spPr>
      </p:pic>
      <p:sp>
        <p:nvSpPr>
          <p:cNvPr id="616" name="Google Shape;616;g326dadce0fc_0_1168"/>
          <p:cNvSpPr txBox="1"/>
          <p:nvPr/>
        </p:nvSpPr>
        <p:spPr>
          <a:xfrm>
            <a:off x="5790823" y="9188503"/>
            <a:ext cx="2743200" cy="7146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2200" b="1">
                <a:solidFill>
                  <a:srgbClr val="1B693C"/>
                </a:solidFill>
                <a:latin typeface="Nunito Sans"/>
                <a:ea typeface="Nunito Sans"/>
                <a:cs typeface="Nunito Sans"/>
                <a:sym typeface="Nunito Sans"/>
              </a:rPr>
              <a:t>Excel, Word, speciális szoftverek</a:t>
            </a:r>
            <a:endParaRPr sz="100" b="1" i="0" u="none" strike="noStrike" cap="none">
              <a:solidFill>
                <a:srgbClr val="1B693C"/>
              </a:solidFill>
              <a:latin typeface="Nunito Sans"/>
              <a:ea typeface="Nunito Sans"/>
              <a:cs typeface="Nunito Sans"/>
              <a:sym typeface="Nunito Sans"/>
            </a:endParaRPr>
          </a:p>
        </p:txBody>
      </p:sp>
      <p:pic>
        <p:nvPicPr>
          <p:cNvPr id="617" name="Google Shape;617;g326dadce0fc_0_1168"/>
          <p:cNvPicPr preferRelativeResize="0"/>
          <p:nvPr/>
        </p:nvPicPr>
        <p:blipFill>
          <a:blip r:embed="rId6">
            <a:alphaModFix/>
          </a:blip>
          <a:stretch>
            <a:fillRect/>
          </a:stretch>
        </p:blipFill>
        <p:spPr>
          <a:xfrm>
            <a:off x="9683681" y="3759200"/>
            <a:ext cx="3621325" cy="5758500"/>
          </a:xfrm>
          <a:prstGeom prst="rect">
            <a:avLst/>
          </a:prstGeom>
          <a:noFill/>
          <a:ln>
            <a:noFill/>
          </a:ln>
        </p:spPr>
      </p:pic>
      <p:pic>
        <p:nvPicPr>
          <p:cNvPr id="618" name="Google Shape;618;g326dadce0fc_0_1168"/>
          <p:cNvPicPr preferRelativeResize="0"/>
          <p:nvPr/>
        </p:nvPicPr>
        <p:blipFill>
          <a:blip r:embed="rId7">
            <a:alphaModFix/>
          </a:blip>
          <a:stretch>
            <a:fillRect/>
          </a:stretch>
        </p:blipFill>
        <p:spPr>
          <a:xfrm>
            <a:off x="13849300" y="709250"/>
            <a:ext cx="3943350" cy="5991225"/>
          </a:xfrm>
          <a:prstGeom prst="rect">
            <a:avLst/>
          </a:prstGeom>
          <a:noFill/>
          <a:ln>
            <a:noFill/>
          </a:ln>
        </p:spPr>
      </p:pic>
      <p:sp>
        <p:nvSpPr>
          <p:cNvPr id="619" name="Google Shape;619;g326dadce0fc_0_1168"/>
          <p:cNvSpPr txBox="1"/>
          <p:nvPr/>
        </p:nvSpPr>
        <p:spPr>
          <a:xfrm>
            <a:off x="14449373" y="7911178"/>
            <a:ext cx="2743200" cy="7146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2200" b="1">
                <a:solidFill>
                  <a:srgbClr val="1B693C"/>
                </a:solidFill>
                <a:latin typeface="Nunito Sans"/>
                <a:ea typeface="Nunito Sans"/>
                <a:cs typeface="Nunito Sans"/>
                <a:sym typeface="Nunito Sans"/>
              </a:rPr>
              <a:t>Google Maps, Waze, Via Michelin, Deliveo</a:t>
            </a:r>
            <a:endParaRPr sz="100" b="1" i="0" u="none" strike="noStrike" cap="none">
              <a:solidFill>
                <a:srgbClr val="1B693C"/>
              </a:solidFill>
              <a:latin typeface="Nunito Sans"/>
              <a:ea typeface="Nunito Sans"/>
              <a:cs typeface="Nunito Sans"/>
              <a:sym typeface="Nunito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25b2ede271_4_109"/>
          <p:cNvSpPr/>
          <p:nvPr/>
        </p:nvSpPr>
        <p:spPr>
          <a:xfrm>
            <a:off x="0" y="8205616"/>
            <a:ext cx="18288000" cy="2081384"/>
          </a:xfrm>
          <a:custGeom>
            <a:avLst/>
            <a:gdLst/>
            <a:ahLst/>
            <a:cxnLst/>
            <a:rect l="l" t="t" r="r" b="b"/>
            <a:pathLst>
              <a:path w="18288000" h="2081384" extrusionOk="0">
                <a:moveTo>
                  <a:pt x="0" y="0"/>
                </a:moveTo>
                <a:lnTo>
                  <a:pt x="18288000" y="0"/>
                </a:lnTo>
                <a:lnTo>
                  <a:pt x="18288000" y="2081384"/>
                </a:lnTo>
                <a:lnTo>
                  <a:pt x="0" y="2081384"/>
                </a:lnTo>
                <a:lnTo>
                  <a:pt x="0" y="0"/>
                </a:lnTo>
                <a:close/>
              </a:path>
            </a:pathLst>
          </a:custGeom>
          <a:blipFill rotWithShape="1">
            <a:blip r:embed="rId3">
              <a:alphaModFix/>
            </a:blip>
            <a:stretch>
              <a:fillRect t="-91852" b="-360145"/>
            </a:stretch>
          </a:blipFill>
          <a:ln>
            <a:noFill/>
          </a:ln>
        </p:spPr>
      </p:sp>
      <p:cxnSp>
        <p:nvCxnSpPr>
          <p:cNvPr id="145" name="Google Shape;145;g325b2ede271_4_109"/>
          <p:cNvCxnSpPr/>
          <p:nvPr/>
        </p:nvCxnSpPr>
        <p:spPr>
          <a:xfrm rot="5400000">
            <a:off x="8858250" y="8167512"/>
            <a:ext cx="571500" cy="0"/>
          </a:xfrm>
          <a:prstGeom prst="straightConnector1">
            <a:avLst/>
          </a:prstGeom>
          <a:noFill/>
          <a:ln w="76200" cap="rnd" cmpd="sng">
            <a:solidFill>
              <a:srgbClr val="FFFFFF"/>
            </a:solidFill>
            <a:prstDash val="solid"/>
            <a:round/>
            <a:headEnd type="none" w="sm" len="sm"/>
            <a:tailEnd type="stealth" w="med" len="med"/>
          </a:ln>
        </p:spPr>
      </p:cxnSp>
      <p:sp>
        <p:nvSpPr>
          <p:cNvPr id="146" name="Google Shape;146;g325b2ede271_4_109"/>
          <p:cNvSpPr txBox="1"/>
          <p:nvPr/>
        </p:nvSpPr>
        <p:spPr>
          <a:xfrm>
            <a:off x="823336" y="2805114"/>
            <a:ext cx="12730500" cy="3509400"/>
          </a:xfrm>
          <a:prstGeom prst="rect">
            <a:avLst/>
          </a:prstGeom>
          <a:noFill/>
          <a:ln>
            <a:noFill/>
          </a:ln>
        </p:spPr>
        <p:txBody>
          <a:bodyPr spcFirstLastPara="1" wrap="square" lIns="0" tIns="0" rIns="0" bIns="0" anchor="t" anchorCtr="0">
            <a:spAutoFit/>
          </a:bodyPr>
          <a:lstStyle/>
          <a:p>
            <a:pPr marL="0" marR="0" lvl="0" indent="0" algn="ctr" rtl="0">
              <a:lnSpc>
                <a:spcPct val="95000"/>
              </a:lnSpc>
              <a:spcBef>
                <a:spcPts val="0"/>
              </a:spcBef>
              <a:spcAft>
                <a:spcPts val="0"/>
              </a:spcAft>
              <a:buClr>
                <a:srgbClr val="000000"/>
              </a:buClr>
              <a:buSzPts val="8000"/>
              <a:buFont typeface="Arial"/>
              <a:buNone/>
            </a:pPr>
            <a:r>
              <a:rPr lang="en-US" sz="6000">
                <a:solidFill>
                  <a:schemeClr val="dk1"/>
                </a:solidFill>
                <a:latin typeface="Nunito Sans Black"/>
                <a:ea typeface="Nunito Sans Black"/>
                <a:cs typeface="Nunito Sans Black"/>
                <a:sym typeface="Nunito Sans Black"/>
              </a:rPr>
              <a:t>1. A logisztikai folyamatok alapjai - Hatékonyság és tervezés a rövid ellátási láncokban a 9M elv mentén</a:t>
            </a:r>
            <a:endParaRPr sz="6000" i="0" u="none" strike="noStrike" cap="none">
              <a:solidFill>
                <a:srgbClr val="000000"/>
              </a:solidFill>
              <a:latin typeface="Nunito Sans Black"/>
              <a:ea typeface="Nunito Sans Black"/>
              <a:cs typeface="Nunito Sans Black"/>
              <a:sym typeface="Nunito Sans Black"/>
            </a:endParaRPr>
          </a:p>
        </p:txBody>
      </p:sp>
      <p:sp>
        <p:nvSpPr>
          <p:cNvPr id="147" name="Google Shape;147;g325b2ede271_4_109"/>
          <p:cNvSpPr/>
          <p:nvPr/>
        </p:nvSpPr>
        <p:spPr>
          <a:xfrm>
            <a:off x="485634"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
        <p:nvSpPr>
          <p:cNvPr id="148" name="Google Shape;148;g325b2ede271_4_109"/>
          <p:cNvSpPr/>
          <p:nvPr/>
        </p:nvSpPr>
        <p:spPr>
          <a:xfrm>
            <a:off x="14082509" y="-406984"/>
            <a:ext cx="5319503" cy="5136072"/>
          </a:xfrm>
          <a:custGeom>
            <a:avLst/>
            <a:gdLst/>
            <a:ahLst/>
            <a:cxnLst/>
            <a:rect l="l" t="t" r="r" b="b"/>
            <a:pathLst>
              <a:path w="5319503" h="5136072" extrusionOk="0">
                <a:moveTo>
                  <a:pt x="0" y="0"/>
                </a:moveTo>
                <a:lnTo>
                  <a:pt x="5319503" y="0"/>
                </a:lnTo>
                <a:lnTo>
                  <a:pt x="5319503" y="5136072"/>
                </a:lnTo>
                <a:lnTo>
                  <a:pt x="0" y="5136072"/>
                </a:lnTo>
                <a:lnTo>
                  <a:pt x="0" y="0"/>
                </a:lnTo>
                <a:close/>
              </a:path>
            </a:pathLst>
          </a:custGeom>
          <a:blipFill rotWithShape="1">
            <a:blip r:embed="rId5">
              <a:alphaModFix/>
            </a:blip>
            <a:stretch>
              <a:fillRect/>
            </a:stretch>
          </a:blipFill>
          <a:ln>
            <a:noFill/>
          </a:ln>
        </p:spPr>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23"/>
        <p:cNvGrpSpPr/>
        <p:nvPr/>
      </p:nvGrpSpPr>
      <p:grpSpPr>
        <a:xfrm>
          <a:off x="0" y="0"/>
          <a:ext cx="0" cy="0"/>
          <a:chOff x="0" y="0"/>
          <a:chExt cx="0" cy="0"/>
        </a:xfrm>
      </p:grpSpPr>
      <p:sp>
        <p:nvSpPr>
          <p:cNvPr id="624" name="Google Shape;624;g326dadce0fc_0_1189"/>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5" name="Google Shape;625;g326dadce0fc_0_1189"/>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6" name="Google Shape;626;g326dadce0fc_0_1189"/>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627" name="Google Shape;627;g326dadce0fc_0_1189"/>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628" name="Google Shape;628;g326dadce0fc_0_1189"/>
          <p:cNvSpPr txBox="1"/>
          <p:nvPr/>
        </p:nvSpPr>
        <p:spPr>
          <a:xfrm>
            <a:off x="270150" y="3627500"/>
            <a:ext cx="5247900" cy="40944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Néhány egyszerűen</a:t>
            </a:r>
            <a:endParaRPr sz="7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7000" b="1">
                <a:solidFill>
                  <a:srgbClr val="141414"/>
                </a:solidFill>
                <a:latin typeface="Nunito Sans Black"/>
                <a:ea typeface="Nunito Sans Black"/>
                <a:cs typeface="Nunito Sans Black"/>
                <a:sym typeface="Nunito Sans Black"/>
              </a:rPr>
              <a:t>beépíthető eszköz</a:t>
            </a:r>
            <a:endParaRPr sz="7000" b="1">
              <a:solidFill>
                <a:srgbClr val="141414"/>
              </a:solidFill>
              <a:latin typeface="Nunito Sans Black"/>
              <a:ea typeface="Nunito Sans Black"/>
              <a:cs typeface="Nunito Sans Black"/>
              <a:sym typeface="Nunito Sans Black"/>
            </a:endParaRPr>
          </a:p>
        </p:txBody>
      </p:sp>
      <p:sp>
        <p:nvSpPr>
          <p:cNvPr id="629" name="Google Shape;629;g326dadce0fc_0_1189"/>
          <p:cNvSpPr txBox="1"/>
          <p:nvPr/>
        </p:nvSpPr>
        <p:spPr>
          <a:xfrm>
            <a:off x="5291617" y="7167811"/>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Előrendelések</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gyűjtése</a:t>
            </a:r>
            <a:endParaRPr sz="3600" b="1">
              <a:solidFill>
                <a:srgbClr val="141414"/>
              </a:solidFill>
              <a:latin typeface="Nunito Sans Black"/>
              <a:ea typeface="Nunito Sans Black"/>
              <a:cs typeface="Nunito Sans Black"/>
              <a:sym typeface="Nunito Sans Black"/>
            </a:endParaRPr>
          </a:p>
        </p:txBody>
      </p:sp>
      <p:sp>
        <p:nvSpPr>
          <p:cNvPr id="630" name="Google Shape;630;g326dadce0fc_0_1189"/>
          <p:cNvSpPr txBox="1"/>
          <p:nvPr/>
        </p:nvSpPr>
        <p:spPr>
          <a:xfrm>
            <a:off x="9404725" y="1257300"/>
            <a:ext cx="43119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Raktárkapacitás</a:t>
            </a:r>
            <a:endParaRPr sz="3600" b="1">
              <a:solidFill>
                <a:srgbClr val="141414"/>
              </a:solidFill>
              <a:latin typeface="Nunito Sans Black"/>
              <a:ea typeface="Nunito Sans Black"/>
              <a:cs typeface="Nunito Sans Black"/>
              <a:sym typeface="Nunito Sans Black"/>
            </a:endParaRPr>
          </a:p>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megosztása</a:t>
            </a:r>
            <a:endParaRPr sz="3600" b="1">
              <a:solidFill>
                <a:srgbClr val="141414"/>
              </a:solidFill>
              <a:latin typeface="Nunito Sans Black"/>
              <a:ea typeface="Nunito Sans Black"/>
              <a:cs typeface="Nunito Sans Black"/>
              <a:sym typeface="Nunito Sans Black"/>
            </a:endParaRPr>
          </a:p>
        </p:txBody>
      </p:sp>
      <p:sp>
        <p:nvSpPr>
          <p:cNvPr id="631" name="Google Shape;631;g326dadce0fc_0_1189"/>
          <p:cNvSpPr txBox="1"/>
          <p:nvPr/>
        </p:nvSpPr>
        <p:spPr>
          <a:xfrm>
            <a:off x="5805723" y="8436953"/>
            <a:ext cx="2743200" cy="14664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2200" b="1">
                <a:solidFill>
                  <a:srgbClr val="1B693C"/>
                </a:solidFill>
                <a:latin typeface="Nunito Sans"/>
                <a:ea typeface="Nunito Sans"/>
                <a:cs typeface="Nunito Sans"/>
                <a:sym typeface="Nunito Sans"/>
              </a:rPr>
              <a:t>Google Forms, Google Sheets, weboldal, Facebook csoport, Messenger</a:t>
            </a:r>
            <a:endParaRPr sz="100" b="1" i="0" u="none" strike="noStrike" cap="none">
              <a:solidFill>
                <a:srgbClr val="1B693C"/>
              </a:solidFill>
              <a:latin typeface="Nunito Sans"/>
              <a:ea typeface="Nunito Sans"/>
              <a:cs typeface="Nunito Sans"/>
              <a:sym typeface="Nunito Sans"/>
            </a:endParaRPr>
          </a:p>
        </p:txBody>
      </p:sp>
      <p:pic>
        <p:nvPicPr>
          <p:cNvPr id="632" name="Google Shape;632;g326dadce0fc_0_1189"/>
          <p:cNvPicPr preferRelativeResize="0"/>
          <p:nvPr/>
        </p:nvPicPr>
        <p:blipFill>
          <a:blip r:embed="rId5">
            <a:alphaModFix/>
          </a:blip>
          <a:stretch>
            <a:fillRect/>
          </a:stretch>
        </p:blipFill>
        <p:spPr>
          <a:xfrm>
            <a:off x="5650725" y="1022675"/>
            <a:ext cx="3621325" cy="5364369"/>
          </a:xfrm>
          <a:prstGeom prst="rect">
            <a:avLst/>
          </a:prstGeom>
          <a:noFill/>
          <a:ln>
            <a:noFill/>
          </a:ln>
        </p:spPr>
      </p:pic>
      <p:sp>
        <p:nvSpPr>
          <p:cNvPr id="633" name="Google Shape;633;g326dadce0fc_0_1189"/>
          <p:cNvSpPr txBox="1"/>
          <p:nvPr/>
        </p:nvSpPr>
        <p:spPr>
          <a:xfrm>
            <a:off x="9994338" y="2529900"/>
            <a:ext cx="3000000" cy="899100"/>
          </a:xfrm>
          <a:prstGeom prst="rect">
            <a:avLst/>
          </a:prstGeom>
          <a:noFill/>
          <a:ln>
            <a:noFill/>
          </a:ln>
        </p:spPr>
        <p:txBody>
          <a:bodyPr spcFirstLastPara="1" wrap="square" lIns="91425" tIns="91425" rIns="91425" bIns="91425" anchor="t" anchorCtr="0">
            <a:spAutoFit/>
          </a:bodyPr>
          <a:lstStyle/>
          <a:p>
            <a:pPr marL="0" lvl="0" indent="0" algn="ctr" rtl="0">
              <a:lnSpc>
                <a:spcPct val="111000"/>
              </a:lnSpc>
              <a:spcBef>
                <a:spcPts val="0"/>
              </a:spcBef>
              <a:spcAft>
                <a:spcPts val="0"/>
              </a:spcAft>
              <a:buNone/>
            </a:pPr>
            <a:r>
              <a:rPr lang="en-US" sz="2200" b="1">
                <a:solidFill>
                  <a:srgbClr val="1B693C"/>
                </a:solidFill>
                <a:latin typeface="Nunito Sans"/>
                <a:ea typeface="Nunito Sans"/>
                <a:cs typeface="Nunito Sans"/>
                <a:sym typeface="Nunito Sans"/>
              </a:rPr>
              <a:t>Google Forms, Google Sheets,</a:t>
            </a:r>
            <a:endParaRPr/>
          </a:p>
        </p:txBody>
      </p:sp>
      <p:pic>
        <p:nvPicPr>
          <p:cNvPr id="634" name="Google Shape;634;g326dadce0fc_0_1189"/>
          <p:cNvPicPr preferRelativeResize="0"/>
          <p:nvPr/>
        </p:nvPicPr>
        <p:blipFill>
          <a:blip r:embed="rId6">
            <a:alphaModFix/>
          </a:blip>
          <a:stretch>
            <a:fillRect/>
          </a:stretch>
        </p:blipFill>
        <p:spPr>
          <a:xfrm>
            <a:off x="9791175" y="3532500"/>
            <a:ext cx="3300171" cy="5676900"/>
          </a:xfrm>
          <a:prstGeom prst="rect">
            <a:avLst/>
          </a:prstGeom>
          <a:noFill/>
          <a:ln>
            <a:noFill/>
          </a:ln>
        </p:spPr>
      </p:pic>
      <p:pic>
        <p:nvPicPr>
          <p:cNvPr id="635" name="Google Shape;635;g326dadce0fc_0_1189"/>
          <p:cNvPicPr preferRelativeResize="0"/>
          <p:nvPr/>
        </p:nvPicPr>
        <p:blipFill>
          <a:blip r:embed="rId7">
            <a:alphaModFix/>
          </a:blip>
          <a:stretch>
            <a:fillRect/>
          </a:stretch>
        </p:blipFill>
        <p:spPr>
          <a:xfrm>
            <a:off x="14449375" y="707661"/>
            <a:ext cx="3000000" cy="5679390"/>
          </a:xfrm>
          <a:prstGeom prst="rect">
            <a:avLst/>
          </a:prstGeom>
          <a:noFill/>
          <a:ln>
            <a:noFill/>
          </a:ln>
        </p:spPr>
      </p:pic>
      <p:sp>
        <p:nvSpPr>
          <p:cNvPr id="636" name="Google Shape;636;g326dadce0fc_0_1189"/>
          <p:cNvSpPr txBox="1"/>
          <p:nvPr/>
        </p:nvSpPr>
        <p:spPr>
          <a:xfrm>
            <a:off x="13755473" y="7028775"/>
            <a:ext cx="43878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Csomagautomaták, átvételi pontok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40"/>
        <p:cNvGrpSpPr/>
        <p:nvPr/>
      </p:nvGrpSpPr>
      <p:grpSpPr>
        <a:xfrm>
          <a:off x="0" y="0"/>
          <a:ext cx="0" cy="0"/>
          <a:chOff x="0" y="0"/>
          <a:chExt cx="0" cy="0"/>
        </a:xfrm>
      </p:grpSpPr>
      <p:sp>
        <p:nvSpPr>
          <p:cNvPr id="641" name="Google Shape;641;g326dadce0fc_0_121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642" name="Google Shape;642;g326dadce0fc_0_1211"/>
          <p:cNvSpPr/>
          <p:nvPr/>
        </p:nvSpPr>
        <p:spPr>
          <a:xfrm>
            <a:off x="0" y="3929600"/>
            <a:ext cx="18288000" cy="6359267"/>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643" name="Google Shape;643;g326dadce0fc_0_1211"/>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4" name="Google Shape;644;g326dadce0fc_0_1211"/>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645" name="Google Shape;645;g326dadce0fc_0_1211"/>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646" name="Google Shape;646;g326dadce0fc_0_1211"/>
          <p:cNvSpPr txBox="1"/>
          <p:nvPr/>
        </p:nvSpPr>
        <p:spPr>
          <a:xfrm>
            <a:off x="669101" y="4304800"/>
            <a:ext cx="13725900" cy="5466000"/>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000000"/>
              </a:buClr>
              <a:buSzPts val="5057"/>
              <a:buFont typeface="Arial"/>
              <a:buNone/>
            </a:pPr>
            <a:r>
              <a:rPr lang="en-US" sz="5057" b="1">
                <a:solidFill>
                  <a:srgbClr val="FFFFFF"/>
                </a:solidFill>
                <a:latin typeface="Nunito Sans Black"/>
                <a:ea typeface="Nunito Sans Black"/>
                <a:cs typeface="Nunito Sans Black"/>
                <a:sym typeface="Nunito Sans Black"/>
              </a:rPr>
              <a:t>FELADAT 7: </a:t>
            </a:r>
            <a:r>
              <a:rPr lang="en-US" sz="4600">
                <a:solidFill>
                  <a:schemeClr val="lt1"/>
                </a:solidFill>
                <a:latin typeface="Nunito Sans"/>
                <a:ea typeface="Nunito Sans"/>
                <a:cs typeface="Nunito Sans"/>
                <a:sym typeface="Nunito Sans"/>
              </a:rPr>
              <a:t>ALKALMAZÁS</a:t>
            </a:r>
            <a:endParaRPr sz="4600">
              <a:solidFill>
                <a:schemeClr val="lt1"/>
              </a:solidFill>
              <a:latin typeface="Nunito Sans"/>
              <a:ea typeface="Nunito Sans"/>
              <a:cs typeface="Nunito Sans"/>
              <a:sym typeface="Nunito Sans"/>
            </a:endParaRPr>
          </a:p>
          <a:p>
            <a:pPr marL="0" marR="0" lvl="0" indent="0" algn="l" rtl="0">
              <a:lnSpc>
                <a:spcPct val="100000"/>
              </a:lnSpc>
              <a:spcBef>
                <a:spcPts val="0"/>
              </a:spcBef>
              <a:spcAft>
                <a:spcPts val="0"/>
              </a:spcAft>
              <a:buClr>
                <a:srgbClr val="000000"/>
              </a:buClr>
              <a:buSzPts val="5057"/>
              <a:buFont typeface="Arial"/>
              <a:buNone/>
            </a:pPr>
            <a:endParaRPr sz="3100" b="1">
              <a:solidFill>
                <a:schemeClr val="lt1"/>
              </a:solidFill>
              <a:latin typeface="Nunito Sans"/>
              <a:ea typeface="Nunito Sans"/>
              <a:cs typeface="Nunito Sans"/>
              <a:sym typeface="Nunito Sans"/>
            </a:endParaRPr>
          </a:p>
          <a:p>
            <a:pPr marL="0" lvl="0" indent="0" algn="l" rtl="0">
              <a:lnSpc>
                <a:spcPct val="116250"/>
              </a:lnSpc>
              <a:spcBef>
                <a:spcPts val="1200"/>
              </a:spcBef>
              <a:spcAft>
                <a:spcPts val="0"/>
              </a:spcAft>
              <a:buClr>
                <a:schemeClr val="dk1"/>
              </a:buClr>
              <a:buSzPts val="1100"/>
              <a:buFont typeface="Arial"/>
              <a:buNone/>
            </a:pPr>
            <a:r>
              <a:rPr lang="en-US" sz="2500">
                <a:solidFill>
                  <a:schemeClr val="lt1"/>
                </a:solidFill>
                <a:latin typeface="Nunito Sans Black"/>
                <a:ea typeface="Nunito Sans Black"/>
                <a:cs typeface="Nunito Sans Black"/>
                <a:sym typeface="Nunito Sans Black"/>
              </a:rPr>
              <a:t>Válasszon ki kettő egyszerűen bevezethető logisztikai eszközt a fejezetben felsoroltak közül (például: nyilvántartási rendszer, útvonaltervezés, előrendelési rendszer)!</a:t>
            </a:r>
            <a:endParaRPr sz="2500">
              <a:solidFill>
                <a:schemeClr val="lt1"/>
              </a:solidFill>
              <a:latin typeface="Nunito Sans Black"/>
              <a:ea typeface="Nunito Sans Black"/>
              <a:cs typeface="Nunito Sans Black"/>
              <a:sym typeface="Nunito Sans Black"/>
            </a:endParaRPr>
          </a:p>
          <a:p>
            <a:pPr marL="457200" lvl="0" indent="-387350" algn="l" rtl="0">
              <a:lnSpc>
                <a:spcPct val="116250"/>
              </a:lnSpc>
              <a:spcBef>
                <a:spcPts val="1200"/>
              </a:spcBef>
              <a:spcAft>
                <a:spcPts val="0"/>
              </a:spcAft>
              <a:buClr>
                <a:schemeClr val="lt1"/>
              </a:buClr>
              <a:buSzPts val="2500"/>
              <a:buFont typeface="Nunito Sans Black"/>
              <a:buChar char="●"/>
            </a:pPr>
            <a:r>
              <a:rPr lang="en-US" sz="2500">
                <a:solidFill>
                  <a:schemeClr val="lt1"/>
                </a:solidFill>
                <a:latin typeface="Nunito Sans Black"/>
                <a:ea typeface="Nunito Sans Black"/>
                <a:cs typeface="Nunito Sans Black"/>
                <a:sym typeface="Nunito Sans Black"/>
              </a:rPr>
              <a:t>Mutassa be, hogyan alkalmazná ezeket a gyakorlatban!</a:t>
            </a:r>
            <a:endParaRPr sz="2500">
              <a:solidFill>
                <a:schemeClr val="lt1"/>
              </a:solidFill>
              <a:latin typeface="Nunito Sans Black"/>
              <a:ea typeface="Nunito Sans Black"/>
              <a:cs typeface="Nunito Sans Black"/>
              <a:sym typeface="Nunito Sans Black"/>
            </a:endParaRPr>
          </a:p>
          <a:p>
            <a:pPr marL="457200" lvl="0" indent="-387350" algn="l" rtl="0">
              <a:lnSpc>
                <a:spcPct val="116250"/>
              </a:lnSpc>
              <a:spcBef>
                <a:spcPts val="0"/>
              </a:spcBef>
              <a:spcAft>
                <a:spcPts val="0"/>
              </a:spcAft>
              <a:buClr>
                <a:schemeClr val="lt1"/>
              </a:buClr>
              <a:buSzPts val="2500"/>
              <a:buFont typeface="Nunito Sans Black"/>
              <a:buChar char="●"/>
            </a:pPr>
            <a:r>
              <a:rPr lang="en-US" sz="2500">
                <a:solidFill>
                  <a:schemeClr val="lt1"/>
                </a:solidFill>
                <a:latin typeface="Nunito Sans Black"/>
                <a:ea typeface="Nunito Sans Black"/>
                <a:cs typeface="Nunito Sans Black"/>
                <a:sym typeface="Nunito Sans Black"/>
              </a:rPr>
              <a:t>Milyen előnyöket hoznának ezek az eszközök az Ön működésében?</a:t>
            </a:r>
            <a:endParaRPr sz="2500">
              <a:solidFill>
                <a:schemeClr val="lt1"/>
              </a:solidFill>
              <a:latin typeface="Nunito Sans Black"/>
              <a:ea typeface="Nunito Sans Black"/>
              <a:cs typeface="Nunito Sans Black"/>
              <a:sym typeface="Nunito Sans Black"/>
            </a:endParaRPr>
          </a:p>
          <a:p>
            <a:pPr marL="0" lvl="0" indent="0" algn="just" rtl="0">
              <a:lnSpc>
                <a:spcPct val="116250"/>
              </a:lnSpc>
              <a:spcBef>
                <a:spcPts val="1200"/>
              </a:spcBef>
              <a:spcAft>
                <a:spcPts val="0"/>
              </a:spcAft>
              <a:buClr>
                <a:schemeClr val="dk1"/>
              </a:buClr>
              <a:buSzPts val="1100"/>
              <a:buFont typeface="Arial"/>
              <a:buNone/>
            </a:pPr>
            <a:endParaRPr sz="2500">
              <a:solidFill>
                <a:schemeClr val="lt1"/>
              </a:solidFill>
              <a:latin typeface="Nunito Sans Black"/>
              <a:ea typeface="Nunito Sans Black"/>
              <a:cs typeface="Nunito Sans Black"/>
              <a:sym typeface="Nunito Sans Black"/>
            </a:endParaRPr>
          </a:p>
          <a:p>
            <a:pPr marL="0" lvl="0" indent="0" algn="l" rtl="0">
              <a:lnSpc>
                <a:spcPct val="100000"/>
              </a:lnSpc>
              <a:spcBef>
                <a:spcPts val="1200"/>
              </a:spcBef>
              <a:spcAft>
                <a:spcPts val="0"/>
              </a:spcAft>
              <a:buClr>
                <a:schemeClr val="dk1"/>
              </a:buClr>
              <a:buSzPts val="1100"/>
              <a:buFont typeface="Arial"/>
              <a:buNone/>
            </a:pPr>
            <a:endParaRPr sz="3100" b="1">
              <a:solidFill>
                <a:schemeClr val="lt1"/>
              </a:solidFill>
              <a:latin typeface="Nunito Sans"/>
              <a:ea typeface="Nunito Sans"/>
              <a:cs typeface="Nunito Sans"/>
              <a:sym typeface="Nunito Sans"/>
            </a:endParaRPr>
          </a:p>
          <a:p>
            <a:pPr marL="0" marR="0" lvl="0" indent="0" algn="l" rtl="0">
              <a:lnSpc>
                <a:spcPct val="140003"/>
              </a:lnSpc>
              <a:spcBef>
                <a:spcPts val="800"/>
              </a:spcBef>
              <a:spcAft>
                <a:spcPts val="0"/>
              </a:spcAft>
              <a:buClr>
                <a:srgbClr val="000000"/>
              </a:buClr>
              <a:buSzPts val="5057"/>
              <a:buFont typeface="Arial"/>
              <a:buNone/>
            </a:pPr>
            <a:endParaRPr sz="5057" b="1">
              <a:solidFill>
                <a:srgbClr val="FFFFFF"/>
              </a:solidFill>
              <a:latin typeface="Nunito Sans Black"/>
              <a:ea typeface="Nunito Sans Black"/>
              <a:cs typeface="Nunito Sans Black"/>
              <a:sym typeface="Nunito Sans Black"/>
            </a:endParaRPr>
          </a:p>
        </p:txBody>
      </p:sp>
      <p:sp>
        <p:nvSpPr>
          <p:cNvPr id="647" name="Google Shape;647;g326dadce0fc_0_1211"/>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648" name="Google Shape;648;g326dadce0fc_0_1211"/>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649" name="Google Shape;649;g326dadce0fc_0_1211"/>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g325b2ede271_4_85"/>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blip>
            <a:stretch>
              <a:fillRect t="-13139" b="-5449"/>
            </a:stretch>
          </a:blipFill>
          <a:ln>
            <a:noFill/>
          </a:ln>
        </p:spPr>
      </p:sp>
      <p:sp>
        <p:nvSpPr>
          <p:cNvPr id="655" name="Google Shape;655;g325b2ede271_4_85"/>
          <p:cNvSpPr/>
          <p:nvPr/>
        </p:nvSpPr>
        <p:spPr>
          <a:xfrm>
            <a:off x="0" y="4863318"/>
            <a:ext cx="18288000" cy="5423682"/>
          </a:xfrm>
          <a:custGeom>
            <a:avLst/>
            <a:gdLst/>
            <a:ahLst/>
            <a:cxnLst/>
            <a:rect l="l" t="t" r="r" b="b"/>
            <a:pathLst>
              <a:path w="18288000" h="5423682" extrusionOk="0">
                <a:moveTo>
                  <a:pt x="0" y="0"/>
                </a:moveTo>
                <a:lnTo>
                  <a:pt x="18288000" y="0"/>
                </a:lnTo>
                <a:lnTo>
                  <a:pt x="18288000" y="5423682"/>
                </a:lnTo>
                <a:lnTo>
                  <a:pt x="0" y="5423682"/>
                </a:lnTo>
                <a:lnTo>
                  <a:pt x="0" y="0"/>
                </a:lnTo>
                <a:close/>
              </a:path>
            </a:pathLst>
          </a:custGeom>
          <a:blipFill rotWithShape="1">
            <a:blip r:embed="rId4">
              <a:alphaModFix amt="75000"/>
            </a:blip>
            <a:stretch>
              <a:fillRect t="-114313" b="-10597"/>
            </a:stretch>
          </a:blipFill>
          <a:ln>
            <a:noFill/>
          </a:ln>
        </p:spPr>
      </p:sp>
      <p:sp>
        <p:nvSpPr>
          <p:cNvPr id="656" name="Google Shape;656;g325b2ede271_4_85"/>
          <p:cNvSpPr/>
          <p:nvPr/>
        </p:nvSpPr>
        <p:spPr>
          <a:xfrm>
            <a:off x="3719346" y="-412152"/>
            <a:ext cx="3956195" cy="1440052"/>
          </a:xfrm>
          <a:custGeom>
            <a:avLst/>
            <a:gdLst/>
            <a:ahLst/>
            <a:cxnLst/>
            <a:rect l="l" t="t" r="r" b="b"/>
            <a:pathLst>
              <a:path w="1980573" h="720927" extrusionOk="0">
                <a:moveTo>
                  <a:pt x="1856113" y="720927"/>
                </a:moveTo>
                <a:lnTo>
                  <a:pt x="124460" y="720927"/>
                </a:lnTo>
                <a:cubicBezTo>
                  <a:pt x="55880" y="720927"/>
                  <a:pt x="0" y="665047"/>
                  <a:pt x="0" y="596467"/>
                </a:cubicBezTo>
                <a:lnTo>
                  <a:pt x="0" y="124460"/>
                </a:lnTo>
                <a:cubicBezTo>
                  <a:pt x="0" y="55880"/>
                  <a:pt x="55880" y="0"/>
                  <a:pt x="124460" y="0"/>
                </a:cubicBezTo>
                <a:lnTo>
                  <a:pt x="1856113" y="0"/>
                </a:lnTo>
                <a:cubicBezTo>
                  <a:pt x="1924693" y="0"/>
                  <a:pt x="1980573" y="55880"/>
                  <a:pt x="1980573" y="124460"/>
                </a:cubicBezTo>
                <a:lnTo>
                  <a:pt x="1980573" y="596467"/>
                </a:lnTo>
                <a:cubicBezTo>
                  <a:pt x="1980573" y="665047"/>
                  <a:pt x="1924693" y="720927"/>
                  <a:pt x="1856113" y="720927"/>
                </a:cubicBezTo>
                <a:close/>
              </a:path>
            </a:pathLst>
          </a:custGeom>
          <a:solidFill>
            <a:srgbClr val="C1AC30"/>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7" name="Google Shape;657;g325b2ede271_4_85"/>
          <p:cNvSpPr/>
          <p:nvPr/>
        </p:nvSpPr>
        <p:spPr>
          <a:xfrm>
            <a:off x="95250" y="285889"/>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5">
              <a:alphaModFix/>
            </a:blip>
            <a:stretch>
              <a:fillRect/>
            </a:stretch>
          </a:blipFill>
          <a:ln>
            <a:noFill/>
          </a:ln>
        </p:spPr>
      </p:sp>
      <p:sp>
        <p:nvSpPr>
          <p:cNvPr id="658" name="Google Shape;658;g325b2ede271_4_85"/>
          <p:cNvSpPr/>
          <p:nvPr/>
        </p:nvSpPr>
        <p:spPr>
          <a:xfrm>
            <a:off x="14679625" y="6628442"/>
            <a:ext cx="4154741" cy="4011474"/>
          </a:xfrm>
          <a:custGeom>
            <a:avLst/>
            <a:gdLst/>
            <a:ahLst/>
            <a:cxnLst/>
            <a:rect l="l" t="t" r="r" b="b"/>
            <a:pathLst>
              <a:path w="4154741" h="4011474" extrusionOk="0">
                <a:moveTo>
                  <a:pt x="0" y="0"/>
                </a:moveTo>
                <a:lnTo>
                  <a:pt x="4154742" y="0"/>
                </a:lnTo>
                <a:lnTo>
                  <a:pt x="4154742" y="4011475"/>
                </a:lnTo>
                <a:lnTo>
                  <a:pt x="0" y="4011475"/>
                </a:lnTo>
                <a:lnTo>
                  <a:pt x="0" y="0"/>
                </a:lnTo>
                <a:close/>
              </a:path>
            </a:pathLst>
          </a:custGeom>
          <a:blipFill rotWithShape="1">
            <a:blip r:embed="rId6">
              <a:alphaModFix/>
            </a:blip>
            <a:stretch>
              <a:fillRect/>
            </a:stretch>
          </a:blipFill>
          <a:ln>
            <a:noFill/>
          </a:ln>
        </p:spPr>
      </p:sp>
      <p:sp>
        <p:nvSpPr>
          <p:cNvPr id="659" name="Google Shape;659;g325b2ede271_4_85"/>
          <p:cNvSpPr txBox="1"/>
          <p:nvPr/>
        </p:nvSpPr>
        <p:spPr>
          <a:xfrm>
            <a:off x="487271" y="7254363"/>
            <a:ext cx="11491500" cy="778500"/>
          </a:xfrm>
          <a:prstGeom prst="rect">
            <a:avLst/>
          </a:prstGeom>
          <a:noFill/>
          <a:ln>
            <a:noFill/>
          </a:ln>
        </p:spPr>
        <p:txBody>
          <a:bodyPr spcFirstLastPara="1" wrap="square" lIns="0" tIns="0" rIns="0" bIns="0" anchor="t" anchorCtr="0">
            <a:spAutoFit/>
          </a:bodyPr>
          <a:lstStyle/>
          <a:p>
            <a:pPr marL="0" marR="0" lvl="0" indent="0" algn="l" rtl="0">
              <a:lnSpc>
                <a:spcPct val="140003"/>
              </a:lnSpc>
              <a:spcBef>
                <a:spcPts val="0"/>
              </a:spcBef>
              <a:spcAft>
                <a:spcPts val="0"/>
              </a:spcAft>
              <a:buClr>
                <a:srgbClr val="000000"/>
              </a:buClr>
              <a:buSzPts val="5057"/>
              <a:buFont typeface="Arial"/>
              <a:buNone/>
            </a:pPr>
            <a:r>
              <a:rPr lang="en-US" sz="5057" b="1" i="0" u="none" strike="noStrike" cap="none">
                <a:solidFill>
                  <a:srgbClr val="FFFFFF"/>
                </a:solidFill>
                <a:latin typeface="Nunito Sans Black"/>
                <a:ea typeface="Nunito Sans Black"/>
                <a:cs typeface="Nunito Sans Black"/>
                <a:sym typeface="Nunito Sans Black"/>
              </a:rPr>
              <a:t>KÖSZÖNÖM A FIGYELMET!</a:t>
            </a:r>
            <a:endParaRPr sz="1400" b="0" i="0" u="none" strike="noStrike" cap="none">
              <a:solidFill>
                <a:srgbClr val="000000"/>
              </a:solidFill>
              <a:latin typeface="Arial"/>
              <a:ea typeface="Arial"/>
              <a:cs typeface="Arial"/>
              <a:sym typeface="Arial"/>
            </a:endParaRPr>
          </a:p>
        </p:txBody>
      </p:sp>
      <p:sp>
        <p:nvSpPr>
          <p:cNvPr id="660" name="Google Shape;660;g325b2ede271_4_85"/>
          <p:cNvSpPr txBox="1"/>
          <p:nvPr/>
        </p:nvSpPr>
        <p:spPr>
          <a:xfrm>
            <a:off x="3719346" y="228739"/>
            <a:ext cx="3958500" cy="430800"/>
          </a:xfrm>
          <a:prstGeom prst="rect">
            <a:avLst/>
          </a:prstGeom>
          <a:noFill/>
          <a:ln>
            <a:noFill/>
          </a:ln>
        </p:spPr>
        <p:txBody>
          <a:bodyPr spcFirstLastPara="1" wrap="square" lIns="0" tIns="0" rIns="0" bIns="0" anchor="t" anchorCtr="0">
            <a:spAutoFit/>
          </a:bodyPr>
          <a:lstStyle/>
          <a:p>
            <a:pPr marL="0" marR="0" lvl="0" indent="0" algn="ctr" rtl="0">
              <a:lnSpc>
                <a:spcPct val="140014"/>
              </a:lnSpc>
              <a:spcBef>
                <a:spcPts val="0"/>
              </a:spcBef>
              <a:spcAft>
                <a:spcPts val="0"/>
              </a:spcAft>
              <a:buClr>
                <a:srgbClr val="000000"/>
              </a:buClr>
              <a:buSzPts val="2799"/>
              <a:buFont typeface="Arial"/>
              <a:buNone/>
            </a:pPr>
            <a:r>
              <a:rPr lang="en-US" sz="2799" b="0" i="0" u="none" strike="noStrike" cap="none">
                <a:solidFill>
                  <a:srgbClr val="FFFFFF"/>
                </a:solidFill>
                <a:latin typeface="Arial"/>
                <a:ea typeface="Arial"/>
                <a:cs typeface="Arial"/>
                <a:sym typeface="Arial"/>
              </a:rPr>
              <a:t>13/11/2024</a:t>
            </a:r>
            <a:endParaRPr sz="1400" b="0" i="0" u="none" strike="noStrike" cap="none">
              <a:solidFill>
                <a:srgbClr val="000000"/>
              </a:solidFill>
              <a:latin typeface="Arial"/>
              <a:ea typeface="Arial"/>
              <a:cs typeface="Arial"/>
              <a:sym typeface="Arial"/>
            </a:endParaRPr>
          </a:p>
        </p:txBody>
      </p:sp>
      <p:sp>
        <p:nvSpPr>
          <p:cNvPr id="661" name="Google Shape;661;g325b2ede271_4_85"/>
          <p:cNvSpPr txBox="1"/>
          <p:nvPr/>
        </p:nvSpPr>
        <p:spPr>
          <a:xfrm>
            <a:off x="487271" y="8934169"/>
            <a:ext cx="13133400" cy="1144500"/>
          </a:xfrm>
          <a:prstGeom prst="rect">
            <a:avLst/>
          </a:prstGeom>
          <a:noFill/>
          <a:ln>
            <a:noFill/>
          </a:ln>
        </p:spPr>
        <p:txBody>
          <a:bodyPr spcFirstLastPara="1" wrap="square" lIns="0" tIns="0" rIns="0" bIns="0" anchor="t" anchorCtr="0">
            <a:spAutoFit/>
          </a:bodyPr>
          <a:lstStyle/>
          <a:p>
            <a:pPr marL="0" marR="0" lvl="0" indent="0" algn="l" rtl="0">
              <a:lnSpc>
                <a:spcPct val="150972"/>
              </a:lnSpc>
              <a:spcBef>
                <a:spcPts val="0"/>
              </a:spcBef>
              <a:spcAft>
                <a:spcPts val="0"/>
              </a:spcAft>
              <a:buClr>
                <a:srgbClr val="000000"/>
              </a:buClr>
              <a:buSzPts val="1850"/>
              <a:buFont typeface="Arial"/>
              <a:buNone/>
            </a:pPr>
            <a:r>
              <a:rPr lang="en-US" sz="1850" b="0" i="0" u="none" strike="noStrike" cap="none">
                <a:solidFill>
                  <a:srgbClr val="141414"/>
                </a:solidFill>
                <a:latin typeface="Arial"/>
                <a:ea typeface="Arial"/>
                <a:cs typeface="Arial"/>
                <a:sym typeface="Arial"/>
              </a:rPr>
              <a:t>Az Európai Unió finanszírozásával. Az itt szereplő vélemények és állítások a szerző(k) álláspontját tükrözik, és nem feltétlenül egyeznek meg az Európai Unió vagy az Európai Oktatási és Kulturális Végrehajtó Ügynökség (EACEA) hivatalos álláspontjával. Sem az Európai Unió, sem az EACEA nem vonható felelősségre miattuk.</a:t>
            </a:r>
            <a:endParaRPr sz="1400" b="0" i="0" u="none" strike="noStrike" cap="none">
              <a:solidFill>
                <a:srgbClr val="000000"/>
              </a:solidFill>
              <a:latin typeface="Arial"/>
              <a:ea typeface="Arial"/>
              <a:cs typeface="Arial"/>
              <a:sym typeface="Arial"/>
            </a:endParaRPr>
          </a:p>
        </p:txBody>
      </p:sp>
      <p:cxnSp>
        <p:nvCxnSpPr>
          <p:cNvPr id="662" name="Google Shape;662;g325b2ede271_4_85"/>
          <p:cNvCxnSpPr/>
          <p:nvPr/>
        </p:nvCxnSpPr>
        <p:spPr>
          <a:xfrm rot="10800000" flipH="1">
            <a:off x="487300" y="8810494"/>
            <a:ext cx="12351900" cy="18900"/>
          </a:xfrm>
          <a:prstGeom prst="straightConnector1">
            <a:avLst/>
          </a:prstGeom>
          <a:noFill/>
          <a:ln w="38100" cap="flat" cmpd="sng">
            <a:solidFill>
              <a:srgbClr val="707070"/>
            </a:solidFill>
            <a:prstDash val="solid"/>
            <a:round/>
            <a:headEnd type="none" w="sm" len="sm"/>
            <a:tailEnd type="none" w="sm" len="sm"/>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4"/>
          <p:cNvSpPr/>
          <p:nvPr/>
        </p:nvSpPr>
        <p:spPr>
          <a:xfrm>
            <a:off x="8382003" y="2787872"/>
            <a:ext cx="9906000" cy="9907981"/>
          </a:xfrm>
          <a:custGeom>
            <a:avLst/>
            <a:gdLst/>
            <a:ahLst/>
            <a:cxnLst/>
            <a:rect l="l" t="t" r="r" b="b"/>
            <a:pathLst>
              <a:path w="6350000" h="6351270" extrusionOk="0">
                <a:moveTo>
                  <a:pt x="0" y="5955030"/>
                </a:moveTo>
                <a:lnTo>
                  <a:pt x="0" y="394970"/>
                </a:lnTo>
                <a:cubicBezTo>
                  <a:pt x="0" y="176530"/>
                  <a:pt x="176530" y="0"/>
                  <a:pt x="394970" y="0"/>
                </a:cubicBezTo>
                <a:lnTo>
                  <a:pt x="5956300" y="0"/>
                </a:lnTo>
                <a:cubicBezTo>
                  <a:pt x="6173470" y="0"/>
                  <a:pt x="6350000" y="176530"/>
                  <a:pt x="6350000" y="394970"/>
                </a:cubicBezTo>
                <a:cubicBezTo>
                  <a:pt x="6350000" y="394970"/>
                  <a:pt x="6350000" y="394970"/>
                  <a:pt x="6350000" y="394970"/>
                </a:cubicBezTo>
                <a:lnTo>
                  <a:pt x="6350000" y="5956300"/>
                </a:lnTo>
                <a:cubicBezTo>
                  <a:pt x="6350000" y="6174740"/>
                  <a:pt x="6173470" y="6351270"/>
                  <a:pt x="5955030" y="6351270"/>
                </a:cubicBezTo>
                <a:lnTo>
                  <a:pt x="5955030" y="6351270"/>
                </a:lnTo>
                <a:lnTo>
                  <a:pt x="394970" y="6351270"/>
                </a:lnTo>
                <a:cubicBezTo>
                  <a:pt x="176530" y="6350000"/>
                  <a:pt x="0" y="6173470"/>
                  <a:pt x="0" y="5955030"/>
                </a:cubicBezTo>
                <a:cubicBezTo>
                  <a:pt x="0" y="5955030"/>
                  <a:pt x="0" y="5955030"/>
                  <a:pt x="0" y="5955030"/>
                </a:cubicBezTo>
                <a:close/>
              </a:path>
            </a:pathLst>
          </a:custGeom>
          <a:blipFill rotWithShape="1">
            <a:blip r:embed="rId3">
              <a:alphaModFix amt="13000"/>
            </a:blip>
            <a:stretch>
              <a:fillRect t="-261" b="-262"/>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4" name="Google Shape;154;p4"/>
          <p:cNvSpPr txBox="1"/>
          <p:nvPr/>
        </p:nvSpPr>
        <p:spPr>
          <a:xfrm>
            <a:off x="848621" y="1188000"/>
            <a:ext cx="159279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Mitől különlegesek a rövid ellátási láncok?</a:t>
            </a:r>
            <a:endParaRPr sz="1400" b="0" i="0" u="none" strike="noStrike" cap="none">
              <a:solidFill>
                <a:srgbClr val="487307"/>
              </a:solidFill>
              <a:latin typeface="Arial"/>
              <a:ea typeface="Arial"/>
              <a:cs typeface="Arial"/>
              <a:sym typeface="Arial"/>
            </a:endParaRPr>
          </a:p>
        </p:txBody>
      </p:sp>
      <p:sp>
        <p:nvSpPr>
          <p:cNvPr id="155" name="Google Shape;155;p4"/>
          <p:cNvSpPr txBox="1"/>
          <p:nvPr/>
        </p:nvSpPr>
        <p:spPr>
          <a:xfrm>
            <a:off x="613924" y="4206575"/>
            <a:ext cx="8767200" cy="63654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Kevés szereplő a láncban</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Közvetlen(ebb) kapcsolat a vásárlókkal</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Értékközösség</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Több feladat hárul a termelőre - logisztikus, beszerző, marketinges, minőségbiztosító</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Személyes felelősség</a:t>
            </a: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156" name="Google Shape;156;p4"/>
          <p:cNvCxnSpPr/>
          <p:nvPr/>
        </p:nvCxnSpPr>
        <p:spPr>
          <a:xfrm>
            <a:off x="10164282" y="9844511"/>
            <a:ext cx="7095018" cy="0"/>
          </a:xfrm>
          <a:prstGeom prst="straightConnector1">
            <a:avLst/>
          </a:prstGeom>
          <a:noFill/>
          <a:ln w="114300" cap="rnd" cmpd="sng">
            <a:solidFill>
              <a:srgbClr val="000000">
                <a:alpha val="4313"/>
              </a:srgbClr>
            </a:solidFill>
            <a:prstDash val="solid"/>
            <a:round/>
            <a:headEnd type="none" w="sm" len="sm"/>
            <a:tailEnd type="none" w="sm" len="sm"/>
          </a:ln>
        </p:spPr>
      </p:cxnSp>
      <p:cxnSp>
        <p:nvCxnSpPr>
          <p:cNvPr id="157" name="Google Shape;157;p4"/>
          <p:cNvCxnSpPr/>
          <p:nvPr/>
        </p:nvCxnSpPr>
        <p:spPr>
          <a:xfrm>
            <a:off x="9006744" y="8972546"/>
            <a:ext cx="0" cy="571508"/>
          </a:xfrm>
          <a:prstGeom prst="straightConnector1">
            <a:avLst/>
          </a:prstGeom>
          <a:noFill/>
          <a:ln w="76200" cap="rnd" cmpd="sng">
            <a:solidFill>
              <a:srgbClr val="FFFFFF"/>
            </a:solidFill>
            <a:prstDash val="solid"/>
            <a:round/>
            <a:headEnd type="none" w="sm" len="sm"/>
            <a:tailEnd type="stealth" w="med" len="med"/>
          </a:ln>
        </p:spPr>
      </p:cxnSp>
      <p:sp>
        <p:nvSpPr>
          <p:cNvPr id="158" name="Google Shape;158;p4"/>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4">
              <a:alphaModFix/>
            </a:blip>
            <a:stretch>
              <a:fillRect/>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25b2ede271_4_0"/>
          <p:cNvSpPr/>
          <p:nvPr/>
        </p:nvSpPr>
        <p:spPr>
          <a:xfrm>
            <a:off x="12477000" y="1028700"/>
            <a:ext cx="6175829" cy="8229727"/>
          </a:xfrm>
          <a:custGeom>
            <a:avLst/>
            <a:gdLst/>
            <a:ahLst/>
            <a:cxnLst/>
            <a:rect l="l" t="t" r="r" b="b"/>
            <a:pathLst>
              <a:path w="2611344" h="3479800" extrusionOk="0">
                <a:moveTo>
                  <a:pt x="2486884" y="3479800"/>
                </a:moveTo>
                <a:lnTo>
                  <a:pt x="124460" y="3479800"/>
                </a:lnTo>
                <a:cubicBezTo>
                  <a:pt x="55880" y="3479800"/>
                  <a:pt x="0" y="3423920"/>
                  <a:pt x="0" y="3355340"/>
                </a:cubicBezTo>
                <a:lnTo>
                  <a:pt x="0" y="124460"/>
                </a:lnTo>
                <a:cubicBezTo>
                  <a:pt x="0" y="55880"/>
                  <a:pt x="55880" y="0"/>
                  <a:pt x="124460" y="0"/>
                </a:cubicBezTo>
                <a:lnTo>
                  <a:pt x="2486884" y="0"/>
                </a:lnTo>
                <a:cubicBezTo>
                  <a:pt x="2555464" y="0"/>
                  <a:pt x="2611344" y="55880"/>
                  <a:pt x="2611344" y="124460"/>
                </a:cubicBezTo>
                <a:lnTo>
                  <a:pt x="2611344" y="3355340"/>
                </a:lnTo>
                <a:cubicBezTo>
                  <a:pt x="2611344" y="3423920"/>
                  <a:pt x="2555464" y="3479800"/>
                  <a:pt x="2486884" y="3479800"/>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4" name="Google Shape;164;g325b2ede271_4_0"/>
          <p:cNvCxnSpPr/>
          <p:nvPr/>
        </p:nvCxnSpPr>
        <p:spPr>
          <a:xfrm rot="5400000">
            <a:off x="9372045" y="3113160"/>
            <a:ext cx="571500" cy="0"/>
          </a:xfrm>
          <a:prstGeom prst="straightConnector1">
            <a:avLst/>
          </a:prstGeom>
          <a:noFill/>
          <a:ln w="76200" cap="rnd" cmpd="sng">
            <a:solidFill>
              <a:srgbClr val="FFFFFF"/>
            </a:solidFill>
            <a:prstDash val="solid"/>
            <a:round/>
            <a:headEnd type="none" w="sm" len="sm"/>
            <a:tailEnd type="stealth" w="med" len="med"/>
          </a:ln>
        </p:spPr>
      </p:cxnSp>
      <p:sp>
        <p:nvSpPr>
          <p:cNvPr id="165" name="Google Shape;165;g325b2ede271_4_0"/>
          <p:cNvSpPr/>
          <p:nvPr/>
        </p:nvSpPr>
        <p:spPr>
          <a:xfrm>
            <a:off x="14685843" y="163671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66" name="Google Shape;166;g325b2ede271_4_0"/>
          <p:cNvSpPr txBox="1"/>
          <p:nvPr/>
        </p:nvSpPr>
        <p:spPr>
          <a:xfrm>
            <a:off x="782400" y="4639319"/>
            <a:ext cx="75792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Mit csinál egy</a:t>
            </a:r>
            <a:endParaRPr sz="8000" b="1">
              <a:solidFill>
                <a:srgbClr val="141414"/>
              </a:solidFill>
              <a:latin typeface="Nunito Sans"/>
              <a:ea typeface="Nunito Sans"/>
              <a:cs typeface="Nunito Sans"/>
              <a:sym typeface="Nunito Sans"/>
            </a:endParaRPr>
          </a:p>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a:ea typeface="Nunito Sans"/>
                <a:cs typeface="Nunito Sans"/>
                <a:sym typeface="Nunito Sans"/>
              </a:rPr>
              <a:t>logisztikus?</a:t>
            </a:r>
            <a:endParaRPr sz="8000" b="1">
              <a:solidFill>
                <a:srgbClr val="141414"/>
              </a:solidFill>
              <a:latin typeface="Nunito Sans"/>
              <a:ea typeface="Nunito Sans"/>
              <a:cs typeface="Nunito Sans"/>
              <a:sym typeface="Nunito Sans"/>
            </a:endParaRPr>
          </a:p>
        </p:txBody>
      </p:sp>
      <p:pic>
        <p:nvPicPr>
          <p:cNvPr id="167" name="Google Shape;167;g325b2ede271_4_0"/>
          <p:cNvPicPr preferRelativeResize="0"/>
          <p:nvPr/>
        </p:nvPicPr>
        <p:blipFill>
          <a:blip r:embed="rId4">
            <a:alphaModFix/>
          </a:blip>
          <a:stretch>
            <a:fillRect/>
          </a:stretch>
        </p:blipFill>
        <p:spPr>
          <a:xfrm>
            <a:off x="7869749" y="2827400"/>
            <a:ext cx="8954025" cy="5963526"/>
          </a:xfrm>
          <a:prstGeom prst="rect">
            <a:avLst/>
          </a:prstGeom>
          <a:noFill/>
          <a:ln>
            <a:noFill/>
          </a:ln>
        </p:spPr>
      </p:pic>
      <p:sp>
        <p:nvSpPr>
          <p:cNvPr id="168" name="Google Shape;168;g325b2ede271_4_0"/>
          <p:cNvSpPr/>
          <p:nvPr/>
        </p:nvSpPr>
        <p:spPr>
          <a:xfrm>
            <a:off x="16352299" y="8429071"/>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5">
              <a:alphaModFix/>
            </a:blip>
            <a:stretch>
              <a:fillRect/>
            </a:stretch>
          </a:blipFill>
          <a:ln>
            <a:noFill/>
          </a:ln>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g325b2ede271_4_16"/>
          <p:cNvSpPr txBox="1"/>
          <p:nvPr/>
        </p:nvSpPr>
        <p:spPr>
          <a:xfrm>
            <a:off x="848621" y="1188000"/>
            <a:ext cx="15927900" cy="116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487307"/>
                </a:solidFill>
                <a:latin typeface="Nunito Sans"/>
                <a:ea typeface="Nunito Sans"/>
                <a:cs typeface="Nunito Sans"/>
                <a:sym typeface="Nunito Sans"/>
              </a:rPr>
              <a:t>A logisztikai tevékenységek</a:t>
            </a:r>
            <a:endParaRPr sz="1400" b="0" i="0" u="none" strike="noStrike" cap="none">
              <a:solidFill>
                <a:srgbClr val="487307"/>
              </a:solidFill>
              <a:latin typeface="Arial"/>
              <a:ea typeface="Arial"/>
              <a:cs typeface="Arial"/>
              <a:sym typeface="Arial"/>
            </a:endParaRPr>
          </a:p>
        </p:txBody>
      </p:sp>
      <p:sp>
        <p:nvSpPr>
          <p:cNvPr id="174" name="Google Shape;174;g325b2ede271_4_16"/>
          <p:cNvSpPr txBox="1"/>
          <p:nvPr/>
        </p:nvSpPr>
        <p:spPr>
          <a:xfrm>
            <a:off x="639899" y="2787875"/>
            <a:ext cx="8767200" cy="8026800"/>
          </a:xfrm>
          <a:prstGeom prst="rect">
            <a:avLst/>
          </a:prstGeom>
          <a:noFill/>
          <a:ln>
            <a:noFill/>
          </a:ln>
        </p:spPr>
        <p:txBody>
          <a:bodyPr spcFirstLastPara="1" wrap="square" lIns="0" tIns="0" rIns="0" bIns="0" anchor="t" anchorCtr="0">
            <a:spAutoFit/>
          </a:bodyPr>
          <a:lstStyle/>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Beszerzés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Termeléstervezés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Elosztás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Vevőkiszolgálás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Készletgazdálkodás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Raktározás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Logisztikai informatika</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Csomagolás</a:t>
            </a:r>
            <a:endParaRPr sz="3574">
              <a:solidFill>
                <a:srgbClr val="141414"/>
              </a:solidFill>
            </a:endParaRPr>
          </a:p>
          <a:p>
            <a:pPr marL="457200" marR="0" lvl="0" indent="-455549" algn="l" rtl="0">
              <a:lnSpc>
                <a:spcPct val="151010"/>
              </a:lnSpc>
              <a:spcBef>
                <a:spcPts val="0"/>
              </a:spcBef>
              <a:spcAft>
                <a:spcPts val="0"/>
              </a:spcAft>
              <a:buClr>
                <a:srgbClr val="141414"/>
              </a:buClr>
              <a:buSzPts val="3574"/>
              <a:buChar char="●"/>
            </a:pPr>
            <a:r>
              <a:rPr lang="en-US" sz="3574">
                <a:solidFill>
                  <a:srgbClr val="141414"/>
                </a:solidFill>
              </a:rPr>
              <a:t>Inverz logisztika</a:t>
            </a:r>
            <a:endParaRPr sz="3574">
              <a:solidFill>
                <a:srgbClr val="141414"/>
              </a:solidFill>
            </a:endParaRPr>
          </a:p>
          <a:p>
            <a:pPr marL="0" marR="0" lvl="0" indent="0" algn="l" rtl="0">
              <a:lnSpc>
                <a:spcPct val="151010"/>
              </a:lnSpc>
              <a:spcBef>
                <a:spcPts val="0"/>
              </a:spcBef>
              <a:spcAft>
                <a:spcPts val="0"/>
              </a:spcAft>
              <a:buClr>
                <a:srgbClr val="000000"/>
              </a:buClr>
              <a:buSzPts val="2574"/>
              <a:buFont typeface="Arial"/>
              <a:buNone/>
            </a:pPr>
            <a:endParaRPr sz="3574" b="0" i="0" u="none" strike="noStrike" cap="none">
              <a:solidFill>
                <a:srgbClr val="141414"/>
              </a:solidFill>
              <a:latin typeface="Arial"/>
              <a:ea typeface="Arial"/>
              <a:cs typeface="Arial"/>
              <a:sym typeface="Arial"/>
            </a:endParaRPr>
          </a:p>
        </p:txBody>
      </p:sp>
      <p:cxnSp>
        <p:nvCxnSpPr>
          <p:cNvPr id="175" name="Google Shape;175;g325b2ede271_4_16"/>
          <p:cNvCxnSpPr/>
          <p:nvPr/>
        </p:nvCxnSpPr>
        <p:spPr>
          <a:xfrm>
            <a:off x="10164282" y="9844511"/>
            <a:ext cx="7095000" cy="0"/>
          </a:xfrm>
          <a:prstGeom prst="straightConnector1">
            <a:avLst/>
          </a:prstGeom>
          <a:noFill/>
          <a:ln w="114300" cap="rnd" cmpd="sng">
            <a:solidFill>
              <a:srgbClr val="000000">
                <a:alpha val="4310"/>
              </a:srgbClr>
            </a:solidFill>
            <a:prstDash val="solid"/>
            <a:round/>
            <a:headEnd type="none" w="sm" len="sm"/>
            <a:tailEnd type="none" w="sm" len="sm"/>
          </a:ln>
        </p:spPr>
      </p:cxnSp>
      <p:cxnSp>
        <p:nvCxnSpPr>
          <p:cNvPr id="176" name="Google Shape;176;g325b2ede271_4_16"/>
          <p:cNvCxnSpPr/>
          <p:nvPr/>
        </p:nvCxnSpPr>
        <p:spPr>
          <a:xfrm>
            <a:off x="9006744" y="8972546"/>
            <a:ext cx="0" cy="571500"/>
          </a:xfrm>
          <a:prstGeom prst="straightConnector1">
            <a:avLst/>
          </a:prstGeom>
          <a:noFill/>
          <a:ln w="76200" cap="rnd" cmpd="sng">
            <a:solidFill>
              <a:srgbClr val="FFFFFF"/>
            </a:solidFill>
            <a:prstDash val="solid"/>
            <a:round/>
            <a:headEnd type="none" w="sm" len="sm"/>
            <a:tailEnd type="stealth" w="med" len="med"/>
          </a:ln>
        </p:spPr>
      </p:cxnSp>
      <p:sp>
        <p:nvSpPr>
          <p:cNvPr id="177" name="Google Shape;177;g325b2ede271_4_16"/>
          <p:cNvSpPr/>
          <p:nvPr/>
        </p:nvSpPr>
        <p:spPr>
          <a:xfrm>
            <a:off x="14464349" y="303273"/>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pic>
        <p:nvPicPr>
          <p:cNvPr id="178" name="Google Shape;178;g325b2ede271_4_16"/>
          <p:cNvPicPr preferRelativeResize="0"/>
          <p:nvPr/>
        </p:nvPicPr>
        <p:blipFill>
          <a:blip r:embed="rId4">
            <a:alphaModFix/>
          </a:blip>
          <a:stretch>
            <a:fillRect/>
          </a:stretch>
        </p:blipFill>
        <p:spPr>
          <a:xfrm>
            <a:off x="9663550" y="2922450"/>
            <a:ext cx="7017349" cy="7017349"/>
          </a:xfrm>
          <a:prstGeom prst="rect">
            <a:avLst/>
          </a:prstGeom>
          <a:noFill/>
          <a:ln>
            <a:noFill/>
          </a:ln>
        </p:spPr>
      </p:pic>
      <p:sp>
        <p:nvSpPr>
          <p:cNvPr id="179" name="Google Shape;179;g325b2ede271_4_16"/>
          <p:cNvSpPr/>
          <p:nvPr/>
        </p:nvSpPr>
        <p:spPr>
          <a:xfrm>
            <a:off x="8601649" y="8229796"/>
            <a:ext cx="1672376" cy="1614708"/>
          </a:xfrm>
          <a:custGeom>
            <a:avLst/>
            <a:gdLst/>
            <a:ahLst/>
            <a:cxnLst/>
            <a:rect l="l" t="t" r="r" b="b"/>
            <a:pathLst>
              <a:path w="1672376" h="1614708" extrusionOk="0">
                <a:moveTo>
                  <a:pt x="0" y="0"/>
                </a:moveTo>
                <a:lnTo>
                  <a:pt x="1672376" y="0"/>
                </a:lnTo>
                <a:lnTo>
                  <a:pt x="1672376" y="1614708"/>
                </a:lnTo>
                <a:lnTo>
                  <a:pt x="0" y="1614708"/>
                </a:lnTo>
                <a:lnTo>
                  <a:pt x="0" y="0"/>
                </a:lnTo>
                <a:close/>
              </a:path>
            </a:pathLst>
          </a:custGeom>
          <a:blipFill rotWithShape="1">
            <a:blip r:embed="rId5">
              <a:alphaModFix/>
            </a:blip>
            <a:stretch>
              <a:fillRect/>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g325b2ede271_4_27"/>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g325b2ede271_4_27"/>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g325b2ede271_4_27"/>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187" name="Google Shape;187;g325b2ede271_4_27"/>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188" name="Google Shape;188;g325b2ede271_4_27"/>
          <p:cNvSpPr txBox="1"/>
          <p:nvPr/>
        </p:nvSpPr>
        <p:spPr>
          <a:xfrm>
            <a:off x="1028700" y="3001962"/>
            <a:ext cx="42054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A 9M</a:t>
            </a:r>
            <a:endParaRPr sz="8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elv</a:t>
            </a:r>
            <a:endParaRPr sz="8000" b="1">
              <a:solidFill>
                <a:srgbClr val="141414"/>
              </a:solidFill>
              <a:latin typeface="Nunito Sans Black"/>
              <a:ea typeface="Nunito Sans Black"/>
              <a:cs typeface="Nunito Sans Black"/>
              <a:sym typeface="Nunito Sans Black"/>
            </a:endParaRPr>
          </a:p>
        </p:txBody>
      </p:sp>
      <p:sp>
        <p:nvSpPr>
          <p:cNvPr id="189" name="Google Shape;189;g325b2ede271_4_27"/>
          <p:cNvSpPr txBox="1"/>
          <p:nvPr/>
        </p:nvSpPr>
        <p:spPr>
          <a:xfrm>
            <a:off x="5296517" y="7378111"/>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termék</a:t>
            </a:r>
            <a:endParaRPr sz="1400" b="0" i="0" u="none" strike="noStrike" cap="none">
              <a:solidFill>
                <a:srgbClr val="000000"/>
              </a:solidFill>
              <a:latin typeface="Arial"/>
              <a:ea typeface="Arial"/>
              <a:cs typeface="Arial"/>
              <a:sym typeface="Arial"/>
            </a:endParaRPr>
          </a:p>
        </p:txBody>
      </p:sp>
      <p:sp>
        <p:nvSpPr>
          <p:cNvPr id="190" name="Google Shape;190;g325b2ede271_4_27"/>
          <p:cNvSpPr txBox="1"/>
          <p:nvPr/>
        </p:nvSpPr>
        <p:spPr>
          <a:xfrm>
            <a:off x="9404726" y="1257300"/>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helyen</a:t>
            </a:r>
            <a:endParaRPr sz="1400" b="0" i="0" u="none" strike="noStrike" cap="none">
              <a:solidFill>
                <a:srgbClr val="000000"/>
              </a:solidFill>
              <a:latin typeface="Arial"/>
              <a:ea typeface="Arial"/>
              <a:cs typeface="Arial"/>
              <a:sym typeface="Arial"/>
            </a:endParaRPr>
          </a:p>
        </p:txBody>
      </p:sp>
      <p:sp>
        <p:nvSpPr>
          <p:cNvPr id="191" name="Google Shape;191;g325b2ede271_4_27"/>
          <p:cNvSpPr txBox="1"/>
          <p:nvPr/>
        </p:nvSpPr>
        <p:spPr>
          <a:xfrm>
            <a:off x="13517835" y="7167811"/>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időben</a:t>
            </a:r>
            <a:endParaRPr sz="1400" b="0" i="0" u="none" strike="noStrike" cap="none">
              <a:solidFill>
                <a:srgbClr val="000000"/>
              </a:solidFill>
              <a:latin typeface="Arial"/>
              <a:ea typeface="Arial"/>
              <a:cs typeface="Arial"/>
              <a:sym typeface="Arial"/>
            </a:endParaRPr>
          </a:p>
        </p:txBody>
      </p:sp>
      <p:sp>
        <p:nvSpPr>
          <p:cNvPr id="192" name="Google Shape;192;g325b2ede271_4_27"/>
          <p:cNvSpPr txBox="1"/>
          <p:nvPr/>
        </p:nvSpPr>
        <p:spPr>
          <a:xfrm>
            <a:off x="4919972" y="7714488"/>
            <a:ext cx="4484700" cy="2154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endParaRPr sz="1400" b="0" i="0" u="none" strike="noStrike" cap="none">
              <a:solidFill>
                <a:srgbClr val="000000"/>
              </a:solidFill>
              <a:latin typeface="Arial"/>
              <a:ea typeface="Arial"/>
              <a:cs typeface="Arial"/>
              <a:sym typeface="Arial"/>
            </a:endParaRPr>
          </a:p>
        </p:txBody>
      </p:sp>
      <p:pic>
        <p:nvPicPr>
          <p:cNvPr id="193" name="Google Shape;193;g325b2ede271_4_27"/>
          <p:cNvPicPr preferRelativeResize="0"/>
          <p:nvPr/>
        </p:nvPicPr>
        <p:blipFill>
          <a:blip r:embed="rId5">
            <a:alphaModFix/>
          </a:blip>
          <a:stretch>
            <a:fillRect/>
          </a:stretch>
        </p:blipFill>
        <p:spPr>
          <a:xfrm>
            <a:off x="5386500" y="152400"/>
            <a:ext cx="3865826" cy="6897846"/>
          </a:xfrm>
          <a:prstGeom prst="rect">
            <a:avLst/>
          </a:prstGeom>
          <a:noFill/>
          <a:ln>
            <a:noFill/>
          </a:ln>
        </p:spPr>
      </p:pic>
      <p:pic>
        <p:nvPicPr>
          <p:cNvPr id="194" name="Google Shape;194;g325b2ede271_4_27"/>
          <p:cNvPicPr preferRelativeResize="0"/>
          <p:nvPr/>
        </p:nvPicPr>
        <p:blipFill>
          <a:blip r:embed="rId6">
            <a:alphaModFix/>
          </a:blip>
          <a:stretch>
            <a:fillRect/>
          </a:stretch>
        </p:blipFill>
        <p:spPr>
          <a:xfrm>
            <a:off x="9623427" y="3150300"/>
            <a:ext cx="3523300" cy="6286672"/>
          </a:xfrm>
          <a:prstGeom prst="rect">
            <a:avLst/>
          </a:prstGeom>
          <a:noFill/>
          <a:ln>
            <a:noFill/>
          </a:ln>
        </p:spPr>
      </p:pic>
      <p:pic>
        <p:nvPicPr>
          <p:cNvPr id="195" name="Google Shape;195;g325b2ede271_4_27"/>
          <p:cNvPicPr preferRelativeResize="0"/>
          <p:nvPr/>
        </p:nvPicPr>
        <p:blipFill rotWithShape="1">
          <a:blip r:embed="rId7">
            <a:alphaModFix/>
          </a:blip>
          <a:srcRect l="30494" r="8637"/>
          <a:stretch/>
        </p:blipFill>
        <p:spPr>
          <a:xfrm>
            <a:off x="13641550" y="152400"/>
            <a:ext cx="3935575" cy="64658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g325b2ede271_4_46"/>
          <p:cNvSpPr/>
          <p:nvPr/>
        </p:nvSpPr>
        <p:spPr>
          <a:xfrm>
            <a:off x="1028700" y="-190500"/>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g325b2ede271_4_46"/>
          <p:cNvSpPr/>
          <p:nvPr/>
        </p:nvSpPr>
        <p:spPr>
          <a:xfrm>
            <a:off x="1028700" y="8436954"/>
            <a:ext cx="3523306" cy="2023346"/>
          </a:xfrm>
          <a:custGeom>
            <a:avLst/>
            <a:gdLst/>
            <a:ahLst/>
            <a:cxnLst/>
            <a:rect l="l" t="t" r="r" b="b"/>
            <a:pathLst>
              <a:path w="2138577" h="1228131" extrusionOk="0">
                <a:moveTo>
                  <a:pt x="2014117" y="1228131"/>
                </a:moveTo>
                <a:lnTo>
                  <a:pt x="124460" y="1228131"/>
                </a:lnTo>
                <a:cubicBezTo>
                  <a:pt x="55880" y="1228131"/>
                  <a:pt x="0" y="1172251"/>
                  <a:pt x="0" y="1103671"/>
                </a:cubicBezTo>
                <a:lnTo>
                  <a:pt x="0" y="124460"/>
                </a:lnTo>
                <a:cubicBezTo>
                  <a:pt x="0" y="55880"/>
                  <a:pt x="55880" y="0"/>
                  <a:pt x="124460" y="0"/>
                </a:cubicBezTo>
                <a:lnTo>
                  <a:pt x="2014117" y="0"/>
                </a:lnTo>
                <a:cubicBezTo>
                  <a:pt x="2082697" y="0"/>
                  <a:pt x="2138577" y="55880"/>
                  <a:pt x="2138577" y="124460"/>
                </a:cubicBezTo>
                <a:lnTo>
                  <a:pt x="2138577" y="1103671"/>
                </a:lnTo>
                <a:cubicBezTo>
                  <a:pt x="2138577" y="1172251"/>
                  <a:pt x="2082697" y="1228131"/>
                  <a:pt x="2014117" y="1228131"/>
                </a:cubicBezTo>
                <a:close/>
              </a:path>
            </a:pathLst>
          </a:custGeom>
          <a:solidFill>
            <a:srgbClr val="48730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g325b2ede271_4_46"/>
          <p:cNvSpPr/>
          <p:nvPr/>
        </p:nvSpPr>
        <p:spPr>
          <a:xfrm>
            <a:off x="14439739" y="9258300"/>
            <a:ext cx="3400439" cy="725427"/>
          </a:xfrm>
          <a:custGeom>
            <a:avLst/>
            <a:gdLst/>
            <a:ahLst/>
            <a:cxnLst/>
            <a:rect l="l" t="t" r="r" b="b"/>
            <a:pathLst>
              <a:path w="3400439" h="725427" extrusionOk="0">
                <a:moveTo>
                  <a:pt x="0" y="0"/>
                </a:moveTo>
                <a:lnTo>
                  <a:pt x="3400439" y="0"/>
                </a:lnTo>
                <a:lnTo>
                  <a:pt x="3400439" y="725427"/>
                </a:lnTo>
                <a:lnTo>
                  <a:pt x="0" y="725427"/>
                </a:lnTo>
                <a:lnTo>
                  <a:pt x="0" y="0"/>
                </a:lnTo>
                <a:close/>
              </a:path>
            </a:pathLst>
          </a:custGeom>
          <a:blipFill rotWithShape="1">
            <a:blip r:embed="rId3">
              <a:alphaModFix/>
            </a:blip>
            <a:stretch>
              <a:fillRect/>
            </a:stretch>
          </a:blipFill>
          <a:ln>
            <a:noFill/>
          </a:ln>
        </p:spPr>
      </p:sp>
      <p:sp>
        <p:nvSpPr>
          <p:cNvPr id="203" name="Google Shape;203;g325b2ede271_4_46"/>
          <p:cNvSpPr/>
          <p:nvPr/>
        </p:nvSpPr>
        <p:spPr>
          <a:xfrm>
            <a:off x="47607" y="0"/>
            <a:ext cx="2743047" cy="2648459"/>
          </a:xfrm>
          <a:custGeom>
            <a:avLst/>
            <a:gdLst/>
            <a:ahLst/>
            <a:cxnLst/>
            <a:rect l="l" t="t" r="r" b="b"/>
            <a:pathLst>
              <a:path w="2743047" h="2648459" extrusionOk="0">
                <a:moveTo>
                  <a:pt x="0" y="0"/>
                </a:moveTo>
                <a:lnTo>
                  <a:pt x="2743047" y="0"/>
                </a:lnTo>
                <a:lnTo>
                  <a:pt x="2743047" y="2648459"/>
                </a:lnTo>
                <a:lnTo>
                  <a:pt x="0" y="2648459"/>
                </a:lnTo>
                <a:lnTo>
                  <a:pt x="0" y="0"/>
                </a:lnTo>
                <a:close/>
              </a:path>
            </a:pathLst>
          </a:custGeom>
          <a:blipFill rotWithShape="1">
            <a:blip r:embed="rId4">
              <a:alphaModFix/>
            </a:blip>
            <a:stretch>
              <a:fillRect/>
            </a:stretch>
          </a:blipFill>
          <a:ln>
            <a:noFill/>
          </a:ln>
        </p:spPr>
      </p:sp>
      <p:sp>
        <p:nvSpPr>
          <p:cNvPr id="204" name="Google Shape;204;g325b2ede271_4_46"/>
          <p:cNvSpPr txBox="1"/>
          <p:nvPr/>
        </p:nvSpPr>
        <p:spPr>
          <a:xfrm>
            <a:off x="1028700" y="3001962"/>
            <a:ext cx="4205400" cy="2339700"/>
          </a:xfrm>
          <a:prstGeom prst="rect">
            <a:avLst/>
          </a:prstGeom>
          <a:noFill/>
          <a:ln>
            <a:noFill/>
          </a:ln>
        </p:spPr>
        <p:txBody>
          <a:bodyPr spcFirstLastPara="1" wrap="square" lIns="0" tIns="0" rIns="0" bIns="0" anchor="t" anchorCtr="0">
            <a:spAutoFit/>
          </a:bodyPr>
          <a:lstStyle/>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A 9M</a:t>
            </a:r>
            <a:endParaRPr sz="8000" b="1">
              <a:solidFill>
                <a:srgbClr val="141414"/>
              </a:solidFill>
              <a:latin typeface="Nunito Sans Black"/>
              <a:ea typeface="Nunito Sans Black"/>
              <a:cs typeface="Nunito Sans Black"/>
              <a:sym typeface="Nunito Sans Black"/>
            </a:endParaRPr>
          </a:p>
          <a:p>
            <a:pPr marL="0" marR="0" lvl="0" indent="0" algn="l" rtl="0">
              <a:lnSpc>
                <a:spcPct val="95000"/>
              </a:lnSpc>
              <a:spcBef>
                <a:spcPts val="0"/>
              </a:spcBef>
              <a:spcAft>
                <a:spcPts val="0"/>
              </a:spcAft>
              <a:buClr>
                <a:srgbClr val="000000"/>
              </a:buClr>
              <a:buSzPts val="8000"/>
              <a:buFont typeface="Arial"/>
              <a:buNone/>
            </a:pPr>
            <a:r>
              <a:rPr lang="en-US" sz="8000" b="1">
                <a:solidFill>
                  <a:srgbClr val="141414"/>
                </a:solidFill>
                <a:latin typeface="Nunito Sans Black"/>
                <a:ea typeface="Nunito Sans Black"/>
                <a:cs typeface="Nunito Sans Black"/>
                <a:sym typeface="Nunito Sans Black"/>
              </a:rPr>
              <a:t>elv</a:t>
            </a:r>
            <a:endParaRPr sz="8000" b="1">
              <a:solidFill>
                <a:srgbClr val="141414"/>
              </a:solidFill>
              <a:latin typeface="Nunito Sans Black"/>
              <a:ea typeface="Nunito Sans Black"/>
              <a:cs typeface="Nunito Sans Black"/>
              <a:sym typeface="Nunito Sans Black"/>
            </a:endParaRPr>
          </a:p>
        </p:txBody>
      </p:sp>
      <p:sp>
        <p:nvSpPr>
          <p:cNvPr id="205" name="Google Shape;205;g325b2ede271_4_46"/>
          <p:cNvSpPr txBox="1"/>
          <p:nvPr/>
        </p:nvSpPr>
        <p:spPr>
          <a:xfrm>
            <a:off x="5296517" y="7378111"/>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minőségben</a:t>
            </a:r>
            <a:endParaRPr sz="1400" b="0" i="0" u="none" strike="noStrike" cap="none">
              <a:solidFill>
                <a:srgbClr val="000000"/>
              </a:solidFill>
              <a:latin typeface="Arial"/>
              <a:ea typeface="Arial"/>
              <a:cs typeface="Arial"/>
              <a:sym typeface="Arial"/>
            </a:endParaRPr>
          </a:p>
        </p:txBody>
      </p:sp>
      <p:sp>
        <p:nvSpPr>
          <p:cNvPr id="206" name="Google Shape;206;g325b2ede271_4_46"/>
          <p:cNvSpPr txBox="1"/>
          <p:nvPr/>
        </p:nvSpPr>
        <p:spPr>
          <a:xfrm>
            <a:off x="9404726" y="1257300"/>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mennyiségben</a:t>
            </a:r>
            <a:endParaRPr sz="1400" b="0" i="0" u="none" strike="noStrike" cap="none">
              <a:solidFill>
                <a:srgbClr val="000000"/>
              </a:solidFill>
              <a:latin typeface="Arial"/>
              <a:ea typeface="Arial"/>
              <a:cs typeface="Arial"/>
              <a:sym typeface="Arial"/>
            </a:endParaRPr>
          </a:p>
        </p:txBody>
      </p:sp>
      <p:sp>
        <p:nvSpPr>
          <p:cNvPr id="207" name="Google Shape;207;g325b2ede271_4_46"/>
          <p:cNvSpPr txBox="1"/>
          <p:nvPr/>
        </p:nvSpPr>
        <p:spPr>
          <a:xfrm>
            <a:off x="13517835" y="7167811"/>
            <a:ext cx="3741600" cy="1169100"/>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3600"/>
              <a:buFont typeface="Arial"/>
              <a:buNone/>
            </a:pPr>
            <a:r>
              <a:rPr lang="en-US" sz="3600" b="1">
                <a:solidFill>
                  <a:srgbClr val="141414"/>
                </a:solidFill>
                <a:latin typeface="Nunito Sans Black"/>
                <a:ea typeface="Nunito Sans Black"/>
                <a:cs typeface="Nunito Sans Black"/>
                <a:sym typeface="Nunito Sans Black"/>
              </a:rPr>
              <a:t>A megfelelő költséggel</a:t>
            </a:r>
            <a:endParaRPr sz="1400" b="0" i="0" u="none" strike="noStrike" cap="none">
              <a:solidFill>
                <a:srgbClr val="000000"/>
              </a:solidFill>
              <a:latin typeface="Arial"/>
              <a:ea typeface="Arial"/>
              <a:cs typeface="Arial"/>
              <a:sym typeface="Arial"/>
            </a:endParaRPr>
          </a:p>
        </p:txBody>
      </p:sp>
      <p:sp>
        <p:nvSpPr>
          <p:cNvPr id="208" name="Google Shape;208;g325b2ede271_4_46"/>
          <p:cNvSpPr txBox="1"/>
          <p:nvPr/>
        </p:nvSpPr>
        <p:spPr>
          <a:xfrm>
            <a:off x="4919972" y="7714488"/>
            <a:ext cx="4484700" cy="215400"/>
          </a:xfrm>
          <a:prstGeom prst="rect">
            <a:avLst/>
          </a:prstGeom>
          <a:noFill/>
          <a:ln>
            <a:noFill/>
          </a:ln>
        </p:spPr>
        <p:txBody>
          <a:bodyPr spcFirstLastPara="1" wrap="square" lIns="0" tIns="0" rIns="0" bIns="0" anchor="t" anchorCtr="0">
            <a:spAutoFit/>
          </a:bodyPr>
          <a:lstStyle/>
          <a:p>
            <a:pPr marL="0" marR="0" lvl="0" indent="0" algn="ctr" rtl="0">
              <a:lnSpc>
                <a:spcPct val="151000"/>
              </a:lnSpc>
              <a:spcBef>
                <a:spcPts val="0"/>
              </a:spcBef>
              <a:spcAft>
                <a:spcPts val="0"/>
              </a:spcAft>
              <a:buClr>
                <a:srgbClr val="000000"/>
              </a:buClr>
              <a:buSzPts val="2400"/>
              <a:buFont typeface="Arial"/>
              <a:buNone/>
            </a:pPr>
            <a:endParaRPr sz="1400" b="0" i="0" u="none" strike="noStrike" cap="none">
              <a:solidFill>
                <a:srgbClr val="000000"/>
              </a:solidFill>
              <a:latin typeface="Arial"/>
              <a:ea typeface="Arial"/>
              <a:cs typeface="Arial"/>
              <a:sym typeface="Arial"/>
            </a:endParaRPr>
          </a:p>
        </p:txBody>
      </p:sp>
      <p:pic>
        <p:nvPicPr>
          <p:cNvPr id="209" name="Google Shape;209;g325b2ede271_4_46"/>
          <p:cNvPicPr preferRelativeResize="0"/>
          <p:nvPr/>
        </p:nvPicPr>
        <p:blipFill>
          <a:blip r:embed="rId5">
            <a:alphaModFix/>
          </a:blip>
          <a:stretch>
            <a:fillRect/>
          </a:stretch>
        </p:blipFill>
        <p:spPr>
          <a:xfrm>
            <a:off x="5386500" y="152400"/>
            <a:ext cx="3865826" cy="6897846"/>
          </a:xfrm>
          <a:prstGeom prst="rect">
            <a:avLst/>
          </a:prstGeom>
          <a:noFill/>
          <a:ln>
            <a:noFill/>
          </a:ln>
        </p:spPr>
      </p:pic>
      <p:pic>
        <p:nvPicPr>
          <p:cNvPr id="210" name="Google Shape;210;g325b2ede271_4_46"/>
          <p:cNvPicPr preferRelativeResize="0"/>
          <p:nvPr/>
        </p:nvPicPr>
        <p:blipFill>
          <a:blip r:embed="rId6">
            <a:alphaModFix/>
          </a:blip>
          <a:stretch>
            <a:fillRect/>
          </a:stretch>
        </p:blipFill>
        <p:spPr>
          <a:xfrm>
            <a:off x="9557072" y="2578800"/>
            <a:ext cx="3808363" cy="6798106"/>
          </a:xfrm>
          <a:prstGeom prst="rect">
            <a:avLst/>
          </a:prstGeom>
          <a:noFill/>
          <a:ln>
            <a:noFill/>
          </a:ln>
        </p:spPr>
      </p:pic>
      <p:pic>
        <p:nvPicPr>
          <p:cNvPr id="211" name="Google Shape;211;g325b2ede271_4_46"/>
          <p:cNvPicPr preferRelativeResize="0"/>
          <p:nvPr/>
        </p:nvPicPr>
        <p:blipFill>
          <a:blip r:embed="rId7">
            <a:alphaModFix/>
          </a:blip>
          <a:stretch>
            <a:fillRect/>
          </a:stretch>
        </p:blipFill>
        <p:spPr>
          <a:xfrm>
            <a:off x="13751610" y="152400"/>
            <a:ext cx="3786799" cy="6863011"/>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1484</Words>
  <Application>Microsoft Office PowerPoint</Application>
  <PresentationFormat>Custom</PresentationFormat>
  <Paragraphs>218</Paragraphs>
  <Slides>42</Slides>
  <Notes>42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Roboto</vt:lpstr>
      <vt:lpstr>Nunito Sans</vt:lpstr>
      <vt:lpstr>Calibri</vt:lpstr>
      <vt:lpstr>Nunito Sans Black</vt:lpstr>
      <vt:lpstr>Times New Roman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Kata</cp:lastModifiedBy>
  <cp:revision>1</cp:revision>
  <dcterms:created xsi:type="dcterms:W3CDTF">2006-08-16T00:00:00Z</dcterms:created>
  <dcterms:modified xsi:type="dcterms:W3CDTF">2025-07-01T12:04:34Z</dcterms:modified>
</cp:coreProperties>
</file>